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560" r:id="rId3"/>
    <p:sldId id="562" r:id="rId4"/>
    <p:sldId id="564" r:id="rId5"/>
    <p:sldId id="566" r:id="rId6"/>
    <p:sldId id="567" r:id="rId7"/>
    <p:sldId id="565" r:id="rId8"/>
    <p:sldId id="568" r:id="rId9"/>
    <p:sldId id="561" r:id="rId10"/>
  </p:sldIdLst>
  <p:sldSz cx="9144000" cy="6858000" type="screen4x3"/>
  <p:notesSz cx="6797675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yacheslav Mischenko" initials="V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A5A6A5"/>
    <a:srgbClr val="73B632"/>
    <a:srgbClr val="7A3E7F"/>
    <a:srgbClr val="006A2E"/>
    <a:srgbClr val="32787A"/>
    <a:srgbClr val="FED517"/>
    <a:srgbClr val="00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6" autoAdjust="0"/>
  </p:normalViewPr>
  <p:slideViewPr>
    <p:cSldViewPr snapToGrid="0" snapToObjects="1">
      <p:cViewPr>
        <p:scale>
          <a:sx n="117" d="100"/>
          <a:sy n="117" d="100"/>
        </p:scale>
        <p:origin x="-145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91551527757143E-2"/>
          <c:y val="3.2463507850992307E-2"/>
          <c:w val="0.67942232456791962"/>
          <c:h val="0.83077151540267991"/>
        </c:manualLayout>
      </c:layout>
      <c:lineChart>
        <c:grouping val="standard"/>
        <c:varyColors val="0"/>
        <c:ser>
          <c:idx val="1"/>
          <c:order val="0"/>
          <c:tx>
            <c:strRef>
              <c:f>'По направлениям'!$A$7</c:f>
              <c:strCache>
                <c:ptCount val="1"/>
                <c:pt idx="0">
                  <c:v>Seaborn supplies to China, kt</c:v>
                </c:pt>
              </c:strCache>
            </c:strRef>
          </c:tx>
          <c:marker>
            <c:symbol val="none"/>
          </c:marker>
          <c:cat>
            <c:strRef>
              <c:f>'По направлениям'!$B$1:$BB$1</c:f>
              <c:strCache>
                <c:ptCount val="53"/>
                <c:pt idx="0">
                  <c:v>01-ноя-11</c:v>
                </c:pt>
                <c:pt idx="1">
                  <c:v>01-дек-11</c:v>
                </c:pt>
                <c:pt idx="2">
                  <c:v>01-янв-12</c:v>
                </c:pt>
                <c:pt idx="3">
                  <c:v>01-фев-12</c:v>
                </c:pt>
                <c:pt idx="4">
                  <c:v>01-мар-12</c:v>
                </c:pt>
                <c:pt idx="5">
                  <c:v>01-апр-12</c:v>
                </c:pt>
                <c:pt idx="6">
                  <c:v>01-май-12</c:v>
                </c:pt>
                <c:pt idx="7">
                  <c:v>01-июн-12</c:v>
                </c:pt>
                <c:pt idx="8">
                  <c:v>01-июл-12</c:v>
                </c:pt>
                <c:pt idx="9">
                  <c:v>01-авг-12</c:v>
                </c:pt>
                <c:pt idx="10">
                  <c:v>01-сен-12</c:v>
                </c:pt>
                <c:pt idx="11">
                  <c:v>01-окт-12</c:v>
                </c:pt>
                <c:pt idx="12">
                  <c:v>01-ноя-12</c:v>
                </c:pt>
                <c:pt idx="13">
                  <c:v>01-дек-12</c:v>
                </c:pt>
                <c:pt idx="14">
                  <c:v>01-янв-13</c:v>
                </c:pt>
                <c:pt idx="15">
                  <c:v>01-фев-13</c:v>
                </c:pt>
                <c:pt idx="16">
                  <c:v>01-мар-13</c:v>
                </c:pt>
                <c:pt idx="17">
                  <c:v>01-апр-13</c:v>
                </c:pt>
                <c:pt idx="18">
                  <c:v>01-май-13</c:v>
                </c:pt>
                <c:pt idx="19">
                  <c:v>01-июн-13</c:v>
                </c:pt>
                <c:pt idx="20">
                  <c:v>01-июл-13</c:v>
                </c:pt>
                <c:pt idx="21">
                  <c:v>01-авг-13</c:v>
                </c:pt>
                <c:pt idx="22">
                  <c:v>01-сен-13</c:v>
                </c:pt>
                <c:pt idx="23">
                  <c:v>01-окт-13</c:v>
                </c:pt>
                <c:pt idx="24">
                  <c:v>01-ноя-13</c:v>
                </c:pt>
                <c:pt idx="25">
                  <c:v>01-дек-13</c:v>
                </c:pt>
                <c:pt idx="26">
                  <c:v>01-янв-14</c:v>
                </c:pt>
                <c:pt idx="27">
                  <c:v>01-фев-14</c:v>
                </c:pt>
                <c:pt idx="28">
                  <c:v>01-мар-14</c:v>
                </c:pt>
                <c:pt idx="29">
                  <c:v>01-апр-14</c:v>
                </c:pt>
                <c:pt idx="30">
                  <c:v>01-май-14</c:v>
                </c:pt>
                <c:pt idx="31">
                  <c:v>01-июн-14</c:v>
                </c:pt>
                <c:pt idx="32">
                  <c:v>01-июл-14</c:v>
                </c:pt>
                <c:pt idx="33">
                  <c:v>01-авг-14</c:v>
                </c:pt>
                <c:pt idx="34">
                  <c:v>01-сен-14</c:v>
                </c:pt>
                <c:pt idx="35">
                  <c:v>01-окт-14</c:v>
                </c:pt>
                <c:pt idx="36">
                  <c:v>01-ноя-14</c:v>
                </c:pt>
                <c:pt idx="37">
                  <c:v>01-дек-14</c:v>
                </c:pt>
                <c:pt idx="38">
                  <c:v>Jan 2015</c:v>
                </c:pt>
                <c:pt idx="39">
                  <c:v>Feb</c:v>
                </c:pt>
                <c:pt idx="40">
                  <c:v>March</c:v>
                </c:pt>
                <c:pt idx="41">
                  <c:v>Apr</c:v>
                </c:pt>
                <c:pt idx="42">
                  <c:v>May</c:v>
                </c:pt>
                <c:pt idx="43">
                  <c:v>June</c:v>
                </c:pt>
                <c:pt idx="44">
                  <c:v>July</c:v>
                </c:pt>
                <c:pt idx="45">
                  <c:v>Aug</c:v>
                </c:pt>
                <c:pt idx="46">
                  <c:v>Sept</c:v>
                </c:pt>
                <c:pt idx="47">
                  <c:v>Oct</c:v>
                </c:pt>
                <c:pt idx="48">
                  <c:v>Nov</c:v>
                </c:pt>
                <c:pt idx="49">
                  <c:v>Dec</c:v>
                </c:pt>
                <c:pt idx="50">
                  <c:v>Jan 2016</c:v>
                </c:pt>
                <c:pt idx="51">
                  <c:v>Feb </c:v>
                </c:pt>
                <c:pt idx="52">
                  <c:v>March</c:v>
                </c:pt>
              </c:strCache>
            </c:strRef>
          </c:cat>
          <c:val>
            <c:numRef>
              <c:f>'По направлениям'!$A$7:$BB$7</c:f>
              <c:numCache>
                <c:formatCode>General</c:formatCode>
                <c:ptCount val="54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500</c:v>
                </c:pt>
                <c:pt idx="4">
                  <c:v>600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100</c:v>
                </c:pt>
                <c:pt idx="9">
                  <c:v>400</c:v>
                </c:pt>
                <c:pt idx="10">
                  <c:v>100</c:v>
                </c:pt>
                <c:pt idx="11">
                  <c:v>400</c:v>
                </c:pt>
                <c:pt idx="12">
                  <c:v>0</c:v>
                </c:pt>
                <c:pt idx="13">
                  <c:v>700</c:v>
                </c:pt>
                <c:pt idx="14">
                  <c:v>500</c:v>
                </c:pt>
                <c:pt idx="15">
                  <c:v>600</c:v>
                </c:pt>
                <c:pt idx="16">
                  <c:v>400</c:v>
                </c:pt>
                <c:pt idx="17">
                  <c:v>600</c:v>
                </c:pt>
                <c:pt idx="18">
                  <c:v>100</c:v>
                </c:pt>
                <c:pt idx="19">
                  <c:v>400</c:v>
                </c:pt>
                <c:pt idx="20">
                  <c:v>900</c:v>
                </c:pt>
                <c:pt idx="21">
                  <c:v>600</c:v>
                </c:pt>
                <c:pt idx="22">
                  <c:v>500</c:v>
                </c:pt>
                <c:pt idx="23">
                  <c:v>100</c:v>
                </c:pt>
                <c:pt idx="24">
                  <c:v>500</c:v>
                </c:pt>
                <c:pt idx="25">
                  <c:v>200</c:v>
                </c:pt>
                <c:pt idx="26">
                  <c:v>300</c:v>
                </c:pt>
                <c:pt idx="27">
                  <c:v>200</c:v>
                </c:pt>
                <c:pt idx="28">
                  <c:v>500</c:v>
                </c:pt>
                <c:pt idx="29">
                  <c:v>400</c:v>
                </c:pt>
                <c:pt idx="30">
                  <c:v>200</c:v>
                </c:pt>
                <c:pt idx="31">
                  <c:v>601</c:v>
                </c:pt>
                <c:pt idx="32">
                  <c:v>500</c:v>
                </c:pt>
                <c:pt idx="33">
                  <c:v>305</c:v>
                </c:pt>
                <c:pt idx="34">
                  <c:v>605</c:v>
                </c:pt>
                <c:pt idx="35">
                  <c:v>400</c:v>
                </c:pt>
                <c:pt idx="36">
                  <c:v>400</c:v>
                </c:pt>
                <c:pt idx="37">
                  <c:v>800</c:v>
                </c:pt>
                <c:pt idx="38">
                  <c:v>800</c:v>
                </c:pt>
                <c:pt idx="39">
                  <c:v>905</c:v>
                </c:pt>
                <c:pt idx="40">
                  <c:v>700</c:v>
                </c:pt>
                <c:pt idx="41">
                  <c:v>1201</c:v>
                </c:pt>
                <c:pt idx="42">
                  <c:v>1100</c:v>
                </c:pt>
                <c:pt idx="43">
                  <c:v>1300</c:v>
                </c:pt>
                <c:pt idx="44">
                  <c:v>1200</c:v>
                </c:pt>
                <c:pt idx="45">
                  <c:v>1000</c:v>
                </c:pt>
                <c:pt idx="46">
                  <c:v>1000</c:v>
                </c:pt>
                <c:pt idx="47">
                  <c:v>1507</c:v>
                </c:pt>
                <c:pt idx="48">
                  <c:v>1400</c:v>
                </c:pt>
                <c:pt idx="49">
                  <c:v>1750</c:v>
                </c:pt>
                <c:pt idx="50">
                  <c:v>1791</c:v>
                </c:pt>
                <c:pt idx="51">
                  <c:v>1505</c:v>
                </c:pt>
                <c:pt idx="52">
                  <c:v>1700</c:v>
                </c:pt>
                <c:pt idx="53">
                  <c:v>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62080"/>
        <c:axId val="53663616"/>
      </c:lineChart>
      <c:lineChart>
        <c:grouping val="standard"/>
        <c:varyColors val="0"/>
        <c:ser>
          <c:idx val="0"/>
          <c:order val="1"/>
          <c:tx>
            <c:strRef>
              <c:f>'По направлениям'!$A$6</c:f>
              <c:strCache>
                <c:ptCount val="1"/>
                <c:pt idx="0">
                  <c:v>Premium to Dubai first line swaps, $/bl</c:v>
                </c:pt>
              </c:strCache>
            </c:strRef>
          </c:tx>
          <c:marker>
            <c:symbol val="none"/>
          </c:marker>
          <c:cat>
            <c:strRef>
              <c:f>'По направлениям'!$B$1:$BB$1</c:f>
              <c:strCache>
                <c:ptCount val="53"/>
                <c:pt idx="0">
                  <c:v>01-ноя-11</c:v>
                </c:pt>
                <c:pt idx="1">
                  <c:v>01-дек-11</c:v>
                </c:pt>
                <c:pt idx="2">
                  <c:v>01-янв-12</c:v>
                </c:pt>
                <c:pt idx="3">
                  <c:v>01-фев-12</c:v>
                </c:pt>
                <c:pt idx="4">
                  <c:v>01-мар-12</c:v>
                </c:pt>
                <c:pt idx="5">
                  <c:v>01-апр-12</c:v>
                </c:pt>
                <c:pt idx="6">
                  <c:v>01-май-12</c:v>
                </c:pt>
                <c:pt idx="7">
                  <c:v>01-июн-12</c:v>
                </c:pt>
                <c:pt idx="8">
                  <c:v>01-июл-12</c:v>
                </c:pt>
                <c:pt idx="9">
                  <c:v>01-авг-12</c:v>
                </c:pt>
                <c:pt idx="10">
                  <c:v>01-сен-12</c:v>
                </c:pt>
                <c:pt idx="11">
                  <c:v>01-окт-12</c:v>
                </c:pt>
                <c:pt idx="12">
                  <c:v>01-ноя-12</c:v>
                </c:pt>
                <c:pt idx="13">
                  <c:v>01-дек-12</c:v>
                </c:pt>
                <c:pt idx="14">
                  <c:v>01-янв-13</c:v>
                </c:pt>
                <c:pt idx="15">
                  <c:v>01-фев-13</c:v>
                </c:pt>
                <c:pt idx="16">
                  <c:v>01-мар-13</c:v>
                </c:pt>
                <c:pt idx="17">
                  <c:v>01-апр-13</c:v>
                </c:pt>
                <c:pt idx="18">
                  <c:v>01-май-13</c:v>
                </c:pt>
                <c:pt idx="19">
                  <c:v>01-июн-13</c:v>
                </c:pt>
                <c:pt idx="20">
                  <c:v>01-июл-13</c:v>
                </c:pt>
                <c:pt idx="21">
                  <c:v>01-авг-13</c:v>
                </c:pt>
                <c:pt idx="22">
                  <c:v>01-сен-13</c:v>
                </c:pt>
                <c:pt idx="23">
                  <c:v>01-окт-13</c:v>
                </c:pt>
                <c:pt idx="24">
                  <c:v>01-ноя-13</c:v>
                </c:pt>
                <c:pt idx="25">
                  <c:v>01-дек-13</c:v>
                </c:pt>
                <c:pt idx="26">
                  <c:v>01-янв-14</c:v>
                </c:pt>
                <c:pt idx="27">
                  <c:v>01-фев-14</c:v>
                </c:pt>
                <c:pt idx="28">
                  <c:v>01-мар-14</c:v>
                </c:pt>
                <c:pt idx="29">
                  <c:v>01-апр-14</c:v>
                </c:pt>
                <c:pt idx="30">
                  <c:v>01-май-14</c:v>
                </c:pt>
                <c:pt idx="31">
                  <c:v>01-июн-14</c:v>
                </c:pt>
                <c:pt idx="32">
                  <c:v>01-июл-14</c:v>
                </c:pt>
                <c:pt idx="33">
                  <c:v>01-авг-14</c:v>
                </c:pt>
                <c:pt idx="34">
                  <c:v>01-сен-14</c:v>
                </c:pt>
                <c:pt idx="35">
                  <c:v>01-окт-14</c:v>
                </c:pt>
                <c:pt idx="36">
                  <c:v>01-ноя-14</c:v>
                </c:pt>
                <c:pt idx="37">
                  <c:v>01-дек-14</c:v>
                </c:pt>
                <c:pt idx="38">
                  <c:v>Jan 2015</c:v>
                </c:pt>
                <c:pt idx="39">
                  <c:v>Feb</c:v>
                </c:pt>
                <c:pt idx="40">
                  <c:v>March</c:v>
                </c:pt>
                <c:pt idx="41">
                  <c:v>Apr</c:v>
                </c:pt>
                <c:pt idx="42">
                  <c:v>May</c:v>
                </c:pt>
                <c:pt idx="43">
                  <c:v>June</c:v>
                </c:pt>
                <c:pt idx="44">
                  <c:v>July</c:v>
                </c:pt>
                <c:pt idx="45">
                  <c:v>Aug</c:v>
                </c:pt>
                <c:pt idx="46">
                  <c:v>Sept</c:v>
                </c:pt>
                <c:pt idx="47">
                  <c:v>Oct</c:v>
                </c:pt>
                <c:pt idx="48">
                  <c:v>Nov</c:v>
                </c:pt>
                <c:pt idx="49">
                  <c:v>Dec</c:v>
                </c:pt>
                <c:pt idx="50">
                  <c:v>Jan 2016</c:v>
                </c:pt>
                <c:pt idx="51">
                  <c:v>Feb </c:v>
                </c:pt>
                <c:pt idx="52">
                  <c:v>March</c:v>
                </c:pt>
              </c:strCache>
            </c:strRef>
          </c:cat>
          <c:val>
            <c:numRef>
              <c:f>'По направлениям'!$B$6:$BB$6</c:f>
              <c:numCache>
                <c:formatCode>General</c:formatCode>
                <c:ptCount val="53"/>
                <c:pt idx="26">
                  <c:v>6.2171999999999965</c:v>
                </c:pt>
                <c:pt idx="27">
                  <c:v>5.91</c:v>
                </c:pt>
                <c:pt idx="28">
                  <c:v>5.371999999999999</c:v>
                </c:pt>
                <c:pt idx="29">
                  <c:v>5.4023529411764724</c:v>
                </c:pt>
                <c:pt idx="30">
                  <c:v>4.4485714285714302</c:v>
                </c:pt>
                <c:pt idx="31">
                  <c:v>4.5542857142857134</c:v>
                </c:pt>
                <c:pt idx="32">
                  <c:v>4.9455555555555542</c:v>
                </c:pt>
                <c:pt idx="33">
                  <c:v>4.0600000000000014</c:v>
                </c:pt>
                <c:pt idx="34">
                  <c:v>2.1433333333333331</c:v>
                </c:pt>
                <c:pt idx="35">
                  <c:v>1.8531818181818169</c:v>
                </c:pt>
                <c:pt idx="36">
                  <c:v>2.0152631578947364</c:v>
                </c:pt>
                <c:pt idx="37">
                  <c:v>1.8044444444444439</c:v>
                </c:pt>
                <c:pt idx="38">
                  <c:v>2.1279166666666671</c:v>
                </c:pt>
                <c:pt idx="39">
                  <c:v>2.2009090909090898</c:v>
                </c:pt>
                <c:pt idx="40">
                  <c:v>2.892500000000001</c:v>
                </c:pt>
                <c:pt idx="41">
                  <c:v>3.156470588235293</c:v>
                </c:pt>
                <c:pt idx="42">
                  <c:v>2.2144444444444447</c:v>
                </c:pt>
                <c:pt idx="43">
                  <c:v>2.3164705882352941</c:v>
                </c:pt>
                <c:pt idx="44">
                  <c:v>2.3119999999999994</c:v>
                </c:pt>
                <c:pt idx="45">
                  <c:v>2.1852173913043473</c:v>
                </c:pt>
                <c:pt idx="46">
                  <c:v>1.1457894736842111</c:v>
                </c:pt>
                <c:pt idx="47">
                  <c:v>1.0352173913043472</c:v>
                </c:pt>
                <c:pt idx="48">
                  <c:v>3.1449999999999991</c:v>
                </c:pt>
                <c:pt idx="49">
                  <c:v>3.4066666666666663</c:v>
                </c:pt>
                <c:pt idx="50">
                  <c:v>3.9536363636363632</c:v>
                </c:pt>
                <c:pt idx="51">
                  <c:v>4.5090000000000012</c:v>
                </c:pt>
                <c:pt idx="52">
                  <c:v>5.0670000000000002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79456"/>
        <c:axId val="53751808"/>
      </c:lineChart>
      <c:dateAx>
        <c:axId val="53662080"/>
        <c:scaling>
          <c:orientation val="minMax"/>
          <c:min val="39"/>
        </c:scaling>
        <c:delete val="0"/>
        <c:axPos val="b"/>
        <c:numFmt formatCode="dd\-mmm\-yy" sourceLinked="1"/>
        <c:majorTickMark val="out"/>
        <c:minorTickMark val="none"/>
        <c:tickLblPos val="nextTo"/>
        <c:crossAx val="53663616"/>
        <c:crosses val="autoZero"/>
        <c:auto val="0"/>
        <c:lblOffset val="100"/>
        <c:baseTimeUnit val="months"/>
      </c:dateAx>
      <c:valAx>
        <c:axId val="5366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662080"/>
        <c:crosses val="autoZero"/>
        <c:crossBetween val="between"/>
      </c:valAx>
      <c:valAx>
        <c:axId val="537518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3779456"/>
        <c:crosses val="max"/>
        <c:crossBetween val="between"/>
      </c:valAx>
      <c:catAx>
        <c:axId val="53779456"/>
        <c:scaling>
          <c:orientation val="minMax"/>
        </c:scaling>
        <c:delete val="1"/>
        <c:axPos val="b"/>
        <c:numFmt formatCode="dd\-mmm\-yy" sourceLinked="1"/>
        <c:majorTickMark val="out"/>
        <c:minorTickMark val="none"/>
        <c:tickLblPos val="nextTo"/>
        <c:crossAx val="53751808"/>
        <c:crosses val="autoZero"/>
        <c:auto val="1"/>
        <c:lblAlgn val="ctr"/>
        <c:lblOffset val="100"/>
        <c:noMultiLvlLbl val="1"/>
      </c:catAx>
    </c:plotArea>
    <c:legend>
      <c:legendPos val="r"/>
      <c:layout>
        <c:manualLayout>
          <c:xMode val="edge"/>
          <c:yMode val="edge"/>
          <c:x val="0.76260102510771055"/>
          <c:y val="0.44712598425196848"/>
          <c:w val="0.22796501262813845"/>
          <c:h val="0.167151540267992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defTabSz="438150" eaLnBrk="0" hangingPunct="0">
              <a:defRPr sz="11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algn="r" defTabSz="438150" eaLnBrk="0" hangingPunct="0">
              <a:defRPr sz="1100"/>
            </a:lvl1pPr>
          </a:lstStyle>
          <a:p>
            <a:fld id="{0AD8CBE1-A8F3-4158-AEE1-BA31C094AD34}" type="datetime1">
              <a:rPr lang="ru-RU"/>
              <a:pPr/>
              <a:t>13.04.2016</a:t>
            </a:fld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273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defTabSz="438150" eaLnBrk="0" hangingPunct="0">
              <a:defRPr sz="11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4273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algn="r" defTabSz="438150" eaLnBrk="0" hangingPunct="0">
              <a:defRPr sz="1100"/>
            </a:lvl1pPr>
          </a:lstStyle>
          <a:p>
            <a:fld id="{F2CC48ED-B36B-444D-9722-0DE512658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1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>
            <a:lvl1pPr defTabSz="438150">
              <a:defRPr sz="12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>
            <a:lvl1pPr algn="r" defTabSz="438150">
              <a:defRPr sz="1200"/>
            </a:lvl1pPr>
          </a:lstStyle>
          <a:p>
            <a:fld id="{B6ADBBB5-C6E1-47D3-9EF0-B66325354F46}" type="datetime1">
              <a:rPr lang="en-US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8726"/>
            <a:ext cx="5438775" cy="44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4273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b" anchorCtr="0" compatLnSpc="1">
            <a:prstTxWarp prst="textNoShape">
              <a:avLst/>
            </a:prstTxWarp>
          </a:bodyPr>
          <a:lstStyle>
            <a:lvl1pPr defTabSz="438150">
              <a:defRPr sz="12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4273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b" anchorCtr="0" compatLnSpc="1">
            <a:prstTxWarp prst="textNoShape">
              <a:avLst/>
            </a:prstTxWarp>
          </a:bodyPr>
          <a:lstStyle>
            <a:lvl1pPr algn="r" defTabSz="438150">
              <a:defRPr sz="1200"/>
            </a:lvl1pPr>
          </a:lstStyle>
          <a:p>
            <a:fld id="{0B2FDA02-4862-4210-B3F2-EB896DBF1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let’s look for a moment at how US export cargoes could be priced and more generally, what is the status of price discovery in the US Gulf coast markets.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let’s look for a moment at how US export cargoes could be priced and more generally, what is the status of price discovery in the US Gulf coast markets.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0875"/>
            <a:ext cx="1362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5983288"/>
            <a:ext cx="36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0"/>
          <p:cNvCxnSpPr/>
          <p:nvPr userDrawn="1"/>
        </p:nvCxnSpPr>
        <p:spPr>
          <a:xfrm flipV="1">
            <a:off x="488950" y="650875"/>
            <a:ext cx="0" cy="19748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 userDrawn="1"/>
        </p:nvCxnSpPr>
        <p:spPr>
          <a:xfrm flipV="1">
            <a:off x="492125" y="5988050"/>
            <a:ext cx="0" cy="503238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ITM FOR FRONT COVER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326188"/>
            <a:ext cx="2122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60388" y="2041525"/>
            <a:ext cx="8172450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Лондон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Хьюстон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Вашингтон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Нью-Йорк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Портленд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Калгари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Сантьяго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Богота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Сингапур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Пекин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Токио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Сидней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Дубай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Москва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Астана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Киев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Порто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и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Йоханесбург</a:t>
            </a:r>
            <a:endParaRPr lang="en-GB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3285" y="1541574"/>
            <a:ext cx="8159654" cy="247469"/>
          </a:xfr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107156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36649"/>
            <a:ext cx="8077200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0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201930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8"/>
            <a:ext cx="8077200" cy="2104484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297021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7"/>
            <a:ext cx="8077200" cy="306121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3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3"/>
          <p:cNvSpPr>
            <a:spLocks noGrp="1"/>
          </p:cNvSpPr>
          <p:nvPr>
            <p:ph sz="quarter" idx="10"/>
          </p:nvPr>
        </p:nvSpPr>
        <p:spPr>
          <a:xfrm>
            <a:off x="613285" y="1600199"/>
            <a:ext cx="791743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 bwMode="auto">
          <a:xfrm>
            <a:off x="613285" y="752475"/>
            <a:ext cx="7917430" cy="592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599" y="6347405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636463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1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7626" y="-12865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924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6400800" cy="1905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2" y="5551134"/>
            <a:ext cx="225327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800"/>
              </a:spcAft>
            </a:pPr>
            <a:r>
              <a:rPr lang="en-GB" sz="1600" b="0" i="0" dirty="0" smtClean="0">
                <a:solidFill>
                  <a:schemeClr val="bg1"/>
                </a:solidFill>
                <a:latin typeface="Verdana"/>
                <a:cs typeface="Verdana"/>
              </a:rPr>
              <a:t>Market</a:t>
            </a:r>
            <a:r>
              <a:rPr lang="en-GB" sz="1600" b="0" i="0" baseline="0" dirty="0" smtClean="0">
                <a:solidFill>
                  <a:schemeClr val="bg1"/>
                </a:solidFill>
                <a:latin typeface="Verdana"/>
                <a:cs typeface="Verdana"/>
              </a:rPr>
              <a:t> Reporting</a:t>
            </a:r>
          </a:p>
          <a:p>
            <a:pPr algn="r">
              <a:spcAft>
                <a:spcPts val="600"/>
              </a:spcAft>
            </a:pPr>
            <a:r>
              <a:rPr lang="en-GB" sz="16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Consulting</a:t>
            </a:r>
          </a:p>
          <a:p>
            <a:pPr algn="r">
              <a:spcAft>
                <a:spcPts val="1200"/>
              </a:spcAft>
            </a:pPr>
            <a:r>
              <a:rPr lang="en-GB" sz="16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Events</a:t>
            </a:r>
            <a:endParaRPr lang="en-GB" sz="1600" b="0" i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79386" y="5523493"/>
            <a:ext cx="76200" cy="351156"/>
          </a:xfrm>
          <a:prstGeom prst="rect">
            <a:avLst/>
          </a:prstGeom>
          <a:solidFill>
            <a:srgbClr val="5B93B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6888" y="5998302"/>
            <a:ext cx="0" cy="45893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29265"/>
            <a:ext cx="2102537" cy="3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599" y="6347405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636463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Copyright © 2013 Argus Media Ltd. All rights reserved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32304" y="6243221"/>
            <a:ext cx="236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illuminating the markets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752475"/>
            <a:ext cx="7918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7918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21" r:id="rId6"/>
    <p:sldLayoutId id="2147484022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3F82"/>
          </a:solidFill>
          <a:latin typeface="Arial" pitchFamily="-65" charset="0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pitchFamily="34" charset="0"/>
        <a:buChar char="•"/>
        <a:defRPr sz="24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50000"/>
        <a:buFont typeface="Courier New" pitchFamily="49" charset="0"/>
        <a:buChar char="o"/>
        <a:defRPr sz="20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70000"/>
        <a:buFont typeface="Lucida Grande" pitchFamily="-1" charset="0"/>
        <a:buChar char="­"/>
        <a:defRPr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pitchFamily="34" charset="0"/>
        <a:buChar char="•"/>
        <a:defRPr sz="16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60000"/>
        <a:buFont typeface="Courier New" pitchFamily="49" charset="0"/>
        <a:buChar char="o"/>
        <a:defRPr sz="14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612775" y="1611313"/>
            <a:ext cx="8285163" cy="303212"/>
          </a:xfrm>
        </p:spPr>
        <p:txBody>
          <a:bodyPr/>
          <a:lstStyle/>
          <a:p>
            <a:r>
              <a:rPr lang="ru-RU" smtClean="0">
                <a:latin typeface="Trebuchet MS" pitchFamily="34" charset="0"/>
              </a:rPr>
              <a:t>Ценовые индексы и анализ конъюнктуры товарных рынков</a:t>
            </a:r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514349" y="1412421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-65" charset="0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b="1" dirty="0" smtClean="0">
                <a:latin typeface="Trebuchet MS" panose="020B0603020202020204" pitchFamily="34" charset="0"/>
              </a:rPr>
              <a:t>Поставки российской нефт</a:t>
            </a:r>
            <a:r>
              <a:rPr lang="ru-RU" b="1" dirty="0" smtClean="0">
                <a:latin typeface="Trebuchet MS" panose="020B0603020202020204" pitchFamily="34" charset="0"/>
              </a:rPr>
              <a:t>и в Китай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349" y="2798058"/>
            <a:ext cx="7119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Вячеслав Мищенко, Старший вице-президент 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Argus Media</a:t>
            </a:r>
          </a:p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Российский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Национальный Нефтегазовый Форум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Москва, 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21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апреля 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201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6 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г.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ap of Russian districts, 2010-01-1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1" y="1101693"/>
            <a:ext cx="8088209" cy="46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063" y="527471"/>
            <a:ext cx="8001000" cy="6096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География нефтедобычи в РФ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9800" y="3124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63054" y="3206956"/>
            <a:ext cx="104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Дальний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Восток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pitchFamily="34" charset="0"/>
              </a:rPr>
              <a:t>6</a:t>
            </a: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58748" y="3886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3662" y="3526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33430" y="3573016"/>
            <a:ext cx="90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Зап.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Сибирь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59%</a:t>
            </a:r>
            <a:endParaRPr lang="ru-RU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03083" y="41315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6142" y="4179438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Волга-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Урал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22%</a:t>
            </a:r>
            <a:endParaRPr lang="ru-RU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2943" y="4648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5107" y="4794862"/>
            <a:ext cx="51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Юг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2%</a:t>
            </a:r>
            <a:endParaRPr lang="ru-RU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59857" y="22888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31186" y="2363539"/>
            <a:ext cx="971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Северо-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Запад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5%</a:t>
            </a:r>
            <a:endParaRPr lang="ru-RU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1175" y="5764471"/>
            <a:ext cx="2162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–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по федеральным округам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2175506" y="3070630"/>
            <a:ext cx="541977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5448132" y="4259641"/>
            <a:ext cx="541977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647073" y="3264187"/>
            <a:ext cx="541977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32673" y="2420888"/>
            <a:ext cx="541977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00364" y="1772816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Тимано-Печора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17483" y="2104161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Шельф Арктики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89563" y="158815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Ямал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676336" y="5672138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Восточная Сибирь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918061" y="1957482"/>
            <a:ext cx="1070521" cy="15689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03662" y="2420888"/>
            <a:ext cx="270988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 flipH="1" flipV="1">
            <a:off x="2174257" y="2104161"/>
            <a:ext cx="272237" cy="11907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flipH="1" flipV="1">
            <a:off x="610371" y="4106098"/>
            <a:ext cx="1714601" cy="14667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543125" y="2649488"/>
            <a:ext cx="3320676" cy="100232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43562" y="4534181"/>
            <a:ext cx="2428838" cy="37770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743562" y="4534181"/>
            <a:ext cx="916670" cy="91104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19120" y="4488241"/>
            <a:ext cx="482777" cy="12762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995936" y="3527830"/>
            <a:ext cx="1800200" cy="100635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87198" y="3931384"/>
            <a:ext cx="90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Вост.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</a:rPr>
              <a:t>Сибирь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pitchFamily="34" charset="0"/>
              </a:rPr>
              <a:t>9</a:t>
            </a: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599" y="6347405"/>
            <a:ext cx="2743201" cy="365125"/>
          </a:xfrm>
        </p:spPr>
        <p:txBody>
          <a:bodyPr/>
          <a:lstStyle/>
          <a:p>
            <a:r>
              <a:rPr lang="en-US" dirty="0" smtClean="0"/>
              <a:t>Copyright © 201</a:t>
            </a:r>
            <a:r>
              <a:rPr lang="ru-RU" dirty="0" smtClean="0"/>
              <a:t>6</a:t>
            </a:r>
            <a:r>
              <a:rPr lang="en-US" dirty="0" smtClean="0"/>
              <a:t> Argus Media Ltd. All rights reserved.</a:t>
            </a:r>
            <a:endParaRPr lang="en-US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86065" y="5010435"/>
            <a:ext cx="726011" cy="106658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145975" y="2446948"/>
            <a:ext cx="1714601" cy="14667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Экспорт нефти из России в </a:t>
            </a:r>
            <a:r>
              <a:rPr lang="en-US" dirty="0" smtClean="0"/>
              <a:t>2015</a:t>
            </a:r>
            <a:r>
              <a:rPr lang="ru-RU" dirty="0" smtClean="0"/>
              <a:t> г. </a:t>
            </a:r>
            <a:endParaRPr lang="en-US" dirty="0"/>
          </a:p>
        </p:txBody>
      </p:sp>
      <p:grpSp>
        <p:nvGrpSpPr>
          <p:cNvPr id="12" name="Группа 35"/>
          <p:cNvGrpSpPr/>
          <p:nvPr/>
        </p:nvGrpSpPr>
        <p:grpSpPr>
          <a:xfrm>
            <a:off x="0" y="1591946"/>
            <a:ext cx="9144000" cy="4189412"/>
            <a:chOff x="0" y="1591946"/>
            <a:chExt cx="9144000" cy="4189412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685399"/>
                </p:ext>
              </p:extLst>
            </p:nvPr>
          </p:nvGraphicFramePr>
          <p:xfrm>
            <a:off x="0" y="1591946"/>
            <a:ext cx="9144000" cy="418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" r:id="rId3" imgW="12698413" imgH="5815873" progId="Photoshop.Image.9">
                    <p:embed/>
                  </p:oleObj>
                </mc:Choice>
                <mc:Fallback>
                  <p:oleObj name="Image" r:id="rId3" imgW="12698413" imgH="5815873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91946"/>
                          <a:ext cx="9144000" cy="418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617786" y="1591947"/>
              <a:ext cx="506290" cy="757554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612776" y="1700213"/>
              <a:ext cx="719138" cy="865188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8411" y="2644775"/>
              <a:ext cx="1224409" cy="54530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202223" y="3357562"/>
              <a:ext cx="1345590" cy="232807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7524750" y="4149725"/>
              <a:ext cx="0" cy="792163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7524750" y="4292600"/>
              <a:ext cx="1295400" cy="1008063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870931" y="2275443"/>
              <a:ext cx="259077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Baltic ports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7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1.8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455285" y="3221038"/>
              <a:ext cx="23839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Black Sea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4.1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281395" y="2797989"/>
              <a:ext cx="315342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Druzhba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pipeline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5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3.9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274191" y="4327526"/>
              <a:ext cx="177805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China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23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481414" y="3862388"/>
              <a:ext cx="22725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Kozmino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30.4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5527460" y="3427374"/>
              <a:ext cx="311495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Sakhalin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projects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15.4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 flipV="1">
              <a:off x="8837097" y="3686652"/>
              <a:ext cx="250825" cy="1152525"/>
            </a:xfrm>
            <a:prstGeom prst="line">
              <a:avLst/>
            </a:prstGeom>
            <a:noFill/>
            <a:ln w="889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335404" y="4039117"/>
              <a:ext cx="158088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FSU 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– 2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mn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t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29" name="Овал 1"/>
          <p:cNvSpPr/>
          <p:nvPr/>
        </p:nvSpPr>
        <p:spPr>
          <a:xfrm>
            <a:off x="5081954" y="3014108"/>
            <a:ext cx="4005968" cy="24986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0"/>
          <p:cNvSpPr/>
          <p:nvPr/>
        </p:nvSpPr>
        <p:spPr>
          <a:xfrm>
            <a:off x="1075986" y="1828800"/>
            <a:ext cx="4005968" cy="26833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"/>
          <p:cNvCxnSpPr>
            <a:stCxn id="29" idx="0"/>
          </p:cNvCxnSpPr>
          <p:nvPr/>
        </p:nvCxnSpPr>
        <p:spPr>
          <a:xfrm flipV="1">
            <a:off x="7084938" y="1230924"/>
            <a:ext cx="0" cy="17831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23"/>
          <p:cNvCxnSpPr/>
          <p:nvPr/>
        </p:nvCxnSpPr>
        <p:spPr>
          <a:xfrm>
            <a:off x="2975329" y="4482611"/>
            <a:ext cx="0" cy="157528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28"/>
          <p:cNvSpPr/>
          <p:nvPr/>
        </p:nvSpPr>
        <p:spPr>
          <a:xfrm>
            <a:off x="6667195" y="752475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ESPO/Dubai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29"/>
          <p:cNvSpPr/>
          <p:nvPr/>
        </p:nvSpPr>
        <p:spPr>
          <a:xfrm>
            <a:off x="2069722" y="5943600"/>
            <a:ext cx="144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Urals/Dated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36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276600" cy="4952999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/>
              <a:t>Экспорт нефти из России на восточном направлении увеличился на </a:t>
            </a:r>
            <a:r>
              <a:rPr lang="en-US" sz="2500" dirty="0" smtClean="0"/>
              <a:t>12.5</a:t>
            </a:r>
            <a:r>
              <a:rPr lang="ru-RU" sz="2500" dirty="0" smtClean="0"/>
              <a:t>%</a:t>
            </a:r>
            <a:r>
              <a:rPr lang="en-US" sz="2500" dirty="0" smtClean="0"/>
              <a:t> </a:t>
            </a:r>
            <a:r>
              <a:rPr lang="ru-RU" sz="2500" dirty="0" smtClean="0"/>
              <a:t>или на</a:t>
            </a:r>
            <a:r>
              <a:rPr lang="en-US" sz="2500" dirty="0" smtClean="0"/>
              <a:t>1.07 </a:t>
            </a:r>
            <a:r>
              <a:rPr lang="ru-RU" sz="2500" dirty="0" smtClean="0"/>
              <a:t>млн бар</a:t>
            </a:r>
            <a:r>
              <a:rPr lang="en-US" sz="2500" dirty="0" smtClean="0"/>
              <a:t>/</a:t>
            </a:r>
            <a:r>
              <a:rPr lang="ru-RU" sz="2500" dirty="0" smtClean="0"/>
              <a:t>день</a:t>
            </a:r>
            <a:r>
              <a:rPr lang="ru-RU" sz="2500" dirty="0"/>
              <a:t> </a:t>
            </a:r>
            <a:r>
              <a:rPr lang="ru-RU" sz="2500" dirty="0" smtClean="0"/>
              <a:t>в</a:t>
            </a:r>
            <a:r>
              <a:rPr lang="en-US" sz="2500" dirty="0" smtClean="0"/>
              <a:t> </a:t>
            </a:r>
            <a:r>
              <a:rPr lang="en-US" sz="2500" dirty="0"/>
              <a:t>2015 </a:t>
            </a:r>
            <a:r>
              <a:rPr lang="ru-RU" sz="2500" dirty="0" smtClean="0"/>
              <a:t>году</a:t>
            </a:r>
            <a:endParaRPr lang="en-US" sz="2500" dirty="0"/>
          </a:p>
          <a:p>
            <a:endParaRPr lang="en-US" sz="2500" dirty="0"/>
          </a:p>
          <a:p>
            <a:r>
              <a:rPr lang="ru-RU" sz="2500" dirty="0"/>
              <a:t>В</a:t>
            </a:r>
            <a:r>
              <a:rPr lang="en-US" sz="2500" dirty="0" smtClean="0"/>
              <a:t> </a:t>
            </a:r>
            <a:r>
              <a:rPr lang="en-US" sz="2500" dirty="0"/>
              <a:t>2014 </a:t>
            </a:r>
            <a:r>
              <a:rPr lang="ru-RU" sz="2500" dirty="0" smtClean="0"/>
              <a:t>Роснефть начала поставки 1</a:t>
            </a:r>
            <a:r>
              <a:rPr lang="en-US" sz="2500" dirty="0" smtClean="0"/>
              <a:t>40,000 </a:t>
            </a:r>
            <a:r>
              <a:rPr lang="ru-RU" sz="2500" dirty="0" smtClean="0"/>
              <a:t>бар</a:t>
            </a:r>
            <a:r>
              <a:rPr lang="en-US" sz="2500" dirty="0" smtClean="0"/>
              <a:t>/</a:t>
            </a:r>
            <a:r>
              <a:rPr lang="ru-RU" sz="2500" dirty="0" smtClean="0"/>
              <a:t>день в Китай через Казахстан по долгосрочному контракту. В</a:t>
            </a:r>
            <a:r>
              <a:rPr lang="en-US" sz="2500" dirty="0" smtClean="0"/>
              <a:t> </a:t>
            </a:r>
            <a:r>
              <a:rPr lang="en-US" sz="2500" dirty="0"/>
              <a:t>2015 </a:t>
            </a:r>
            <a:r>
              <a:rPr lang="ru-RU" sz="2500" dirty="0" smtClean="0"/>
              <a:t>году компания отгрузила около</a:t>
            </a:r>
            <a:r>
              <a:rPr lang="en-US" sz="2500" dirty="0" smtClean="0"/>
              <a:t> </a:t>
            </a:r>
            <a:r>
              <a:rPr lang="en-US" sz="2500" dirty="0"/>
              <a:t>3.1 </a:t>
            </a:r>
            <a:r>
              <a:rPr lang="ru-RU" sz="2500" dirty="0" smtClean="0"/>
              <a:t>млн тонн нефти китайской национальной компании </a:t>
            </a:r>
            <a:r>
              <a:rPr lang="ru-RU" sz="2500" dirty="0" err="1" smtClean="0"/>
              <a:t>компании</a:t>
            </a:r>
            <a:r>
              <a:rPr lang="en-US" sz="2500" dirty="0" smtClean="0"/>
              <a:t> </a:t>
            </a:r>
            <a:r>
              <a:rPr lang="en-US" sz="2500" dirty="0"/>
              <a:t>CNPC </a:t>
            </a:r>
            <a:r>
              <a:rPr lang="ru-RU" sz="2500" dirty="0" smtClean="0"/>
              <a:t>через дальневосточный порт Козьмино</a:t>
            </a:r>
            <a:r>
              <a:rPr lang="en-US" sz="2500" dirty="0" smtClean="0"/>
              <a:t>.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ru-RU" sz="2500" dirty="0" smtClean="0"/>
              <a:t>В 2</a:t>
            </a:r>
            <a:r>
              <a:rPr lang="en-US" sz="2500" dirty="0" smtClean="0"/>
              <a:t>016 </a:t>
            </a:r>
            <a:r>
              <a:rPr lang="ru-RU" sz="2500" dirty="0" smtClean="0"/>
              <a:t>году Роснефть планирует поставить в Китай на </a:t>
            </a:r>
            <a:r>
              <a:rPr lang="en-US" sz="2500" dirty="0" smtClean="0"/>
              <a:t>500,000 </a:t>
            </a:r>
            <a:r>
              <a:rPr lang="ru-RU" sz="2500" dirty="0" smtClean="0"/>
              <a:t>тонн больше по трубопроводному маршруту</a:t>
            </a:r>
            <a:r>
              <a:rPr lang="en-US" sz="2500" dirty="0" smtClean="0"/>
              <a:t> </a:t>
            </a:r>
            <a:r>
              <a:rPr lang="ru-RU" sz="2500" dirty="0" smtClean="0"/>
              <a:t>Сковородино</a:t>
            </a:r>
            <a:r>
              <a:rPr lang="en-US" sz="2500" dirty="0" smtClean="0"/>
              <a:t>-</a:t>
            </a:r>
            <a:r>
              <a:rPr lang="ru-RU" sz="2500" dirty="0" smtClean="0"/>
              <a:t>Дацин</a:t>
            </a:r>
            <a:r>
              <a:rPr lang="en-US" sz="2500" dirty="0" smtClean="0"/>
              <a:t>. </a:t>
            </a:r>
            <a:endParaRPr lang="en-US" sz="2500" dirty="0" smtClean="0"/>
          </a:p>
          <a:p>
            <a:endParaRPr lang="en-US" sz="2500" dirty="0"/>
          </a:p>
          <a:p>
            <a:r>
              <a:rPr lang="ru-RU" sz="2500" dirty="0" smtClean="0"/>
              <a:t>В декабре 2015 года Роснефть возобновила железнодорожные поставки нефти в Китай</a:t>
            </a:r>
            <a:r>
              <a:rPr lang="en-US" sz="2500" dirty="0" smtClean="0"/>
              <a:t>.</a:t>
            </a:r>
            <a:endParaRPr lang="ru-RU" sz="25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43" y="361950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Увеличение потока нефти на восточном направлении</a:t>
            </a:r>
            <a:endParaRPr lang="en-US" dirty="0"/>
          </a:p>
        </p:txBody>
      </p:sp>
      <p:pic>
        <p:nvPicPr>
          <p:cNvPr id="11" name="Picture 2" descr="C:\Users\yaroslav.belyy\Desktop\temp\SM\Presentation Jan2015\The East Siberia-Pacific Ocean Pip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2" y="1237397"/>
            <a:ext cx="4996058" cy="41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14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239001" cy="43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609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Российская нефть марки ВСТО занимает нишу в сегменте независимых производителей – </a:t>
            </a:r>
            <a:r>
              <a:rPr lang="en-US" sz="2400" dirty="0" smtClean="0"/>
              <a:t>teakettle refineries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5943600"/>
            <a:ext cx="2895600" cy="5334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ea typeface="ＭＳ Ｐゴシック" pitchFamily="34" charset="-128"/>
              </a:rPr>
              <a:t>Source: Argus Global Markets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647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9" y="1053059"/>
            <a:ext cx="10059988" cy="48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609600"/>
          </a:xfrm>
        </p:spPr>
        <p:txBody>
          <a:bodyPr>
            <a:noAutofit/>
          </a:bodyPr>
          <a:lstStyle/>
          <a:p>
            <a:r>
              <a:rPr lang="ru-RU" dirty="0" smtClean="0"/>
              <a:t>Китай покупает </a:t>
            </a:r>
            <a:r>
              <a:rPr lang="en-US" dirty="0" smtClean="0"/>
              <a:t>+50% </a:t>
            </a:r>
            <a:r>
              <a:rPr lang="ru-RU" dirty="0" smtClean="0"/>
              <a:t>нефти марки ВСТО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44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1321"/>
            <a:ext cx="8001000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цены на российский сорт ВСТО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Argus Media Ltd. All rights reserved.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6733379"/>
              </p:ext>
            </p:extLst>
          </p:nvPr>
        </p:nvGraphicFramePr>
        <p:xfrm>
          <a:off x="609600" y="11430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4200" y="1011238"/>
            <a:ext cx="8077200" cy="3060700"/>
          </a:xfrm>
        </p:spPr>
        <p:txBody>
          <a:bodyPr/>
          <a:lstStyle/>
          <a:p>
            <a:r>
              <a:rPr lang="ru-RU" sz="2600" dirty="0" smtClean="0">
                <a:latin typeface="Trebuchet MS" pitchFamily="34" charset="0"/>
              </a:rPr>
              <a:t>Вячеслав Мищенко</a:t>
            </a:r>
            <a:r>
              <a:rPr lang="en-US" sz="2600" dirty="0" smtClean="0">
                <a:latin typeface="Trebuchet MS" pitchFamily="34" charset="0"/>
              </a:rPr>
              <a:t/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Старший вице-президент, Россия и страны СНГ</a:t>
            </a:r>
            <a:r>
              <a:rPr lang="en-US" sz="2600" dirty="0" smtClean="0">
                <a:latin typeface="Trebuchet MS" pitchFamily="34" charset="0"/>
              </a:rPr>
              <a:t/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Тел.</a:t>
            </a:r>
            <a:r>
              <a:rPr lang="en-US" sz="2600" dirty="0" smtClean="0">
                <a:latin typeface="Trebuchet MS" pitchFamily="34" charset="0"/>
              </a:rPr>
              <a:t>: +7 </a:t>
            </a:r>
            <a:r>
              <a:rPr lang="ru-RU" sz="2600" dirty="0" smtClean="0">
                <a:latin typeface="Trebuchet MS" pitchFamily="34" charset="0"/>
              </a:rPr>
              <a:t>(</a:t>
            </a:r>
            <a:r>
              <a:rPr lang="en-US" sz="2600" dirty="0" smtClean="0">
                <a:latin typeface="Trebuchet MS" pitchFamily="34" charset="0"/>
              </a:rPr>
              <a:t>495</a:t>
            </a:r>
            <a:r>
              <a:rPr lang="ru-RU" sz="2600" dirty="0" smtClean="0">
                <a:latin typeface="Trebuchet MS" pitchFamily="34" charset="0"/>
              </a:rPr>
              <a:t>)</a:t>
            </a:r>
            <a:r>
              <a:rPr lang="en-US" sz="2600" dirty="0" smtClean="0">
                <a:latin typeface="Trebuchet MS" pitchFamily="34" charset="0"/>
              </a:rPr>
              <a:t> 933</a:t>
            </a:r>
            <a:r>
              <a:rPr lang="ru-RU" sz="2600" dirty="0" smtClean="0">
                <a:latin typeface="Trebuchet MS" pitchFamily="34" charset="0"/>
              </a:rPr>
              <a:t>-</a:t>
            </a:r>
            <a:r>
              <a:rPr lang="en-US" sz="2600" dirty="0" smtClean="0">
                <a:latin typeface="Trebuchet MS" pitchFamily="34" charset="0"/>
              </a:rPr>
              <a:t>7</a:t>
            </a:r>
            <a:r>
              <a:rPr lang="ru-RU" sz="2600" dirty="0" smtClean="0">
                <a:latin typeface="Trebuchet MS" pitchFamily="34" charset="0"/>
              </a:rPr>
              <a:t>5-</a:t>
            </a:r>
            <a:r>
              <a:rPr lang="en-US" sz="2600" dirty="0" smtClean="0">
                <a:latin typeface="Trebuchet MS" pitchFamily="34" charset="0"/>
              </a:rPr>
              <a:t>71</a:t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Почта</a:t>
            </a:r>
            <a:r>
              <a:rPr lang="en-US" sz="2600" dirty="0" smtClean="0">
                <a:latin typeface="Trebuchet MS" pitchFamily="34" charset="0"/>
              </a:rPr>
              <a:t>: vyacheslav.mischenko@argusmedia.com</a:t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Сайт</a:t>
            </a:r>
            <a:r>
              <a:rPr lang="en-US" sz="2600" dirty="0" smtClean="0">
                <a:latin typeface="Trebuchet MS" pitchFamily="34" charset="0"/>
              </a:rPr>
              <a:t>: www.argusmedia.com</a:t>
            </a:r>
          </a:p>
        </p:txBody>
      </p:sp>
    </p:spTree>
    <p:extLst>
      <p:ext uri="{BB962C8B-B14F-4D97-AF65-F5344CB8AC3E}">
        <p14:creationId xmlns:p14="http://schemas.microsoft.com/office/powerpoint/2010/main" val="1641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20080</TotalTime>
  <Words>391</Words>
  <Application>Microsoft Office PowerPoint</Application>
  <PresentationFormat>Экран (4:3)</PresentationFormat>
  <Paragraphs>64</Paragraphs>
  <Slides>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6_Office Theme</vt:lpstr>
      <vt:lpstr>Image</vt:lpstr>
      <vt:lpstr>Ценовые индексы и анализ конъюнктуры товарных рынков</vt:lpstr>
      <vt:lpstr>Презентация PowerPoint</vt:lpstr>
      <vt:lpstr>География нефтедобычи в РФ</vt:lpstr>
      <vt:lpstr>Экспорт нефти из России в 2015 г. </vt:lpstr>
      <vt:lpstr>Увеличение потока нефти на восточном направлении</vt:lpstr>
      <vt:lpstr>Российская нефть марки ВСТО занимает нишу в сегменте независимых производителей – teakettle refineries </vt:lpstr>
      <vt:lpstr>Китай покупает +50% нефти марки ВСТО</vt:lpstr>
      <vt:lpstr>Динамика цены на российский сорт ВСТО</vt:lpstr>
      <vt:lpstr>Вячеслав Мищенко Старший вице-президент, Россия и страны СНГ Тел.: +7 (495) 933-75-71 Почта: vyacheslav.mischenko@argusmedia.com Сайт: www.argusmedia.com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Perfilov</dc:creator>
  <cp:lastModifiedBy>Vyacheslav Mischenko</cp:lastModifiedBy>
  <cp:revision>331</cp:revision>
  <cp:lastPrinted>2012-08-29T09:20:32Z</cp:lastPrinted>
  <dcterms:created xsi:type="dcterms:W3CDTF">2012-07-08T19:30:26Z</dcterms:created>
  <dcterms:modified xsi:type="dcterms:W3CDTF">2016-04-13T08:53:26Z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000800f8300000000000010250600207f7000400038000</vt:lpwstr>
  </property>
</Properties>
</file>