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0"/>
  </p:notesMasterIdLst>
  <p:handoutMasterIdLst>
    <p:handoutMasterId r:id="rId11"/>
  </p:handoutMasterIdLst>
  <p:sldIdLst>
    <p:sldId id="352" r:id="rId3"/>
    <p:sldId id="427" r:id="rId4"/>
    <p:sldId id="414" r:id="rId5"/>
    <p:sldId id="437" r:id="rId6"/>
    <p:sldId id="435" r:id="rId7"/>
    <p:sldId id="436" r:id="rId8"/>
    <p:sldId id="423" r:id="rId9"/>
  </p:sldIdLst>
  <p:sldSz cx="9144000" cy="6858000" type="screen4x3"/>
  <p:notesSz cx="6797675" cy="9926638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5596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5" pos="4272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2" autoAdjust="0"/>
    <p:restoredTop sz="94129" autoAdjust="0"/>
  </p:normalViewPr>
  <p:slideViewPr>
    <p:cSldViewPr>
      <p:cViewPr varScale="1">
        <p:scale>
          <a:sx n="85" d="100"/>
          <a:sy n="85" d="100"/>
        </p:scale>
        <p:origin x="1818" y="78"/>
      </p:cViewPr>
      <p:guideLst>
        <p:guide orient="horz" pos="768"/>
        <p:guide pos="211"/>
        <p:guide pos="5596"/>
        <p:guide orient="horz" pos="3936"/>
        <p:guide pos="4272"/>
        <p:guide pos="2880"/>
      </p:guideLst>
    </p:cSldViewPr>
  </p:slideViewPr>
  <p:outlineViewPr>
    <p:cViewPr>
      <p:scale>
        <a:sx n="33" d="100"/>
        <a:sy n="33" d="100"/>
      </p:scale>
      <p:origin x="235" y="30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371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26E9C-96E7-448F-9FC7-7DA368F6F74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8431C-EDBF-47AD-B52C-5A36352B0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54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5647870B-E3FA-4FB2-9599-07E5C97FA79F}" type="datetimeFigureOut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623EC0-9B4F-4565-AB1B-E066AA2AA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38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ChangeAspect="1"/>
          </p:cNvSpPr>
          <p:nvPr userDrawn="1"/>
        </p:nvSpPr>
        <p:spPr bwMode="white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994" y="1412776"/>
            <a:ext cx="3522853" cy="21602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17989" y="3789363"/>
            <a:ext cx="312420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black">
          <a:xfrm>
            <a:off x="118585" y="0"/>
            <a:ext cx="2524858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black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black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52048" y="1268429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252048" y="3789380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252048" y="1268429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252048" y="3789380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20" y="126876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51520" y="378971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51520" y="378971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51520" y="1268429"/>
            <a:ext cx="8639908" cy="23764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45739" y="1268436"/>
            <a:ext cx="206033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53" y="1268436"/>
            <a:ext cx="2060331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37954" y="1268436"/>
            <a:ext cx="206033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31634" y="1268436"/>
            <a:ext cx="206033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52053" y="1989138"/>
            <a:ext cx="2060331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45739" y="1989138"/>
            <a:ext cx="2060331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37954" y="1989138"/>
            <a:ext cx="2060331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31634" y="1989138"/>
            <a:ext cx="2060331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013141" y="1268436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57" y="1268436"/>
            <a:ext cx="1594729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74224" y="1268436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69045" y="1268436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236" y="1268436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52046" y="1989138"/>
            <a:ext cx="159557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013129" y="1989138"/>
            <a:ext cx="159557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74213" y="1989138"/>
            <a:ext cx="159557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35297" y="1989138"/>
            <a:ext cx="159557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6381" y="1989138"/>
            <a:ext cx="159557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0"/>
          <p:cNvSpPr>
            <a:spLocks noChangeArrowheads="1"/>
          </p:cNvSpPr>
          <p:nvPr userDrawn="1"/>
        </p:nvSpPr>
        <p:spPr bwMode="gray">
          <a:xfrm rot="19080000" flipH="1">
            <a:off x="4743641" y="2497138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 userDrawn="1"/>
        </p:nvSpPr>
        <p:spPr bwMode="gray">
          <a:xfrm rot="2520000" flipH="1">
            <a:off x="4743641" y="4564595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520000">
            <a:off x="2902086" y="2497138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3" name="AutoShape 17"/>
          <p:cNvSpPr>
            <a:spLocks noChangeArrowheads="1"/>
          </p:cNvSpPr>
          <p:nvPr userDrawn="1"/>
        </p:nvSpPr>
        <p:spPr bwMode="gray">
          <a:xfrm rot="19080000">
            <a:off x="2902086" y="4564595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4019828" y="3395663"/>
            <a:ext cx="1093292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Text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52051" y="1700213"/>
            <a:ext cx="332302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52051" y="4219575"/>
            <a:ext cx="332302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68932" y="1700213"/>
            <a:ext cx="332302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68932" y="4219575"/>
            <a:ext cx="332302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51" y="1268436"/>
            <a:ext cx="332302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68932" y="1268436"/>
            <a:ext cx="332302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52051" y="3787783"/>
            <a:ext cx="332302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68932" y="3787783"/>
            <a:ext cx="332302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52048" y="1701800"/>
            <a:ext cx="425401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7942" y="1701800"/>
            <a:ext cx="425401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52048" y="4221162"/>
            <a:ext cx="4254012" cy="1944688"/>
          </a:xfrm>
          <a:solidFill>
            <a:srgbClr val="BFDEE4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7942" y="4221162"/>
            <a:ext cx="4254012" cy="1944688"/>
          </a:xfrm>
          <a:solidFill>
            <a:srgbClr val="BFDEE4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48" y="1270023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7943" y="1270023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52048" y="3789367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7943" y="3789367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ChangeAspect="1"/>
          </p:cNvSpPr>
          <p:nvPr userDrawn="1"/>
        </p:nvSpPr>
        <p:spPr bwMode="gray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17994" y="1412776"/>
            <a:ext cx="3522853" cy="21602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17989" y="3789363"/>
            <a:ext cx="312420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gray">
          <a:xfrm>
            <a:off x="118585" y="0"/>
            <a:ext cx="2524858" cy="1530350"/>
            <a:chOff x="68" y="0"/>
            <a:chExt cx="1723" cy="964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208902" y="1270000"/>
            <a:ext cx="2724700" cy="2376488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89380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270000"/>
            <a:ext cx="2724700" cy="2376488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52046" y="1270000"/>
            <a:ext cx="2723204" cy="2376488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52046" y="3789380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210398" y="3789380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7" b="109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3" y="0"/>
            <a:ext cx="6330462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215"/>
              </a:cxn>
              <a:cxn ang="0">
                <a:pos x="18451" y="26215"/>
              </a:cxn>
              <a:cxn ang="0">
                <a:pos x="26215" y="0"/>
              </a:cxn>
              <a:cxn ang="0">
                <a:pos x="0" y="0"/>
              </a:cxn>
            </a:cxnLst>
            <a:rect l="0" t="0" r="r" b="b"/>
            <a:pathLst>
              <a:path w="26215" h="26215">
                <a:moveTo>
                  <a:pt x="0" y="0"/>
                </a:moveTo>
                <a:lnTo>
                  <a:pt x="0" y="26215"/>
                </a:lnTo>
                <a:lnTo>
                  <a:pt x="18451" y="26215"/>
                </a:lnTo>
                <a:lnTo>
                  <a:pt x="2621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17995" y="1268760"/>
            <a:ext cx="5118107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17989" y="3356993"/>
            <a:ext cx="4785762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 userDrawn="1"/>
        </p:nvGrpSpPr>
        <p:grpSpPr bwMode="gray">
          <a:xfrm>
            <a:off x="-10253" y="-1"/>
            <a:ext cx="9154257" cy="6858001"/>
            <a:chOff x="-11112" y="-1"/>
            <a:chExt cx="9917112" cy="6858001"/>
          </a:xfrm>
        </p:grpSpPr>
        <p:sp>
          <p:nvSpPr>
            <p:cNvPr id="10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 bwMode="gray">
          <a:xfrm>
            <a:off x="4638475" y="2492896"/>
            <a:ext cx="4186715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637954" y="5013325"/>
            <a:ext cx="4188069" cy="1511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1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AINEER compressed.jpg"/>
          <p:cNvPicPr>
            <a:picLocks noChangeAspect="1"/>
          </p:cNvPicPr>
          <p:nvPr userDrawn="1"/>
        </p:nvPicPr>
        <p:blipFill>
          <a:blip r:embed="rId2" cstate="print"/>
          <a:srcRect b="275"/>
          <a:stretch>
            <a:fillRect/>
          </a:stretch>
        </p:blipFill>
        <p:spPr bwMode="gray">
          <a:xfrm>
            <a:off x="1407" y="5"/>
            <a:ext cx="9176088" cy="6865257"/>
          </a:xfrm>
          <a:prstGeom prst="rect">
            <a:avLst/>
          </a:prstGeom>
        </p:spPr>
      </p:pic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9" y="4518048"/>
            <a:ext cx="4541227" cy="233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15"/>
              </a:cxn>
              <a:cxn ang="0">
                <a:pos x="11230" y="6215"/>
              </a:cxn>
              <a:cxn ang="0">
                <a:pos x="13073" y="0"/>
              </a:cxn>
              <a:cxn ang="0">
                <a:pos x="0" y="0"/>
              </a:cxn>
            </a:cxnLst>
            <a:rect l="0" t="0" r="r" b="b"/>
            <a:pathLst>
              <a:path w="13073" h="6215">
                <a:moveTo>
                  <a:pt x="0" y="0"/>
                </a:moveTo>
                <a:lnTo>
                  <a:pt x="0" y="6215"/>
                </a:lnTo>
                <a:lnTo>
                  <a:pt x="11230" y="6215"/>
                </a:lnTo>
                <a:lnTo>
                  <a:pt x="130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17993" y="4941168"/>
            <a:ext cx="3655791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LAPTOP GUY compress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477" y="0"/>
            <a:ext cx="9141069" cy="6858000"/>
          </a:xfrm>
          <a:prstGeom prst="rect">
            <a:avLst/>
          </a:prstGeom>
          <a:noFill/>
        </p:spPr>
      </p:pic>
      <p:sp>
        <p:nvSpPr>
          <p:cNvPr id="11" name="Freeform 9"/>
          <p:cNvSpPr>
            <a:spLocks noChangeAspect="1"/>
          </p:cNvSpPr>
          <p:nvPr/>
        </p:nvSpPr>
        <p:spPr bwMode="gray">
          <a:xfrm>
            <a:off x="0" y="0"/>
            <a:ext cx="4982308" cy="323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30"/>
              </a:cxn>
              <a:cxn ang="0">
                <a:pos x="20324" y="14830"/>
              </a:cxn>
              <a:cxn ang="0">
                <a:pos x="24718" y="0"/>
              </a:cxn>
              <a:cxn ang="0">
                <a:pos x="0" y="0"/>
              </a:cxn>
            </a:cxnLst>
            <a:rect l="0" t="0" r="r" b="b"/>
            <a:pathLst>
              <a:path w="24718" h="14830">
                <a:moveTo>
                  <a:pt x="0" y="0"/>
                </a:moveTo>
                <a:lnTo>
                  <a:pt x="0" y="14830"/>
                </a:lnTo>
                <a:lnTo>
                  <a:pt x="20324" y="14830"/>
                </a:lnTo>
                <a:lnTo>
                  <a:pt x="2471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itle 9"/>
          <p:cNvSpPr txBox="1">
            <a:spLocks/>
          </p:cNvSpPr>
          <p:nvPr userDrawn="1"/>
        </p:nvSpPr>
        <p:spPr bwMode="gray">
          <a:xfrm>
            <a:off x="299079" y="764704"/>
            <a:ext cx="38741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Click to edit Master title style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ChangeAspect="1"/>
          </p:cNvSpPr>
          <p:nvPr userDrawn="1"/>
        </p:nvSpPr>
        <p:spPr bwMode="gray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298940" y="1440000"/>
            <a:ext cx="3854769" cy="10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99077" y="2700000"/>
            <a:ext cx="34752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0" y="0"/>
            <a:ext cx="4816720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52" y="4291200"/>
            <a:ext cx="3704631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reeform 9"/>
          <p:cNvSpPr>
            <a:spLocks noEditPoints="1"/>
          </p:cNvSpPr>
          <p:nvPr userDrawn="1"/>
        </p:nvSpPr>
        <p:spPr bwMode="gray">
          <a:xfrm>
            <a:off x="118585" y="0"/>
            <a:ext cx="2524858" cy="1530350"/>
          </a:xfrm>
          <a:custGeom>
            <a:avLst/>
            <a:gdLst>
              <a:gd name="T0" fmla="*/ 231 w 2268"/>
              <a:gd name="T1" fmla="*/ 327 h 1269"/>
              <a:gd name="T2" fmla="*/ 0 w 2268"/>
              <a:gd name="T3" fmla="*/ 327 h 1269"/>
              <a:gd name="T4" fmla="*/ 0 w 2268"/>
              <a:gd name="T5" fmla="*/ 0 h 1269"/>
              <a:gd name="T6" fmla="*/ 231 w 2268"/>
              <a:gd name="T7" fmla="*/ 0 h 1269"/>
              <a:gd name="T8" fmla="*/ 231 w 2268"/>
              <a:gd name="T9" fmla="*/ 327 h 1269"/>
              <a:gd name="T10" fmla="*/ 2268 w 2268"/>
              <a:gd name="T11" fmla="*/ 0 h 1269"/>
              <a:gd name="T12" fmla="*/ 2036 w 2268"/>
              <a:gd name="T13" fmla="*/ 0 h 1269"/>
              <a:gd name="T14" fmla="*/ 2036 w 2268"/>
              <a:gd name="T15" fmla="*/ 327 h 1269"/>
              <a:gd name="T16" fmla="*/ 2268 w 2268"/>
              <a:gd name="T17" fmla="*/ 327 h 1269"/>
              <a:gd name="T18" fmla="*/ 2268 w 2268"/>
              <a:gd name="T19" fmla="*/ 0 h 1269"/>
              <a:gd name="T20" fmla="*/ 231 w 2268"/>
              <a:gd name="T21" fmla="*/ 942 h 1269"/>
              <a:gd name="T22" fmla="*/ 0 w 2268"/>
              <a:gd name="T23" fmla="*/ 942 h 1269"/>
              <a:gd name="T24" fmla="*/ 0 w 2268"/>
              <a:gd name="T25" fmla="*/ 1269 h 1269"/>
              <a:gd name="T26" fmla="*/ 231 w 2268"/>
              <a:gd name="T27" fmla="*/ 1269 h 1269"/>
              <a:gd name="T28" fmla="*/ 231 w 2268"/>
              <a:gd name="T29" fmla="*/ 942 h 1269"/>
              <a:gd name="T30" fmla="*/ 2268 w 2268"/>
              <a:gd name="T31" fmla="*/ 942 h 1269"/>
              <a:gd name="T32" fmla="*/ 2036 w 2268"/>
              <a:gd name="T33" fmla="*/ 942 h 1269"/>
              <a:gd name="T34" fmla="*/ 2036 w 2268"/>
              <a:gd name="T35" fmla="*/ 1269 h 1269"/>
              <a:gd name="T36" fmla="*/ 2268 w 2268"/>
              <a:gd name="T37" fmla="*/ 1269 h 1269"/>
              <a:gd name="T38" fmla="*/ 2268 w 2268"/>
              <a:gd name="T39" fmla="*/ 942 h 12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8"/>
              <a:gd name="T61" fmla="*/ 0 h 1269"/>
              <a:gd name="T62" fmla="*/ 2268 w 2268"/>
              <a:gd name="T63" fmla="*/ 1269 h 126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8" h="1269">
                <a:moveTo>
                  <a:pt x="231" y="327"/>
                </a:moveTo>
                <a:lnTo>
                  <a:pt x="0" y="327"/>
                </a:lnTo>
                <a:lnTo>
                  <a:pt x="0" y="0"/>
                </a:lnTo>
                <a:lnTo>
                  <a:pt x="231" y="0"/>
                </a:lnTo>
                <a:lnTo>
                  <a:pt x="231" y="327"/>
                </a:lnTo>
                <a:close/>
                <a:moveTo>
                  <a:pt x="2268" y="0"/>
                </a:moveTo>
                <a:lnTo>
                  <a:pt x="2036" y="0"/>
                </a:lnTo>
                <a:lnTo>
                  <a:pt x="2036" y="327"/>
                </a:lnTo>
                <a:lnTo>
                  <a:pt x="2268" y="327"/>
                </a:lnTo>
                <a:lnTo>
                  <a:pt x="2268" y="0"/>
                </a:lnTo>
                <a:close/>
                <a:moveTo>
                  <a:pt x="231" y="942"/>
                </a:moveTo>
                <a:lnTo>
                  <a:pt x="0" y="942"/>
                </a:lnTo>
                <a:lnTo>
                  <a:pt x="0" y="1269"/>
                </a:lnTo>
                <a:lnTo>
                  <a:pt x="231" y="1269"/>
                </a:lnTo>
                <a:lnTo>
                  <a:pt x="231" y="942"/>
                </a:lnTo>
                <a:close/>
                <a:moveTo>
                  <a:pt x="2268" y="942"/>
                </a:moveTo>
                <a:lnTo>
                  <a:pt x="2036" y="942"/>
                </a:lnTo>
                <a:lnTo>
                  <a:pt x="2036" y="1269"/>
                </a:lnTo>
                <a:lnTo>
                  <a:pt x="2268" y="1269"/>
                </a:lnTo>
                <a:lnTo>
                  <a:pt x="2268" y="94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gray">
          <a:xfrm>
            <a:off x="341024" y="476672"/>
            <a:ext cx="1240273" cy="494243"/>
          </a:xfrm>
          <a:custGeom>
            <a:avLst/>
            <a:gdLst>
              <a:gd name="T0" fmla="*/ 2168 w 2285"/>
              <a:gd name="T1" fmla="*/ 620 h 917"/>
              <a:gd name="T2" fmla="*/ 1796 w 2285"/>
              <a:gd name="T3" fmla="*/ 698 h 917"/>
              <a:gd name="T4" fmla="*/ 1974 w 2285"/>
              <a:gd name="T5" fmla="*/ 486 h 917"/>
              <a:gd name="T6" fmla="*/ 2175 w 2285"/>
              <a:gd name="T7" fmla="*/ 448 h 917"/>
              <a:gd name="T8" fmla="*/ 1796 w 2285"/>
              <a:gd name="T9" fmla="*/ 18 h 917"/>
              <a:gd name="T10" fmla="*/ 2268 w 2285"/>
              <a:gd name="T11" fmla="*/ 698 h 917"/>
              <a:gd name="T12" fmla="*/ 1794 w 2285"/>
              <a:gd name="T13" fmla="*/ 716 h 917"/>
              <a:gd name="T14" fmla="*/ 1989 w 2285"/>
              <a:gd name="T15" fmla="*/ 814 h 917"/>
              <a:gd name="T16" fmla="*/ 1654 w 2285"/>
              <a:gd name="T17" fmla="*/ 657 h 917"/>
              <a:gd name="T18" fmla="*/ 1637 w 2285"/>
              <a:gd name="T19" fmla="*/ 417 h 917"/>
              <a:gd name="T20" fmla="*/ 1246 w 2285"/>
              <a:gd name="T21" fmla="*/ 698 h 917"/>
              <a:gd name="T22" fmla="*/ 1718 w 2285"/>
              <a:gd name="T23" fmla="*/ 425 h 917"/>
              <a:gd name="T24" fmla="*/ 1384 w 2285"/>
              <a:gd name="T25" fmla="*/ 698 h 917"/>
              <a:gd name="T26" fmla="*/ 1454 w 2285"/>
              <a:gd name="T27" fmla="*/ 698 h 917"/>
              <a:gd name="T28" fmla="*/ 969 w 2285"/>
              <a:gd name="T29" fmla="*/ 698 h 917"/>
              <a:gd name="T30" fmla="*/ 943 w 2285"/>
              <a:gd name="T31" fmla="*/ 452 h 917"/>
              <a:gd name="T32" fmla="*/ 697 w 2285"/>
              <a:gd name="T33" fmla="*/ 18 h 917"/>
              <a:gd name="T34" fmla="*/ 1168 w 2285"/>
              <a:gd name="T35" fmla="*/ 417 h 917"/>
              <a:gd name="T36" fmla="*/ 1144 w 2285"/>
              <a:gd name="T37" fmla="*/ 698 h 917"/>
              <a:gd name="T38" fmla="*/ 750 w 2285"/>
              <a:gd name="T39" fmla="*/ 631 h 917"/>
              <a:gd name="T40" fmla="*/ 718 w 2285"/>
              <a:gd name="T41" fmla="*/ 632 h 917"/>
              <a:gd name="T42" fmla="*/ 708 w 2285"/>
              <a:gd name="T43" fmla="*/ 555 h 917"/>
              <a:gd name="T44" fmla="*/ 768 w 2285"/>
              <a:gd name="T45" fmla="*/ 494 h 917"/>
              <a:gd name="T46" fmla="*/ 750 w 2285"/>
              <a:gd name="T47" fmla="*/ 631 h 917"/>
              <a:gd name="T48" fmla="*/ 544 w 2285"/>
              <a:gd name="T49" fmla="*/ 690 h 917"/>
              <a:gd name="T50" fmla="*/ 302 w 2285"/>
              <a:gd name="T51" fmla="*/ 662 h 917"/>
              <a:gd name="T52" fmla="*/ 200 w 2285"/>
              <a:gd name="T53" fmla="*/ 619 h 917"/>
              <a:gd name="T54" fmla="*/ 148 w 2285"/>
              <a:gd name="T55" fmla="*/ 18 h 917"/>
              <a:gd name="T56" fmla="*/ 619 w 2285"/>
              <a:gd name="T57" fmla="*/ 442 h 917"/>
              <a:gd name="T58" fmla="*/ 179 w 2285"/>
              <a:gd name="T59" fmla="*/ 698 h 917"/>
              <a:gd name="T60" fmla="*/ 1778 w 2285"/>
              <a:gd name="T61" fmla="*/ 0 h 917"/>
              <a:gd name="T62" fmla="*/ 1736 w 2285"/>
              <a:gd name="T63" fmla="*/ 0 h 917"/>
              <a:gd name="T64" fmla="*/ 1186 w 2285"/>
              <a:gd name="T65" fmla="*/ 417 h 917"/>
              <a:gd name="T66" fmla="*/ 679 w 2285"/>
              <a:gd name="T67" fmla="*/ 417 h 917"/>
              <a:gd name="T68" fmla="*/ 129 w 2285"/>
              <a:gd name="T69" fmla="*/ 0 h 917"/>
              <a:gd name="T70" fmla="*/ 114 w 2285"/>
              <a:gd name="T71" fmla="*/ 907 h 917"/>
              <a:gd name="T72" fmla="*/ 282 w 2285"/>
              <a:gd name="T73" fmla="*/ 907 h 917"/>
              <a:gd name="T74" fmla="*/ 536 w 2285"/>
              <a:gd name="T75" fmla="*/ 716 h 917"/>
              <a:gd name="T76" fmla="*/ 660 w 2285"/>
              <a:gd name="T77" fmla="*/ 717 h 917"/>
              <a:gd name="T78" fmla="*/ 726 w 2285"/>
              <a:gd name="T79" fmla="*/ 716 h 917"/>
              <a:gd name="T80" fmla="*/ 909 w 2285"/>
              <a:gd name="T81" fmla="*/ 907 h 917"/>
              <a:gd name="T82" fmla="*/ 1144 w 2285"/>
              <a:gd name="T83" fmla="*/ 716 h 917"/>
              <a:gd name="T84" fmla="*/ 1372 w 2285"/>
              <a:gd name="T85" fmla="*/ 716 h 917"/>
              <a:gd name="T86" fmla="*/ 1534 w 2285"/>
              <a:gd name="T87" fmla="*/ 907 h 917"/>
              <a:gd name="T88" fmla="*/ 1697 w 2285"/>
              <a:gd name="T89" fmla="*/ 865 h 917"/>
              <a:gd name="T90" fmla="*/ 2145 w 2285"/>
              <a:gd name="T91" fmla="*/ 716 h 917"/>
              <a:gd name="T92" fmla="*/ 1778 w 2285"/>
              <a:gd name="T93" fmla="*/ 0 h 91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285"/>
              <a:gd name="T142" fmla="*/ 0 h 917"/>
              <a:gd name="T143" fmla="*/ 2285 w 2285"/>
              <a:gd name="T144" fmla="*/ 917 h 91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285" h="917">
                <a:moveTo>
                  <a:pt x="2268" y="698"/>
                </a:moveTo>
                <a:cubicBezTo>
                  <a:pt x="2149" y="698"/>
                  <a:pt x="2149" y="698"/>
                  <a:pt x="2149" y="698"/>
                </a:cubicBezTo>
                <a:cubicBezTo>
                  <a:pt x="2168" y="620"/>
                  <a:pt x="2168" y="620"/>
                  <a:pt x="2168" y="620"/>
                </a:cubicBezTo>
                <a:cubicBezTo>
                  <a:pt x="1930" y="620"/>
                  <a:pt x="1930" y="620"/>
                  <a:pt x="1930" y="620"/>
                </a:cubicBezTo>
                <a:cubicBezTo>
                  <a:pt x="1911" y="698"/>
                  <a:pt x="1911" y="698"/>
                  <a:pt x="1911" y="698"/>
                </a:cubicBezTo>
                <a:cubicBezTo>
                  <a:pt x="1796" y="698"/>
                  <a:pt x="1796" y="698"/>
                  <a:pt x="1796" y="698"/>
                </a:cubicBezTo>
                <a:cubicBezTo>
                  <a:pt x="1796" y="682"/>
                  <a:pt x="1796" y="682"/>
                  <a:pt x="1796" y="682"/>
                </a:cubicBezTo>
                <a:cubicBezTo>
                  <a:pt x="1798" y="674"/>
                  <a:pt x="1799" y="664"/>
                  <a:pt x="1802" y="654"/>
                </a:cubicBezTo>
                <a:cubicBezTo>
                  <a:pt x="1822" y="570"/>
                  <a:pt x="1878" y="486"/>
                  <a:pt x="1974" y="486"/>
                </a:cubicBezTo>
                <a:cubicBezTo>
                  <a:pt x="2012" y="486"/>
                  <a:pt x="2050" y="501"/>
                  <a:pt x="2045" y="553"/>
                </a:cubicBezTo>
                <a:cubicBezTo>
                  <a:pt x="2186" y="553"/>
                  <a:pt x="2186" y="553"/>
                  <a:pt x="2186" y="553"/>
                </a:cubicBezTo>
                <a:cubicBezTo>
                  <a:pt x="2192" y="529"/>
                  <a:pt x="2201" y="486"/>
                  <a:pt x="2175" y="448"/>
                </a:cubicBezTo>
                <a:cubicBezTo>
                  <a:pt x="2144" y="406"/>
                  <a:pt x="2084" y="390"/>
                  <a:pt x="2005" y="390"/>
                </a:cubicBezTo>
                <a:cubicBezTo>
                  <a:pt x="1949" y="390"/>
                  <a:pt x="1867" y="399"/>
                  <a:pt x="1796" y="445"/>
                </a:cubicBezTo>
                <a:cubicBezTo>
                  <a:pt x="1796" y="18"/>
                  <a:pt x="1796" y="18"/>
                  <a:pt x="1796" y="18"/>
                </a:cubicBezTo>
                <a:cubicBezTo>
                  <a:pt x="2268" y="18"/>
                  <a:pt x="2268" y="18"/>
                  <a:pt x="2268" y="18"/>
                </a:cubicBezTo>
                <a:cubicBezTo>
                  <a:pt x="2268" y="698"/>
                  <a:pt x="2268" y="698"/>
                  <a:pt x="2268" y="698"/>
                </a:cubicBezTo>
                <a:cubicBezTo>
                  <a:pt x="2268" y="698"/>
                  <a:pt x="2268" y="698"/>
                  <a:pt x="2268" y="698"/>
                </a:cubicBezTo>
                <a:close/>
                <a:moveTo>
                  <a:pt x="1989" y="814"/>
                </a:moveTo>
                <a:cubicBezTo>
                  <a:pt x="1962" y="818"/>
                  <a:pt x="1935" y="822"/>
                  <a:pt x="1910" y="822"/>
                </a:cubicBezTo>
                <a:cubicBezTo>
                  <a:pt x="1842" y="822"/>
                  <a:pt x="1795" y="790"/>
                  <a:pt x="1794" y="716"/>
                </a:cubicBezTo>
                <a:cubicBezTo>
                  <a:pt x="2013" y="716"/>
                  <a:pt x="2013" y="716"/>
                  <a:pt x="2013" y="716"/>
                </a:cubicBezTo>
                <a:cubicBezTo>
                  <a:pt x="1989" y="814"/>
                  <a:pt x="1989" y="814"/>
                  <a:pt x="1989" y="814"/>
                </a:cubicBezTo>
                <a:cubicBezTo>
                  <a:pt x="1989" y="814"/>
                  <a:pt x="1989" y="814"/>
                  <a:pt x="1989" y="814"/>
                </a:cubicBezTo>
                <a:close/>
                <a:moveTo>
                  <a:pt x="1718" y="425"/>
                </a:moveTo>
                <a:cubicBezTo>
                  <a:pt x="1718" y="522"/>
                  <a:pt x="1718" y="522"/>
                  <a:pt x="1718" y="522"/>
                </a:cubicBezTo>
                <a:cubicBezTo>
                  <a:pt x="1685" y="568"/>
                  <a:pt x="1664" y="617"/>
                  <a:pt x="1654" y="657"/>
                </a:cubicBezTo>
                <a:cubicBezTo>
                  <a:pt x="1651" y="671"/>
                  <a:pt x="1648" y="685"/>
                  <a:pt x="1647" y="698"/>
                </a:cubicBezTo>
                <a:cubicBezTo>
                  <a:pt x="1578" y="698"/>
                  <a:pt x="1578" y="698"/>
                  <a:pt x="1578" y="698"/>
                </a:cubicBezTo>
                <a:cubicBezTo>
                  <a:pt x="1637" y="417"/>
                  <a:pt x="1637" y="417"/>
                  <a:pt x="1637" y="417"/>
                </a:cubicBezTo>
                <a:cubicBezTo>
                  <a:pt x="1437" y="417"/>
                  <a:pt x="1437" y="417"/>
                  <a:pt x="1437" y="417"/>
                </a:cubicBezTo>
                <a:cubicBezTo>
                  <a:pt x="1259" y="698"/>
                  <a:pt x="1259" y="698"/>
                  <a:pt x="1259" y="698"/>
                </a:cubicBezTo>
                <a:cubicBezTo>
                  <a:pt x="1246" y="698"/>
                  <a:pt x="1246" y="698"/>
                  <a:pt x="1246" y="698"/>
                </a:cubicBezTo>
                <a:cubicBezTo>
                  <a:pt x="1246" y="18"/>
                  <a:pt x="1246" y="18"/>
                  <a:pt x="1246" y="18"/>
                </a:cubicBezTo>
                <a:cubicBezTo>
                  <a:pt x="1718" y="18"/>
                  <a:pt x="1718" y="18"/>
                  <a:pt x="1718" y="18"/>
                </a:cubicBezTo>
                <a:cubicBezTo>
                  <a:pt x="1718" y="425"/>
                  <a:pt x="1718" y="425"/>
                  <a:pt x="1718" y="425"/>
                </a:cubicBezTo>
                <a:cubicBezTo>
                  <a:pt x="1718" y="425"/>
                  <a:pt x="1718" y="425"/>
                  <a:pt x="1718" y="425"/>
                </a:cubicBezTo>
                <a:close/>
                <a:moveTo>
                  <a:pt x="1454" y="698"/>
                </a:moveTo>
                <a:cubicBezTo>
                  <a:pt x="1384" y="698"/>
                  <a:pt x="1384" y="698"/>
                  <a:pt x="1384" y="698"/>
                </a:cubicBezTo>
                <a:cubicBezTo>
                  <a:pt x="1491" y="530"/>
                  <a:pt x="1491" y="530"/>
                  <a:pt x="1491" y="530"/>
                </a:cubicBezTo>
                <a:cubicBezTo>
                  <a:pt x="1454" y="698"/>
                  <a:pt x="1454" y="698"/>
                  <a:pt x="1454" y="698"/>
                </a:cubicBezTo>
                <a:cubicBezTo>
                  <a:pt x="1454" y="698"/>
                  <a:pt x="1454" y="698"/>
                  <a:pt x="1454" y="698"/>
                </a:cubicBezTo>
                <a:close/>
                <a:moveTo>
                  <a:pt x="1168" y="417"/>
                </a:moveTo>
                <a:cubicBezTo>
                  <a:pt x="1050" y="417"/>
                  <a:pt x="1050" y="417"/>
                  <a:pt x="1050" y="417"/>
                </a:cubicBezTo>
                <a:cubicBezTo>
                  <a:pt x="969" y="698"/>
                  <a:pt x="969" y="698"/>
                  <a:pt x="969" y="698"/>
                </a:cubicBezTo>
                <a:cubicBezTo>
                  <a:pt x="844" y="698"/>
                  <a:pt x="844" y="698"/>
                  <a:pt x="844" y="698"/>
                </a:cubicBezTo>
                <a:cubicBezTo>
                  <a:pt x="908" y="675"/>
                  <a:pt x="947" y="630"/>
                  <a:pt x="959" y="563"/>
                </a:cubicBezTo>
                <a:cubicBezTo>
                  <a:pt x="969" y="511"/>
                  <a:pt x="964" y="477"/>
                  <a:pt x="943" y="452"/>
                </a:cubicBezTo>
                <a:cubicBezTo>
                  <a:pt x="911" y="413"/>
                  <a:pt x="847" y="416"/>
                  <a:pt x="791" y="416"/>
                </a:cubicBezTo>
                <a:cubicBezTo>
                  <a:pt x="781" y="416"/>
                  <a:pt x="697" y="417"/>
                  <a:pt x="697" y="417"/>
                </a:cubicBezTo>
                <a:cubicBezTo>
                  <a:pt x="697" y="18"/>
                  <a:pt x="697" y="18"/>
                  <a:pt x="697" y="18"/>
                </a:cubicBezTo>
                <a:cubicBezTo>
                  <a:pt x="1168" y="18"/>
                  <a:pt x="1168" y="18"/>
                  <a:pt x="1168" y="18"/>
                </a:cubicBezTo>
                <a:cubicBezTo>
                  <a:pt x="1168" y="417"/>
                  <a:pt x="1168" y="417"/>
                  <a:pt x="1168" y="417"/>
                </a:cubicBezTo>
                <a:cubicBezTo>
                  <a:pt x="1168" y="417"/>
                  <a:pt x="1168" y="417"/>
                  <a:pt x="1168" y="417"/>
                </a:cubicBezTo>
                <a:close/>
                <a:moveTo>
                  <a:pt x="1093" y="698"/>
                </a:moveTo>
                <a:cubicBezTo>
                  <a:pt x="1142" y="522"/>
                  <a:pt x="1142" y="522"/>
                  <a:pt x="1142" y="522"/>
                </a:cubicBezTo>
                <a:cubicBezTo>
                  <a:pt x="1144" y="698"/>
                  <a:pt x="1144" y="698"/>
                  <a:pt x="1144" y="698"/>
                </a:cubicBezTo>
                <a:cubicBezTo>
                  <a:pt x="1093" y="698"/>
                  <a:pt x="1093" y="698"/>
                  <a:pt x="1093" y="698"/>
                </a:cubicBezTo>
                <a:cubicBezTo>
                  <a:pt x="1093" y="698"/>
                  <a:pt x="1093" y="698"/>
                  <a:pt x="1093" y="698"/>
                </a:cubicBezTo>
                <a:close/>
                <a:moveTo>
                  <a:pt x="750" y="631"/>
                </a:moveTo>
                <a:cubicBezTo>
                  <a:pt x="749" y="631"/>
                  <a:pt x="749" y="631"/>
                  <a:pt x="749" y="631"/>
                </a:cubicBezTo>
                <a:cubicBezTo>
                  <a:pt x="745" y="632"/>
                  <a:pt x="740" y="632"/>
                  <a:pt x="735" y="632"/>
                </a:cubicBezTo>
                <a:cubicBezTo>
                  <a:pt x="728" y="632"/>
                  <a:pt x="723" y="632"/>
                  <a:pt x="718" y="632"/>
                </a:cubicBezTo>
                <a:cubicBezTo>
                  <a:pt x="687" y="632"/>
                  <a:pt x="687" y="632"/>
                  <a:pt x="687" y="632"/>
                </a:cubicBezTo>
                <a:cubicBezTo>
                  <a:pt x="702" y="581"/>
                  <a:pt x="702" y="581"/>
                  <a:pt x="702" y="581"/>
                </a:cubicBezTo>
                <a:cubicBezTo>
                  <a:pt x="708" y="555"/>
                  <a:pt x="708" y="555"/>
                  <a:pt x="708" y="555"/>
                </a:cubicBezTo>
                <a:cubicBezTo>
                  <a:pt x="724" y="495"/>
                  <a:pt x="724" y="495"/>
                  <a:pt x="724" y="495"/>
                </a:cubicBezTo>
                <a:cubicBezTo>
                  <a:pt x="731" y="495"/>
                  <a:pt x="738" y="495"/>
                  <a:pt x="744" y="495"/>
                </a:cubicBezTo>
                <a:cubicBezTo>
                  <a:pt x="752" y="494"/>
                  <a:pt x="760" y="494"/>
                  <a:pt x="768" y="494"/>
                </a:cubicBezTo>
                <a:cubicBezTo>
                  <a:pt x="808" y="494"/>
                  <a:pt x="833" y="497"/>
                  <a:pt x="842" y="510"/>
                </a:cubicBezTo>
                <a:cubicBezTo>
                  <a:pt x="849" y="519"/>
                  <a:pt x="848" y="536"/>
                  <a:pt x="840" y="561"/>
                </a:cubicBezTo>
                <a:cubicBezTo>
                  <a:pt x="826" y="605"/>
                  <a:pt x="808" y="627"/>
                  <a:pt x="750" y="631"/>
                </a:cubicBezTo>
                <a:moveTo>
                  <a:pt x="619" y="442"/>
                </a:moveTo>
                <a:cubicBezTo>
                  <a:pt x="611" y="466"/>
                  <a:pt x="611" y="466"/>
                  <a:pt x="611" y="466"/>
                </a:cubicBezTo>
                <a:cubicBezTo>
                  <a:pt x="544" y="690"/>
                  <a:pt x="544" y="690"/>
                  <a:pt x="544" y="690"/>
                </a:cubicBezTo>
                <a:cubicBezTo>
                  <a:pt x="541" y="698"/>
                  <a:pt x="541" y="698"/>
                  <a:pt x="541" y="698"/>
                </a:cubicBezTo>
                <a:cubicBezTo>
                  <a:pt x="319" y="698"/>
                  <a:pt x="319" y="698"/>
                  <a:pt x="319" y="698"/>
                </a:cubicBezTo>
                <a:cubicBezTo>
                  <a:pt x="302" y="662"/>
                  <a:pt x="302" y="662"/>
                  <a:pt x="302" y="662"/>
                </a:cubicBezTo>
                <a:cubicBezTo>
                  <a:pt x="541" y="417"/>
                  <a:pt x="541" y="417"/>
                  <a:pt x="541" y="417"/>
                </a:cubicBezTo>
                <a:cubicBezTo>
                  <a:pt x="387" y="417"/>
                  <a:pt x="387" y="417"/>
                  <a:pt x="387" y="417"/>
                </a:cubicBezTo>
                <a:cubicBezTo>
                  <a:pt x="200" y="619"/>
                  <a:pt x="200" y="619"/>
                  <a:pt x="200" y="619"/>
                </a:cubicBezTo>
                <a:cubicBezTo>
                  <a:pt x="261" y="417"/>
                  <a:pt x="261" y="417"/>
                  <a:pt x="261" y="417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48" y="18"/>
                  <a:pt x="148" y="18"/>
                  <a:pt x="148" y="18"/>
                </a:cubicBezTo>
                <a:cubicBezTo>
                  <a:pt x="619" y="18"/>
                  <a:pt x="619" y="18"/>
                  <a:pt x="619" y="18"/>
                </a:cubicBezTo>
                <a:cubicBezTo>
                  <a:pt x="619" y="442"/>
                  <a:pt x="619" y="442"/>
                  <a:pt x="619" y="442"/>
                </a:cubicBezTo>
                <a:cubicBezTo>
                  <a:pt x="619" y="442"/>
                  <a:pt x="619" y="442"/>
                  <a:pt x="619" y="442"/>
                </a:cubicBezTo>
                <a:close/>
                <a:moveTo>
                  <a:pt x="177" y="698"/>
                </a:moveTo>
                <a:cubicBezTo>
                  <a:pt x="177" y="696"/>
                  <a:pt x="177" y="696"/>
                  <a:pt x="177" y="696"/>
                </a:cubicBezTo>
                <a:cubicBezTo>
                  <a:pt x="179" y="698"/>
                  <a:pt x="179" y="698"/>
                  <a:pt x="179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lose/>
                <a:moveTo>
                  <a:pt x="1778" y="0"/>
                </a:moveTo>
                <a:cubicBezTo>
                  <a:pt x="1778" y="458"/>
                  <a:pt x="1778" y="458"/>
                  <a:pt x="1778" y="458"/>
                </a:cubicBezTo>
                <a:cubicBezTo>
                  <a:pt x="1762" y="470"/>
                  <a:pt x="1749" y="484"/>
                  <a:pt x="1736" y="498"/>
                </a:cubicBezTo>
                <a:cubicBezTo>
                  <a:pt x="1736" y="0"/>
                  <a:pt x="1736" y="0"/>
                  <a:pt x="1736" y="0"/>
                </a:cubicBezTo>
                <a:cubicBezTo>
                  <a:pt x="1229" y="0"/>
                  <a:pt x="1229" y="0"/>
                  <a:pt x="1229" y="0"/>
                </a:cubicBezTo>
                <a:cubicBezTo>
                  <a:pt x="1229" y="417"/>
                  <a:pt x="1229" y="417"/>
                  <a:pt x="1229" y="417"/>
                </a:cubicBezTo>
                <a:cubicBezTo>
                  <a:pt x="1186" y="417"/>
                  <a:pt x="1186" y="417"/>
                  <a:pt x="1186" y="417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679" y="0"/>
                  <a:pt x="679" y="0"/>
                  <a:pt x="679" y="0"/>
                </a:cubicBezTo>
                <a:cubicBezTo>
                  <a:pt x="679" y="417"/>
                  <a:pt x="679" y="417"/>
                  <a:pt x="679" y="417"/>
                </a:cubicBezTo>
                <a:cubicBezTo>
                  <a:pt x="637" y="417"/>
                  <a:pt x="637" y="417"/>
                  <a:pt x="637" y="417"/>
                </a:cubicBezTo>
                <a:cubicBezTo>
                  <a:pt x="637" y="0"/>
                  <a:pt x="637" y="0"/>
                  <a:pt x="637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476"/>
                  <a:pt x="129" y="476"/>
                  <a:pt x="129" y="476"/>
                </a:cubicBezTo>
                <a:cubicBezTo>
                  <a:pt x="0" y="907"/>
                  <a:pt x="0" y="907"/>
                  <a:pt x="0" y="907"/>
                </a:cubicBezTo>
                <a:cubicBezTo>
                  <a:pt x="114" y="907"/>
                  <a:pt x="114" y="907"/>
                  <a:pt x="114" y="907"/>
                </a:cubicBezTo>
                <a:cubicBezTo>
                  <a:pt x="171" y="716"/>
                  <a:pt x="171" y="716"/>
                  <a:pt x="171" y="716"/>
                </a:cubicBezTo>
                <a:cubicBezTo>
                  <a:pt x="188" y="716"/>
                  <a:pt x="188" y="716"/>
                  <a:pt x="188" y="716"/>
                </a:cubicBezTo>
                <a:cubicBezTo>
                  <a:pt x="282" y="907"/>
                  <a:pt x="282" y="907"/>
                  <a:pt x="282" y="907"/>
                </a:cubicBezTo>
                <a:cubicBezTo>
                  <a:pt x="420" y="907"/>
                  <a:pt x="420" y="907"/>
                  <a:pt x="420" y="907"/>
                </a:cubicBezTo>
                <a:cubicBezTo>
                  <a:pt x="328" y="716"/>
                  <a:pt x="328" y="716"/>
                  <a:pt x="328" y="716"/>
                </a:cubicBezTo>
                <a:cubicBezTo>
                  <a:pt x="536" y="716"/>
                  <a:pt x="536" y="716"/>
                  <a:pt x="536" y="716"/>
                </a:cubicBezTo>
                <a:cubicBezTo>
                  <a:pt x="478" y="907"/>
                  <a:pt x="478" y="907"/>
                  <a:pt x="478" y="907"/>
                </a:cubicBezTo>
                <a:cubicBezTo>
                  <a:pt x="602" y="907"/>
                  <a:pt x="602" y="907"/>
                  <a:pt x="602" y="907"/>
                </a:cubicBezTo>
                <a:cubicBezTo>
                  <a:pt x="660" y="717"/>
                  <a:pt x="660" y="717"/>
                  <a:pt x="660" y="717"/>
                </a:cubicBezTo>
                <a:cubicBezTo>
                  <a:pt x="687" y="717"/>
                  <a:pt x="687" y="717"/>
                  <a:pt x="687" y="717"/>
                </a:cubicBezTo>
                <a:cubicBezTo>
                  <a:pt x="687" y="716"/>
                  <a:pt x="687" y="716"/>
                  <a:pt x="687" y="716"/>
                </a:cubicBezTo>
                <a:cubicBezTo>
                  <a:pt x="726" y="716"/>
                  <a:pt x="726" y="716"/>
                  <a:pt x="726" y="716"/>
                </a:cubicBezTo>
                <a:cubicBezTo>
                  <a:pt x="729" y="716"/>
                  <a:pt x="729" y="716"/>
                  <a:pt x="729" y="716"/>
                </a:cubicBezTo>
                <a:cubicBezTo>
                  <a:pt x="964" y="716"/>
                  <a:pt x="964" y="716"/>
                  <a:pt x="964" y="716"/>
                </a:cubicBezTo>
                <a:cubicBezTo>
                  <a:pt x="909" y="907"/>
                  <a:pt x="909" y="907"/>
                  <a:pt x="909" y="907"/>
                </a:cubicBezTo>
                <a:cubicBezTo>
                  <a:pt x="1035" y="907"/>
                  <a:pt x="1035" y="907"/>
                  <a:pt x="1035" y="907"/>
                </a:cubicBezTo>
                <a:cubicBezTo>
                  <a:pt x="1088" y="716"/>
                  <a:pt x="1088" y="716"/>
                  <a:pt x="1088" y="716"/>
                </a:cubicBezTo>
                <a:cubicBezTo>
                  <a:pt x="1144" y="716"/>
                  <a:pt x="1144" y="716"/>
                  <a:pt x="1144" y="716"/>
                </a:cubicBezTo>
                <a:cubicBezTo>
                  <a:pt x="1146" y="907"/>
                  <a:pt x="1146" y="907"/>
                  <a:pt x="1146" y="907"/>
                </a:cubicBezTo>
                <a:cubicBezTo>
                  <a:pt x="1251" y="907"/>
                  <a:pt x="1251" y="907"/>
                  <a:pt x="1251" y="907"/>
                </a:cubicBezTo>
                <a:cubicBezTo>
                  <a:pt x="1372" y="716"/>
                  <a:pt x="1372" y="716"/>
                  <a:pt x="1372" y="716"/>
                </a:cubicBezTo>
                <a:cubicBezTo>
                  <a:pt x="1451" y="716"/>
                  <a:pt x="1451" y="716"/>
                  <a:pt x="1451" y="716"/>
                </a:cubicBezTo>
                <a:cubicBezTo>
                  <a:pt x="1410" y="907"/>
                  <a:pt x="1410" y="907"/>
                  <a:pt x="1410" y="907"/>
                </a:cubicBezTo>
                <a:cubicBezTo>
                  <a:pt x="1534" y="907"/>
                  <a:pt x="1534" y="907"/>
                  <a:pt x="1534" y="907"/>
                </a:cubicBezTo>
                <a:cubicBezTo>
                  <a:pt x="1574" y="716"/>
                  <a:pt x="1574" y="716"/>
                  <a:pt x="1574" y="716"/>
                </a:cubicBezTo>
                <a:cubicBezTo>
                  <a:pt x="1645" y="716"/>
                  <a:pt x="1645" y="716"/>
                  <a:pt x="1645" y="716"/>
                </a:cubicBezTo>
                <a:cubicBezTo>
                  <a:pt x="1642" y="775"/>
                  <a:pt x="1657" y="829"/>
                  <a:pt x="1697" y="865"/>
                </a:cubicBezTo>
                <a:cubicBezTo>
                  <a:pt x="1744" y="909"/>
                  <a:pt x="1818" y="917"/>
                  <a:pt x="1872" y="917"/>
                </a:cubicBezTo>
                <a:cubicBezTo>
                  <a:pt x="1947" y="917"/>
                  <a:pt x="2024" y="907"/>
                  <a:pt x="2102" y="889"/>
                </a:cubicBezTo>
                <a:cubicBezTo>
                  <a:pt x="2145" y="716"/>
                  <a:pt x="2145" y="716"/>
                  <a:pt x="2145" y="716"/>
                </a:cubicBezTo>
                <a:cubicBezTo>
                  <a:pt x="2285" y="716"/>
                  <a:pt x="2285" y="716"/>
                  <a:pt x="2285" y="716"/>
                </a:cubicBezTo>
                <a:cubicBezTo>
                  <a:pt x="2285" y="0"/>
                  <a:pt x="2285" y="0"/>
                  <a:pt x="2285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en-GB" sz="195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8632593" y="6561138"/>
            <a:ext cx="259373" cy="2968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209449D-0523-4010-93C7-5E103B3EFE5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FAS\PROPOSALS\FY_2012-2013\Gazpromneft\July 2013 proposal proj Mekong\oil_gas_pipes_On-scree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Freeform 9"/>
          <p:cNvSpPr>
            <a:spLocks noChangeAspect="1"/>
          </p:cNvSpPr>
          <p:nvPr userDrawn="1"/>
        </p:nvSpPr>
        <p:spPr bwMode="white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994" y="1412776"/>
            <a:ext cx="3522853" cy="21602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17989" y="3789363"/>
            <a:ext cx="312420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black">
          <a:xfrm>
            <a:off x="118585" y="0"/>
            <a:ext cx="2524858" cy="1530350"/>
            <a:chOff x="68" y="0"/>
            <a:chExt cx="1723" cy="964"/>
          </a:xfrm>
        </p:grpSpPr>
        <p:sp>
          <p:nvSpPr>
            <p:cNvPr id="9" name="Freeform 8"/>
            <p:cNvSpPr>
              <a:spLocks noEditPoints="1"/>
            </p:cNvSpPr>
            <p:nvPr userDrawn="1"/>
          </p:nvSpPr>
          <p:spPr bwMode="black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black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152400"/>
            <a:ext cx="312420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 smtClean="0"/>
              <a:t>ДЛЯ ОБСУЖДЕНИЯ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ChangeAspect="1" noEditPoints="1"/>
          </p:cNvSpPr>
          <p:nvPr userDrawn="1"/>
        </p:nvSpPr>
        <p:spPr bwMode="gray">
          <a:xfrm>
            <a:off x="3" y="548680"/>
            <a:ext cx="4678494" cy="4850408"/>
          </a:xfrm>
          <a:custGeom>
            <a:avLst/>
            <a:gdLst/>
            <a:ahLst/>
            <a:cxnLst>
              <a:cxn ang="0">
                <a:pos x="1651" y="0"/>
              </a:cxn>
              <a:cxn ang="0">
                <a:pos x="255" y="0"/>
              </a:cxn>
              <a:cxn ang="0">
                <a:pos x="0" y="861"/>
              </a:cxn>
              <a:cxn ang="0">
                <a:pos x="0" y="1580"/>
              </a:cxn>
              <a:cxn ang="0">
                <a:pos x="1182" y="1580"/>
              </a:cxn>
              <a:cxn ang="0">
                <a:pos x="1651" y="0"/>
              </a:cxn>
              <a:cxn ang="0">
                <a:pos x="1651" y="0"/>
              </a:cxn>
              <a:cxn ang="0">
                <a:pos x="1651" y="0"/>
              </a:cxn>
            </a:cxnLst>
            <a:rect l="0" t="0" r="r" b="b"/>
            <a:pathLst>
              <a:path w="1651" h="1580">
                <a:moveTo>
                  <a:pt x="1651" y="0"/>
                </a:moveTo>
                <a:lnTo>
                  <a:pt x="255" y="0"/>
                </a:lnTo>
                <a:lnTo>
                  <a:pt x="0" y="861"/>
                </a:lnTo>
                <a:lnTo>
                  <a:pt x="0" y="1580"/>
                </a:lnTo>
                <a:lnTo>
                  <a:pt x="1182" y="1580"/>
                </a:lnTo>
                <a:lnTo>
                  <a:pt x="1651" y="0"/>
                </a:lnTo>
                <a:close/>
                <a:moveTo>
                  <a:pt x="1651" y="0"/>
                </a:moveTo>
                <a:lnTo>
                  <a:pt x="16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16803" y="1844824"/>
            <a:ext cx="3057570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16802" y="4005064"/>
            <a:ext cx="2725226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gray">
          <a:xfrm>
            <a:off x="716814" y="548680"/>
            <a:ext cx="1782043" cy="1080120"/>
            <a:chOff x="68" y="0"/>
            <a:chExt cx="1723" cy="964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ChangeAspect="1"/>
          </p:cNvSpPr>
          <p:nvPr userDrawn="1"/>
        </p:nvSpPr>
        <p:spPr bwMode="gray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 bwMode="gray">
          <a:xfrm>
            <a:off x="317994" y="1412776"/>
            <a:ext cx="3522853" cy="21602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317989" y="3789363"/>
            <a:ext cx="312420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19"/>
          <p:cNvGrpSpPr>
            <a:grpSpLocks/>
          </p:cNvGrpSpPr>
          <p:nvPr userDrawn="1"/>
        </p:nvGrpSpPr>
        <p:grpSpPr bwMode="gray">
          <a:xfrm>
            <a:off x="118585" y="0"/>
            <a:ext cx="2524858" cy="1530350"/>
            <a:chOff x="68" y="0"/>
            <a:chExt cx="1723" cy="964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6"/>
          <p:cNvSpPr>
            <a:spLocks noChangeAspect="1" noEditPoints="1"/>
          </p:cNvSpPr>
          <p:nvPr userDrawn="1"/>
        </p:nvSpPr>
        <p:spPr bwMode="gray">
          <a:xfrm>
            <a:off x="3" y="548680"/>
            <a:ext cx="4678494" cy="4850408"/>
          </a:xfrm>
          <a:custGeom>
            <a:avLst/>
            <a:gdLst/>
            <a:ahLst/>
            <a:cxnLst>
              <a:cxn ang="0">
                <a:pos x="1651" y="0"/>
              </a:cxn>
              <a:cxn ang="0">
                <a:pos x="255" y="0"/>
              </a:cxn>
              <a:cxn ang="0">
                <a:pos x="0" y="861"/>
              </a:cxn>
              <a:cxn ang="0">
                <a:pos x="0" y="1580"/>
              </a:cxn>
              <a:cxn ang="0">
                <a:pos x="1182" y="1580"/>
              </a:cxn>
              <a:cxn ang="0">
                <a:pos x="1651" y="0"/>
              </a:cxn>
              <a:cxn ang="0">
                <a:pos x="1651" y="0"/>
              </a:cxn>
              <a:cxn ang="0">
                <a:pos x="1651" y="0"/>
              </a:cxn>
            </a:cxnLst>
            <a:rect l="0" t="0" r="r" b="b"/>
            <a:pathLst>
              <a:path w="1651" h="1580">
                <a:moveTo>
                  <a:pt x="1651" y="0"/>
                </a:moveTo>
                <a:lnTo>
                  <a:pt x="255" y="0"/>
                </a:lnTo>
                <a:lnTo>
                  <a:pt x="0" y="861"/>
                </a:lnTo>
                <a:lnTo>
                  <a:pt x="0" y="1580"/>
                </a:lnTo>
                <a:lnTo>
                  <a:pt x="1182" y="1580"/>
                </a:lnTo>
                <a:lnTo>
                  <a:pt x="1651" y="0"/>
                </a:lnTo>
                <a:close/>
                <a:moveTo>
                  <a:pt x="1651" y="0"/>
                </a:moveTo>
                <a:lnTo>
                  <a:pt x="1651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 bwMode="gray">
          <a:xfrm>
            <a:off x="716803" y="1844824"/>
            <a:ext cx="3057570" cy="194389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0"/>
          </p:nvPr>
        </p:nvSpPr>
        <p:spPr bwMode="gray">
          <a:xfrm>
            <a:off x="716802" y="4005064"/>
            <a:ext cx="2725226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 userDrawn="1"/>
        </p:nvGrpSpPr>
        <p:grpSpPr bwMode="gray">
          <a:xfrm>
            <a:off x="-10253" y="-1"/>
            <a:ext cx="9154257" cy="6858001"/>
            <a:chOff x="-11112" y="-1"/>
            <a:chExt cx="9917112" cy="6858001"/>
          </a:xfrm>
        </p:grpSpPr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 userDrawn="1">
            <p:ph type="title"/>
          </p:nvPr>
        </p:nvSpPr>
        <p:spPr bwMode="gray">
          <a:xfrm>
            <a:off x="4638469" y="2492896"/>
            <a:ext cx="4187542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638469" y="5013176"/>
            <a:ext cx="4187542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" name="Group 19"/>
          <p:cNvGrpSpPr>
            <a:grpSpLocks/>
          </p:cNvGrpSpPr>
          <p:nvPr userDrawn="1"/>
        </p:nvGrpSpPr>
        <p:grpSpPr bwMode="gray">
          <a:xfrm>
            <a:off x="118585" y="0"/>
            <a:ext cx="2524858" cy="1530350"/>
            <a:chOff x="68" y="0"/>
            <a:chExt cx="1723" cy="964"/>
          </a:xfrm>
        </p:grpSpPr>
        <p:sp>
          <p:nvSpPr>
            <p:cNvPr id="1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445732" y="6421438"/>
            <a:ext cx="2060331" cy="1759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38860" y="6421438"/>
            <a:ext cx="2074321" cy="1759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312056" y="548681"/>
            <a:ext cx="1262910" cy="50405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Tel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49151" y="548681"/>
            <a:ext cx="1262910" cy="50405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address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47" y="1269454"/>
            <a:ext cx="4250348" cy="489639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34279" y="1269454"/>
            <a:ext cx="4250348" cy="4896396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grpSp>
        <p:nvGrpSpPr>
          <p:cNvPr id="2" name="Group 10"/>
          <p:cNvGrpSpPr/>
          <p:nvPr userDrawn="1"/>
        </p:nvGrpSpPr>
        <p:grpSpPr bwMode="gray">
          <a:xfrm>
            <a:off x="162022" y="2"/>
            <a:ext cx="889489" cy="695325"/>
            <a:chOff x="175518" y="0"/>
            <a:chExt cx="963613" cy="695325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47" y="1269454"/>
            <a:ext cx="4250348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35744" y="1269454"/>
            <a:ext cx="4250348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4638469" y="188640"/>
            <a:ext cx="4254010" cy="576262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7"/>
          <p:cNvGrpSpPr/>
          <p:nvPr userDrawn="1"/>
        </p:nvGrpSpPr>
        <p:grpSpPr bwMode="gray">
          <a:xfrm>
            <a:off x="162022" y="2"/>
            <a:ext cx="889489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21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21" y="1268760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251521" y="3789363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637416" y="3789363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hart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52048" y="1268417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3"/>
          </p:nvPr>
        </p:nvSpPr>
        <p:spPr bwMode="gray">
          <a:xfrm>
            <a:off x="252048" y="3789368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Tables O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 bwMode="gray">
          <a:xfrm>
            <a:off x="252048" y="1268417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2" name="Table Placeholder 10"/>
          <p:cNvSpPr>
            <a:spLocks noGrp="1"/>
          </p:cNvSpPr>
          <p:nvPr>
            <p:ph type="tbl" sz="quarter" idx="13"/>
          </p:nvPr>
        </p:nvSpPr>
        <p:spPr bwMode="gray">
          <a:xfrm>
            <a:off x="252048" y="3789368"/>
            <a:ext cx="4254012" cy="23764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 userDrawn="1"/>
        </p:nvGrpSpPr>
        <p:grpSpPr bwMode="gray">
          <a:xfrm>
            <a:off x="-10253" y="-1"/>
            <a:ext cx="9154257" cy="6858001"/>
            <a:chOff x="-11112" y="-1"/>
            <a:chExt cx="9917112" cy="6858001"/>
          </a:xfrm>
        </p:grpSpPr>
        <p:sp>
          <p:nvSpPr>
            <p:cNvPr id="16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Title 9"/>
          <p:cNvSpPr>
            <a:spLocks noGrp="1"/>
          </p:cNvSpPr>
          <p:nvPr userDrawn="1">
            <p:ph type="title"/>
          </p:nvPr>
        </p:nvSpPr>
        <p:spPr bwMode="gray">
          <a:xfrm>
            <a:off x="4638469" y="2492896"/>
            <a:ext cx="4187542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638469" y="5013176"/>
            <a:ext cx="4187542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r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" name="Group 19"/>
          <p:cNvGrpSpPr>
            <a:grpSpLocks/>
          </p:cNvGrpSpPr>
          <p:nvPr userDrawn="1"/>
        </p:nvGrpSpPr>
        <p:grpSpPr bwMode="gray">
          <a:xfrm>
            <a:off x="118585" y="0"/>
            <a:ext cx="2524858" cy="1530350"/>
            <a:chOff x="68" y="0"/>
            <a:chExt cx="1723" cy="964"/>
          </a:xfrm>
        </p:grpSpPr>
        <p:sp>
          <p:nvSpPr>
            <p:cNvPr id="19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Row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20" y="126876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51520" y="378971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hart One R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251520" y="3789710"/>
            <a:ext cx="8640960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 bwMode="gray">
          <a:xfrm>
            <a:off x="251520" y="1268417"/>
            <a:ext cx="8639908" cy="237648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445733" y="1268424"/>
            <a:ext cx="206033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47" y="1268424"/>
            <a:ext cx="2060331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4637948" y="1268424"/>
            <a:ext cx="206033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6831628" y="1268424"/>
            <a:ext cx="2060331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52047" y="1989138"/>
            <a:ext cx="2060331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445733" y="1989138"/>
            <a:ext cx="2060331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4637948" y="1989138"/>
            <a:ext cx="2060331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6831628" y="1989138"/>
            <a:ext cx="2060331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ve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2013135" y="1268424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51" y="1268424"/>
            <a:ext cx="1594729" cy="576411"/>
          </a:xfrm>
          <a:prstGeom prst="homePlate">
            <a:avLst>
              <a:gd name="adj" fmla="val 34577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3774218" y="1268424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69039" y="1268424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30"/>
          </p:nvPr>
        </p:nvSpPr>
        <p:spPr bwMode="gray">
          <a:xfrm>
            <a:off x="7297230" y="1268424"/>
            <a:ext cx="1594729" cy="576411"/>
          </a:xfrm>
          <a:prstGeom prst="chevron">
            <a:avLst>
              <a:gd name="adj" fmla="val 34136"/>
            </a:avLst>
          </a:prstGeom>
          <a:gradFill>
            <a:gsLst>
              <a:gs pos="0">
                <a:srgbClr val="80BEC9"/>
              </a:gs>
              <a:gs pos="100000">
                <a:srgbClr val="409DAD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1"/>
          <a:lstStyle>
            <a:lvl1pPr marL="0" algn="ctr" defTabSz="914400" rtl="0" eaLnBrk="1" latinLnBrk="0" hangingPunct="1">
              <a:defRPr lang="en-US" sz="1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6" name="Text Placeholder 29"/>
          <p:cNvSpPr>
            <a:spLocks noGrp="1"/>
          </p:cNvSpPr>
          <p:nvPr>
            <p:ph type="body" sz="quarter" idx="13"/>
          </p:nvPr>
        </p:nvSpPr>
        <p:spPr bwMode="gray">
          <a:xfrm>
            <a:off x="252046" y="1989138"/>
            <a:ext cx="159557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 bwMode="gray">
          <a:xfrm>
            <a:off x="2013129" y="1989138"/>
            <a:ext cx="159557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15"/>
          </p:nvPr>
        </p:nvSpPr>
        <p:spPr bwMode="gray">
          <a:xfrm>
            <a:off x="3774213" y="1989138"/>
            <a:ext cx="159557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6"/>
          </p:nvPr>
        </p:nvSpPr>
        <p:spPr bwMode="gray">
          <a:xfrm>
            <a:off x="5535297" y="1989138"/>
            <a:ext cx="159557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17"/>
          </p:nvPr>
        </p:nvSpPr>
        <p:spPr bwMode="gray">
          <a:xfrm>
            <a:off x="7296381" y="1989138"/>
            <a:ext cx="1595575" cy="41767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ands and dri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0"/>
          <p:cNvSpPr>
            <a:spLocks noChangeArrowheads="1"/>
          </p:cNvSpPr>
          <p:nvPr userDrawn="1"/>
        </p:nvSpPr>
        <p:spPr bwMode="gray">
          <a:xfrm rot="19080000" flipH="1">
            <a:off x="4743635" y="2497138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34" name="AutoShape 17"/>
          <p:cNvSpPr>
            <a:spLocks noChangeArrowheads="1"/>
          </p:cNvSpPr>
          <p:nvPr userDrawn="1"/>
        </p:nvSpPr>
        <p:spPr bwMode="gray">
          <a:xfrm rot="2520000" flipH="1">
            <a:off x="4743635" y="4564595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2" name="AutoShape 20"/>
          <p:cNvSpPr>
            <a:spLocks noChangeArrowheads="1"/>
          </p:cNvSpPr>
          <p:nvPr userDrawn="1"/>
        </p:nvSpPr>
        <p:spPr bwMode="gray">
          <a:xfrm rot="2520000">
            <a:off x="2902080" y="2497138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3" name="AutoShape 17"/>
          <p:cNvSpPr>
            <a:spLocks noChangeArrowheads="1"/>
          </p:cNvSpPr>
          <p:nvPr userDrawn="1"/>
        </p:nvSpPr>
        <p:spPr bwMode="gray">
          <a:xfrm rot="19080000">
            <a:off x="2902080" y="4564595"/>
            <a:ext cx="1497623" cy="381000"/>
          </a:xfrm>
          <a:prstGeom prst="rightArrow">
            <a:avLst>
              <a:gd name="adj1" fmla="val 63333"/>
              <a:gd name="adj2" fmla="val 49582"/>
            </a:avLst>
          </a:prstGeom>
          <a:gradFill rotWithShape="1">
            <a:gsLst>
              <a:gs pos="0">
                <a:srgbClr val="DCDDDD"/>
              </a:gs>
              <a:gs pos="100000">
                <a:srgbClr val="97989A"/>
              </a:gs>
            </a:gsLst>
            <a:lin ang="0" scaled="1"/>
          </a:gradFill>
          <a:ln w="6350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25" name="Text Placeholder 10"/>
          <p:cNvSpPr>
            <a:spLocks noGrp="1"/>
          </p:cNvSpPr>
          <p:nvPr userDrawn="1">
            <p:ph type="body" sz="quarter" idx="21"/>
          </p:nvPr>
        </p:nvSpPr>
        <p:spPr bwMode="gray">
          <a:xfrm>
            <a:off x="4019828" y="3395663"/>
            <a:ext cx="1093292" cy="622800"/>
          </a:xfrm>
          <a:prstGeom prst="ellipse">
            <a:avLst/>
          </a:prstGeom>
          <a:solidFill>
            <a:srgbClr val="AA5CAA"/>
          </a:solidFill>
          <a:ln>
            <a:noFill/>
          </a:ln>
        </p:spPr>
        <p:txBody>
          <a:bodyPr lIns="54000" tIns="54000" rIns="54000" bIns="54000" anchor="ctr" anchorCtr="1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Text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252051" y="1700213"/>
            <a:ext cx="332302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52051" y="4219575"/>
            <a:ext cx="332302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5568932" y="1700213"/>
            <a:ext cx="332302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5"/>
          </p:nvPr>
        </p:nvSpPr>
        <p:spPr bwMode="gray">
          <a:xfrm>
            <a:off x="5568932" y="4219575"/>
            <a:ext cx="332302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35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51" y="1268424"/>
            <a:ext cx="332302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5568932" y="1268424"/>
            <a:ext cx="332302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52051" y="3787783"/>
            <a:ext cx="332302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5568932" y="3787783"/>
            <a:ext cx="332302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 bwMode="gray">
          <a:xfrm>
            <a:off x="252048" y="1701800"/>
            <a:ext cx="425401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/>
          </p:nvPr>
        </p:nvSpPr>
        <p:spPr bwMode="gray">
          <a:xfrm>
            <a:off x="4637942" y="1701800"/>
            <a:ext cx="4254012" cy="1944688"/>
          </a:xfrm>
          <a:solidFill>
            <a:schemeClr val="bg1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3"/>
          </p:nvPr>
        </p:nvSpPr>
        <p:spPr bwMode="gray">
          <a:xfrm>
            <a:off x="252048" y="4221162"/>
            <a:ext cx="4254012" cy="1944688"/>
          </a:xfrm>
          <a:solidFill>
            <a:srgbClr val="BFDEE4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4"/>
          </p:nvPr>
        </p:nvSpPr>
        <p:spPr bwMode="gray">
          <a:xfrm>
            <a:off x="4637942" y="4221162"/>
            <a:ext cx="4254012" cy="1944688"/>
          </a:xfrm>
          <a:solidFill>
            <a:srgbClr val="BFDEE4"/>
          </a:solidFill>
          <a:ln w="6350">
            <a:solidFill>
              <a:srgbClr val="409DAD"/>
            </a:solidFill>
          </a:ln>
        </p:spPr>
        <p:txBody>
          <a:bodyPr lIns="54000" tIns="54000" rIns="54000" bIns="5400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  <a:endParaRPr lang="en-GB" dirty="0"/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6"/>
          </p:nvPr>
        </p:nvSpPr>
        <p:spPr bwMode="gray">
          <a:xfrm>
            <a:off x="252048" y="1270011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7"/>
          </p:nvPr>
        </p:nvSpPr>
        <p:spPr bwMode="gray">
          <a:xfrm>
            <a:off x="4637943" y="1270011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8"/>
          </p:nvPr>
        </p:nvSpPr>
        <p:spPr bwMode="gray">
          <a:xfrm>
            <a:off x="252048" y="3789367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20"/>
          <p:cNvSpPr>
            <a:spLocks noGrp="1"/>
          </p:cNvSpPr>
          <p:nvPr>
            <p:ph type="body" sz="quarter" idx="29"/>
          </p:nvPr>
        </p:nvSpPr>
        <p:spPr bwMode="gray">
          <a:xfrm>
            <a:off x="4637943" y="3789367"/>
            <a:ext cx="4254012" cy="359817"/>
          </a:xfrm>
          <a:solidFill>
            <a:srgbClr val="409DAD"/>
          </a:solidFill>
          <a:ln w="6350">
            <a:solidFill>
              <a:srgbClr val="409DAD"/>
            </a:solidFill>
          </a:ln>
        </p:spPr>
        <p:txBody>
          <a:bodyPr vert="horz" lIns="0" tIns="0" rIns="0" bIns="0" rtlCol="0" anchor="ctr" anchorCtr="1">
            <a:noAutofit/>
          </a:bodyPr>
          <a:lstStyle>
            <a:lvl1pPr>
              <a:defRPr lang="en-US" sz="1000" b="1" kern="1200" noProof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31"/>
          <p:cNvSpPr>
            <a:spLocks noGrp="1"/>
          </p:cNvSpPr>
          <p:nvPr>
            <p:ph type="chart" sz="quarter" idx="22"/>
          </p:nvPr>
        </p:nvSpPr>
        <p:spPr bwMode="gray">
          <a:xfrm>
            <a:off x="3208902" y="1270000"/>
            <a:ext cx="2724700" cy="2376488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0"/>
          </p:nvPr>
        </p:nvSpPr>
        <p:spPr bwMode="gray">
          <a:xfrm>
            <a:off x="6168751" y="378936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32" name="Chart Placeholder 31"/>
          <p:cNvSpPr>
            <a:spLocks noGrp="1"/>
          </p:cNvSpPr>
          <p:nvPr>
            <p:ph type="chart" sz="quarter" idx="21"/>
          </p:nvPr>
        </p:nvSpPr>
        <p:spPr bwMode="gray">
          <a:xfrm>
            <a:off x="6167254" y="1270000"/>
            <a:ext cx="2724700" cy="2376488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 bwMode="gray">
          <a:xfrm>
            <a:off x="252046" y="1270000"/>
            <a:ext cx="2723204" cy="2376488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 bwMode="gray">
          <a:xfrm>
            <a:off x="252046" y="378936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8"/>
          </p:nvPr>
        </p:nvSpPr>
        <p:spPr bwMode="gray">
          <a:xfrm>
            <a:off x="3210398" y="3789368"/>
            <a:ext cx="2723204" cy="23764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3" y="0"/>
            <a:ext cx="6330462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6215"/>
              </a:cxn>
              <a:cxn ang="0">
                <a:pos x="18451" y="26215"/>
              </a:cxn>
              <a:cxn ang="0">
                <a:pos x="26215" y="0"/>
              </a:cxn>
              <a:cxn ang="0">
                <a:pos x="0" y="0"/>
              </a:cxn>
            </a:cxnLst>
            <a:rect l="0" t="0" r="r" b="b"/>
            <a:pathLst>
              <a:path w="26215" h="26215">
                <a:moveTo>
                  <a:pt x="0" y="0"/>
                </a:moveTo>
                <a:lnTo>
                  <a:pt x="0" y="26215"/>
                </a:lnTo>
                <a:lnTo>
                  <a:pt x="18451" y="26215"/>
                </a:lnTo>
                <a:lnTo>
                  <a:pt x="2621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>
          <a:xfrm>
            <a:off x="317994" y="1268760"/>
            <a:ext cx="5118107" cy="18722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317989" y="3356993"/>
            <a:ext cx="4785762" cy="108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445738" y="6421438"/>
            <a:ext cx="2060331" cy="1759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38866" y="6421438"/>
            <a:ext cx="2074321" cy="1759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00" b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Footer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312056" y="548681"/>
            <a:ext cx="1262910" cy="50405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Tel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049151" y="548681"/>
            <a:ext cx="1262910" cy="50405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buClrTx/>
              <a:defRPr sz="7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0"/>
              </a:spcBef>
              <a:buClrTx/>
              <a:defRPr sz="700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KPMG address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47" y="1269454"/>
            <a:ext cx="4250348" cy="489639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34279" y="1269454"/>
            <a:ext cx="4250348" cy="4896396"/>
          </a:xfrm>
          <a:ln w="6350">
            <a:solidFill>
              <a:srgbClr val="747678"/>
            </a:solidFill>
          </a:ln>
        </p:spPr>
        <p:txBody>
          <a:bodyPr lIns="72000" tIns="72000" rIns="72000" bIns="72000">
            <a:noAutofit/>
          </a:bodyPr>
          <a:lstStyle>
            <a:lvl1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1pPr>
            <a:lvl2pPr>
              <a:lnSpc>
                <a:spcPct val="100000"/>
              </a:lnSpc>
              <a:spcBef>
                <a:spcPts val="336"/>
              </a:spcBef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2pPr>
            <a:lvl3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3pPr>
            <a:lvl4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4pPr>
            <a:lvl5pPr>
              <a:lnSpc>
                <a:spcPct val="100000"/>
              </a:lnSpc>
              <a:spcBef>
                <a:spcPts val="336"/>
              </a:spcBef>
              <a:buClrTx/>
              <a:defRPr sz="70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5pPr>
            <a:lvl6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6pPr>
            <a:lvl7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7pPr>
            <a:lvl8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8pPr>
            <a:lvl9pPr>
              <a:lnSpc>
                <a:spcPct val="100000"/>
              </a:lnSpc>
              <a:spcBef>
                <a:spcPts val="336"/>
              </a:spcBef>
              <a:buClrTx/>
              <a:defRPr sz="700" baseline="0">
                <a:solidFill>
                  <a:schemeClr val="accent4"/>
                </a:solidFill>
                <a:latin typeface="+mn-lt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grpSp>
        <p:nvGrpSpPr>
          <p:cNvPr id="2" name="Group 10"/>
          <p:cNvGrpSpPr/>
          <p:nvPr userDrawn="1"/>
        </p:nvGrpSpPr>
        <p:grpSpPr bwMode="gray">
          <a:xfrm>
            <a:off x="162028" y="14"/>
            <a:ext cx="889489" cy="695325"/>
            <a:chOff x="175518" y="0"/>
            <a:chExt cx="963613" cy="695325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 userDrawn="1"/>
        </p:nvGrpSpPr>
        <p:grpSpPr bwMode="gray">
          <a:xfrm>
            <a:off x="-10253" y="-1"/>
            <a:ext cx="9154257" cy="6858001"/>
            <a:chOff x="-11112" y="-1"/>
            <a:chExt cx="9917112" cy="6858001"/>
          </a:xfrm>
        </p:grpSpPr>
        <p:sp>
          <p:nvSpPr>
            <p:cNvPr id="10" name="Freeform 12"/>
            <p:cNvSpPr>
              <a:spLocks/>
            </p:cNvSpPr>
            <p:nvPr userDrawn="1"/>
          </p:nvSpPr>
          <p:spPr bwMode="gray">
            <a:xfrm>
              <a:off x="-11112" y="-1"/>
              <a:ext cx="5397500" cy="3236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39"/>
                </a:cxn>
                <a:cxn ang="0">
                  <a:pos x="2796" y="2039"/>
                </a:cxn>
                <a:cxn ang="0">
                  <a:pos x="3400" y="0"/>
                </a:cxn>
                <a:cxn ang="0">
                  <a:pos x="0" y="0"/>
                </a:cxn>
              </a:cxnLst>
              <a:rect l="0" t="0" r="r" b="b"/>
              <a:pathLst>
                <a:path w="3400" h="2039">
                  <a:moveTo>
                    <a:pt x="0" y="0"/>
                  </a:moveTo>
                  <a:lnTo>
                    <a:pt x="0" y="2039"/>
                  </a:lnTo>
                  <a:lnTo>
                    <a:pt x="2796" y="2039"/>
                  </a:lnTo>
                  <a:lnTo>
                    <a:pt x="340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2349500" y="1819274"/>
              <a:ext cx="7556500" cy="5038726"/>
            </a:xfrm>
            <a:custGeom>
              <a:avLst/>
              <a:gdLst/>
              <a:ahLst/>
              <a:cxnLst>
                <a:cxn ang="0">
                  <a:pos x="940" y="0"/>
                </a:cxn>
                <a:cxn ang="0">
                  <a:pos x="0" y="3174"/>
                </a:cxn>
                <a:cxn ang="0">
                  <a:pos x="4760" y="3174"/>
                </a:cxn>
                <a:cxn ang="0">
                  <a:pos x="4760" y="0"/>
                </a:cxn>
                <a:cxn ang="0">
                  <a:pos x="940" y="0"/>
                </a:cxn>
              </a:cxnLst>
              <a:rect l="0" t="0" r="r" b="b"/>
              <a:pathLst>
                <a:path w="4760" h="3174">
                  <a:moveTo>
                    <a:pt x="940" y="0"/>
                  </a:moveTo>
                  <a:lnTo>
                    <a:pt x="0" y="3174"/>
                  </a:lnTo>
                  <a:lnTo>
                    <a:pt x="4760" y="3174"/>
                  </a:lnTo>
                  <a:lnTo>
                    <a:pt x="4760" y="0"/>
                  </a:lnTo>
                  <a:lnTo>
                    <a:pt x="94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  <a:tileRect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gray">
            <a:xfrm>
              <a:off x="3421063" y="1819274"/>
              <a:ext cx="1425575" cy="1417638"/>
            </a:xfrm>
            <a:custGeom>
              <a:avLst/>
              <a:gdLst/>
              <a:ahLst/>
              <a:cxnLst>
                <a:cxn ang="0">
                  <a:pos x="898" y="0"/>
                </a:cxn>
                <a:cxn ang="0">
                  <a:pos x="265" y="0"/>
                </a:cxn>
                <a:cxn ang="0">
                  <a:pos x="0" y="893"/>
                </a:cxn>
                <a:cxn ang="0">
                  <a:pos x="633" y="893"/>
                </a:cxn>
                <a:cxn ang="0">
                  <a:pos x="898" y="0"/>
                </a:cxn>
              </a:cxnLst>
              <a:rect l="0" t="0" r="r" b="b"/>
              <a:pathLst>
                <a:path w="898" h="893">
                  <a:moveTo>
                    <a:pt x="898" y="0"/>
                  </a:moveTo>
                  <a:lnTo>
                    <a:pt x="265" y="0"/>
                  </a:lnTo>
                  <a:lnTo>
                    <a:pt x="0" y="893"/>
                  </a:lnTo>
                  <a:lnTo>
                    <a:pt x="633" y="893"/>
                  </a:lnTo>
                  <a:lnTo>
                    <a:pt x="898" y="0"/>
                  </a:lnTo>
                  <a:close/>
                </a:path>
              </a:pathLst>
            </a:custGeom>
            <a:solidFill>
              <a:srgbClr val="00257A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 bwMode="gray">
          <a:xfrm>
            <a:off x="4638474" y="2492896"/>
            <a:ext cx="4186715" cy="22322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30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4637948" y="5013325"/>
            <a:ext cx="4188069" cy="15113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 eaLnBrk="1" fontAlgn="base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1">
    <p:bg>
      <p:bgPr>
        <a:solidFill>
          <a:srgbClr val="BABB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AINEER compressed.jpg"/>
          <p:cNvPicPr>
            <a:picLocks noChangeAspect="1"/>
          </p:cNvPicPr>
          <p:nvPr userDrawn="1"/>
        </p:nvPicPr>
        <p:blipFill>
          <a:blip r:embed="rId2" cstate="print"/>
          <a:srcRect b="275"/>
          <a:stretch>
            <a:fillRect/>
          </a:stretch>
        </p:blipFill>
        <p:spPr bwMode="gray">
          <a:xfrm>
            <a:off x="1407" y="3"/>
            <a:ext cx="9176088" cy="6865257"/>
          </a:xfrm>
          <a:prstGeom prst="rect">
            <a:avLst/>
          </a:prstGeom>
        </p:spPr>
      </p:pic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3" y="4518036"/>
            <a:ext cx="4541227" cy="2339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215"/>
              </a:cxn>
              <a:cxn ang="0">
                <a:pos x="11230" y="6215"/>
              </a:cxn>
              <a:cxn ang="0">
                <a:pos x="13073" y="0"/>
              </a:cxn>
              <a:cxn ang="0">
                <a:pos x="0" y="0"/>
              </a:cxn>
            </a:cxnLst>
            <a:rect l="0" t="0" r="r" b="b"/>
            <a:pathLst>
              <a:path w="13073" h="6215">
                <a:moveTo>
                  <a:pt x="0" y="0"/>
                </a:moveTo>
                <a:lnTo>
                  <a:pt x="0" y="6215"/>
                </a:lnTo>
                <a:lnTo>
                  <a:pt x="11230" y="6215"/>
                </a:lnTo>
                <a:lnTo>
                  <a:pt x="1307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17993" y="4941168"/>
            <a:ext cx="3655791" cy="15841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3000" b="1" dirty="0" smtClean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rgbClr val="00338D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LAPTOP GUY compress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471" y="0"/>
            <a:ext cx="9141069" cy="6858000"/>
          </a:xfrm>
          <a:prstGeom prst="rect">
            <a:avLst/>
          </a:prstGeom>
          <a:noFill/>
        </p:spPr>
      </p:pic>
      <p:sp>
        <p:nvSpPr>
          <p:cNvPr id="11" name="Freeform 9"/>
          <p:cNvSpPr>
            <a:spLocks noChangeAspect="1"/>
          </p:cNvSpPr>
          <p:nvPr/>
        </p:nvSpPr>
        <p:spPr bwMode="gray">
          <a:xfrm>
            <a:off x="0" y="0"/>
            <a:ext cx="4982308" cy="3238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30"/>
              </a:cxn>
              <a:cxn ang="0">
                <a:pos x="20324" y="14830"/>
              </a:cxn>
              <a:cxn ang="0">
                <a:pos x="24718" y="0"/>
              </a:cxn>
              <a:cxn ang="0">
                <a:pos x="0" y="0"/>
              </a:cxn>
            </a:cxnLst>
            <a:rect l="0" t="0" r="r" b="b"/>
            <a:pathLst>
              <a:path w="24718" h="14830">
                <a:moveTo>
                  <a:pt x="0" y="0"/>
                </a:moveTo>
                <a:lnTo>
                  <a:pt x="0" y="14830"/>
                </a:lnTo>
                <a:lnTo>
                  <a:pt x="20324" y="14830"/>
                </a:lnTo>
                <a:lnTo>
                  <a:pt x="24718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4" name="Title 9"/>
          <p:cNvSpPr txBox="1">
            <a:spLocks/>
          </p:cNvSpPr>
          <p:nvPr userDrawn="1"/>
        </p:nvSpPr>
        <p:spPr bwMode="gray">
          <a:xfrm>
            <a:off x="299079" y="764704"/>
            <a:ext cx="38741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dirty="0">
                <a:solidFill>
                  <a:schemeClr val="bg1"/>
                </a:solidFill>
                <a:latin typeface="+mj-lt"/>
              </a:defRPr>
            </a:lvl2pPr>
            <a:lvl3pPr>
              <a:defRPr lang="en-GB" sz="3000" b="1" dirty="0">
                <a:solidFill>
                  <a:schemeClr val="bg1"/>
                </a:solidFill>
                <a:latin typeface="+mj-lt"/>
              </a:defRPr>
            </a:lvl3pPr>
            <a:lvl4pPr>
              <a:defRPr lang="en-GB" sz="3000" b="1" dirty="0">
                <a:solidFill>
                  <a:schemeClr val="bg1"/>
                </a:solidFill>
                <a:latin typeface="+mj-lt"/>
              </a:defRPr>
            </a:lvl4pPr>
            <a:lvl5pPr>
              <a:defRPr lang="en-GB" sz="3000" b="1" dirty="0">
                <a:solidFill>
                  <a:schemeClr val="bg1"/>
                </a:solidFill>
                <a:latin typeface="+mj-lt"/>
              </a:defRPr>
            </a:lvl5pPr>
            <a:lvl6pPr>
              <a:defRPr lang="en-GB" sz="3000" b="1" dirty="0">
                <a:solidFill>
                  <a:schemeClr val="bg1"/>
                </a:solidFill>
                <a:latin typeface="+mj-lt"/>
              </a:defRPr>
            </a:lvl6pPr>
            <a:lvl7pPr>
              <a:defRPr lang="en-GB" sz="3000" b="1" dirty="0">
                <a:solidFill>
                  <a:schemeClr val="bg1"/>
                </a:solidFill>
                <a:latin typeface="+mj-lt"/>
              </a:defRPr>
            </a:lvl7pPr>
            <a:lvl8pPr>
              <a:defRPr lang="en-GB" sz="3000" b="1" dirty="0">
                <a:solidFill>
                  <a:schemeClr val="bg1"/>
                </a:solidFill>
                <a:latin typeface="+mj-lt"/>
              </a:defRPr>
            </a:lvl8pPr>
            <a:lvl9pPr>
              <a:defRPr sz="3000">
                <a:solidFill>
                  <a:schemeClr val="bg1"/>
                </a:solidFill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Click to edit Master title style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ChangeAspect="1"/>
          </p:cNvSpPr>
          <p:nvPr userDrawn="1"/>
        </p:nvSpPr>
        <p:spPr bwMode="gray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 bwMode="gray">
          <a:xfrm>
            <a:off x="298940" y="1440000"/>
            <a:ext cx="3854769" cy="1080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GB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30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99077" y="2700000"/>
            <a:ext cx="3475296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US" sz="1200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2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ChangeAspect="1"/>
          </p:cNvSpPr>
          <p:nvPr userDrawn="1"/>
        </p:nvSpPr>
        <p:spPr bwMode="gray">
          <a:xfrm>
            <a:off x="0" y="0"/>
            <a:ext cx="4816720" cy="3240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405"/>
              </a:cxn>
              <a:cxn ang="0">
                <a:pos x="16308" y="12405"/>
              </a:cxn>
              <a:cxn ang="0">
                <a:pos x="19984" y="0"/>
              </a:cxn>
              <a:cxn ang="0">
                <a:pos x="0" y="0"/>
              </a:cxn>
            </a:cxnLst>
            <a:rect l="0" t="0" r="r" b="b"/>
            <a:pathLst>
              <a:path w="19984" h="12405">
                <a:moveTo>
                  <a:pt x="0" y="0"/>
                </a:moveTo>
                <a:lnTo>
                  <a:pt x="0" y="12405"/>
                </a:lnTo>
                <a:lnTo>
                  <a:pt x="16308" y="12405"/>
                </a:lnTo>
                <a:lnTo>
                  <a:pt x="19984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46" y="4291200"/>
            <a:ext cx="3704631" cy="18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>
            <a:lvl1pPr>
              <a:defRPr lang="en-US" sz="10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" name="Group 19"/>
          <p:cNvGrpSpPr>
            <a:grpSpLocks/>
          </p:cNvGrpSpPr>
          <p:nvPr userDrawn="1"/>
        </p:nvGrpSpPr>
        <p:grpSpPr bwMode="gray">
          <a:xfrm>
            <a:off x="118585" y="0"/>
            <a:ext cx="2524858" cy="1530350"/>
            <a:chOff x="68" y="0"/>
            <a:chExt cx="1723" cy="964"/>
          </a:xfrm>
        </p:grpSpPr>
        <p:sp>
          <p:nvSpPr>
            <p:cNvPr id="7" name="Freeform 8"/>
            <p:cNvSpPr>
              <a:spLocks noEditPoints="1"/>
            </p:cNvSpPr>
            <p:nvPr userDrawn="1"/>
          </p:nvSpPr>
          <p:spPr bwMode="gray">
            <a:xfrm>
              <a:off x="199" y="248"/>
              <a:ext cx="1423" cy="489"/>
            </a:xfrm>
            <a:custGeom>
              <a:avLst/>
              <a:gdLst>
                <a:gd name="T0" fmla="*/ 1974 w 4103"/>
                <a:gd name="T1" fmla="*/ 485 h 1409"/>
                <a:gd name="T2" fmla="*/ 2267 w 4103"/>
                <a:gd name="T3" fmla="*/ 697 h 1409"/>
                <a:gd name="T4" fmla="*/ 1655 w 4103"/>
                <a:gd name="T5" fmla="*/ 656 h 1409"/>
                <a:gd name="T6" fmla="*/ 1718 w 4103"/>
                <a:gd name="T7" fmla="*/ 424 h 1409"/>
                <a:gd name="T8" fmla="*/ 970 w 4103"/>
                <a:gd name="T9" fmla="*/ 697 h 1409"/>
                <a:gd name="T10" fmla="*/ 1169 w 4103"/>
                <a:gd name="T11" fmla="*/ 416 h 1409"/>
                <a:gd name="T12" fmla="*/ 719 w 4103"/>
                <a:gd name="T13" fmla="*/ 631 h 1409"/>
                <a:gd name="T14" fmla="*/ 751 w 4103"/>
                <a:gd name="T15" fmla="*/ 630 h 1409"/>
                <a:gd name="T16" fmla="*/ 202 w 4103"/>
                <a:gd name="T17" fmla="*/ 618 h 1409"/>
                <a:gd name="T18" fmla="*/ 180 w 4103"/>
                <a:gd name="T19" fmla="*/ 697 h 1409"/>
                <a:gd name="T20" fmla="*/ 1187 w 4103"/>
                <a:gd name="T21" fmla="*/ 416 h 1409"/>
                <a:gd name="T22" fmla="*/ 115 w 4103"/>
                <a:gd name="T23" fmla="*/ 906 h 1409"/>
                <a:gd name="T24" fmla="*/ 661 w 4103"/>
                <a:gd name="T25" fmla="*/ 715 h 1409"/>
                <a:gd name="T26" fmla="*/ 1145 w 4103"/>
                <a:gd name="T27" fmla="*/ 715 h 1409"/>
                <a:gd name="T28" fmla="*/ 1697 w 4103"/>
                <a:gd name="T29" fmla="*/ 863 h 1409"/>
                <a:gd name="T30" fmla="*/ 203 w 4103"/>
                <a:gd name="T31" fmla="*/ 1286 h 1409"/>
                <a:gd name="T32" fmla="*/ 250 w 4103"/>
                <a:gd name="T33" fmla="*/ 1328 h 1409"/>
                <a:gd name="T34" fmla="*/ 556 w 4103"/>
                <a:gd name="T35" fmla="*/ 1196 h 1409"/>
                <a:gd name="T36" fmla="*/ 340 w 4103"/>
                <a:gd name="T37" fmla="*/ 1196 h 1409"/>
                <a:gd name="T38" fmla="*/ 408 w 4103"/>
                <a:gd name="T39" fmla="*/ 1225 h 1409"/>
                <a:gd name="T40" fmla="*/ 514 w 4103"/>
                <a:gd name="T41" fmla="*/ 1225 h 1409"/>
                <a:gd name="T42" fmla="*/ 631 w 4103"/>
                <a:gd name="T43" fmla="*/ 1168 h 1409"/>
                <a:gd name="T44" fmla="*/ 794 w 4103"/>
                <a:gd name="T45" fmla="*/ 1220 h 1409"/>
                <a:gd name="T46" fmla="*/ 672 w 4103"/>
                <a:gd name="T47" fmla="*/ 1348 h 1409"/>
                <a:gd name="T48" fmla="*/ 847 w 4103"/>
                <a:gd name="T49" fmla="*/ 1359 h 1409"/>
                <a:gd name="T50" fmla="*/ 943 w 4103"/>
                <a:gd name="T51" fmla="*/ 1196 h 1409"/>
                <a:gd name="T52" fmla="*/ 1129 w 4103"/>
                <a:gd name="T53" fmla="*/ 1351 h 1409"/>
                <a:gd name="T54" fmla="*/ 1198 w 4103"/>
                <a:gd name="T55" fmla="*/ 1196 h 1409"/>
                <a:gd name="T56" fmla="*/ 1280 w 4103"/>
                <a:gd name="T57" fmla="*/ 1129 h 1409"/>
                <a:gd name="T58" fmla="*/ 1253 w 4103"/>
                <a:gd name="T59" fmla="*/ 1254 h 1409"/>
                <a:gd name="T60" fmla="*/ 1489 w 4103"/>
                <a:gd name="T61" fmla="*/ 1194 h 1409"/>
                <a:gd name="T62" fmla="*/ 1546 w 4103"/>
                <a:gd name="T63" fmla="*/ 1353 h 1409"/>
                <a:gd name="T64" fmla="*/ 1714 w 4103"/>
                <a:gd name="T65" fmla="*/ 1286 h 1409"/>
                <a:gd name="T66" fmla="*/ 1761 w 4103"/>
                <a:gd name="T67" fmla="*/ 1328 h 1409"/>
                <a:gd name="T68" fmla="*/ 1976 w 4103"/>
                <a:gd name="T69" fmla="*/ 1346 h 1409"/>
                <a:gd name="T70" fmla="*/ 1842 w 4103"/>
                <a:gd name="T71" fmla="*/ 1270 h 1409"/>
                <a:gd name="T72" fmla="*/ 1887 w 4103"/>
                <a:gd name="T73" fmla="*/ 1270 h 1409"/>
                <a:gd name="T74" fmla="*/ 2110 w 4103"/>
                <a:gd name="T75" fmla="*/ 1348 h 1409"/>
                <a:gd name="T76" fmla="*/ 87 w 4103"/>
                <a:gd name="T77" fmla="*/ 1221 h 1409"/>
                <a:gd name="T78" fmla="*/ 5 w 4103"/>
                <a:gd name="T79" fmla="*/ 1271 h 1409"/>
                <a:gd name="T80" fmla="*/ 2343 w 4103"/>
                <a:gd name="T81" fmla="*/ 1322 h 1409"/>
                <a:gd name="T82" fmla="*/ 2378 w 4103"/>
                <a:gd name="T83" fmla="*/ 1249 h 1409"/>
                <a:gd name="T84" fmla="*/ 2528 w 4103"/>
                <a:gd name="T85" fmla="*/ 1221 h 1409"/>
                <a:gd name="T86" fmla="*/ 2832 w 4103"/>
                <a:gd name="T87" fmla="*/ 1192 h 1409"/>
                <a:gd name="T88" fmla="*/ 2709 w 4103"/>
                <a:gd name="T89" fmla="*/ 1348 h 1409"/>
                <a:gd name="T90" fmla="*/ 2963 w 4103"/>
                <a:gd name="T91" fmla="*/ 1216 h 1409"/>
                <a:gd name="T92" fmla="*/ 2966 w 4103"/>
                <a:gd name="T93" fmla="*/ 1195 h 1409"/>
                <a:gd name="T94" fmla="*/ 3072 w 4103"/>
                <a:gd name="T95" fmla="*/ 1348 h 1409"/>
                <a:gd name="T96" fmla="*/ 3168 w 4103"/>
                <a:gd name="T97" fmla="*/ 1335 h 1409"/>
                <a:gd name="T98" fmla="*/ 3246 w 4103"/>
                <a:gd name="T99" fmla="*/ 1220 h 1409"/>
                <a:gd name="T100" fmla="*/ 3457 w 4103"/>
                <a:gd name="T101" fmla="*/ 1348 h 1409"/>
                <a:gd name="T102" fmla="*/ 3509 w 4103"/>
                <a:gd name="T103" fmla="*/ 1194 h 1409"/>
                <a:gd name="T104" fmla="*/ 3513 w 4103"/>
                <a:gd name="T105" fmla="*/ 1168 h 1409"/>
                <a:gd name="T106" fmla="*/ 3601 w 4103"/>
                <a:gd name="T107" fmla="*/ 1196 h 1409"/>
                <a:gd name="T108" fmla="*/ 3656 w 4103"/>
                <a:gd name="T109" fmla="*/ 1317 h 1409"/>
                <a:gd name="T110" fmla="*/ 3687 w 4103"/>
                <a:gd name="T111" fmla="*/ 1406 h 1409"/>
                <a:gd name="T112" fmla="*/ 3987 w 4103"/>
                <a:gd name="T113" fmla="*/ 1145 h 1409"/>
                <a:gd name="T114" fmla="*/ 4072 w 4103"/>
                <a:gd name="T115" fmla="*/ 1129 h 1409"/>
                <a:gd name="T116" fmla="*/ 3978 w 4103"/>
                <a:gd name="T117" fmla="*/ 1225 h 14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3"/>
                <a:gd name="T178" fmla="*/ 0 h 1409"/>
                <a:gd name="T179" fmla="*/ 4103 w 4103"/>
                <a:gd name="T180" fmla="*/ 1409 h 14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3" h="1409">
                  <a:moveTo>
                    <a:pt x="2267" y="697"/>
                  </a:moveTo>
                  <a:cubicBezTo>
                    <a:pt x="2149" y="697"/>
                    <a:pt x="2149" y="697"/>
                    <a:pt x="2149" y="697"/>
                  </a:cubicBezTo>
                  <a:cubicBezTo>
                    <a:pt x="2168" y="619"/>
                    <a:pt x="2168" y="619"/>
                    <a:pt x="2168" y="619"/>
                  </a:cubicBezTo>
                  <a:cubicBezTo>
                    <a:pt x="1930" y="619"/>
                    <a:pt x="1930" y="619"/>
                    <a:pt x="1930" y="619"/>
                  </a:cubicBezTo>
                  <a:cubicBezTo>
                    <a:pt x="1911" y="697"/>
                    <a:pt x="1911" y="697"/>
                    <a:pt x="1911" y="697"/>
                  </a:cubicBezTo>
                  <a:cubicBezTo>
                    <a:pt x="1796" y="697"/>
                    <a:pt x="1796" y="697"/>
                    <a:pt x="1796" y="697"/>
                  </a:cubicBezTo>
                  <a:cubicBezTo>
                    <a:pt x="1796" y="681"/>
                    <a:pt x="1796" y="681"/>
                    <a:pt x="1796" y="681"/>
                  </a:cubicBezTo>
                  <a:cubicBezTo>
                    <a:pt x="1798" y="672"/>
                    <a:pt x="1799" y="663"/>
                    <a:pt x="1802" y="653"/>
                  </a:cubicBezTo>
                  <a:cubicBezTo>
                    <a:pt x="1823" y="569"/>
                    <a:pt x="1878" y="485"/>
                    <a:pt x="1974" y="485"/>
                  </a:cubicBezTo>
                  <a:cubicBezTo>
                    <a:pt x="2012" y="485"/>
                    <a:pt x="2050" y="499"/>
                    <a:pt x="2045" y="552"/>
                  </a:cubicBezTo>
                  <a:cubicBezTo>
                    <a:pt x="2186" y="552"/>
                    <a:pt x="2186" y="552"/>
                    <a:pt x="2186" y="552"/>
                  </a:cubicBezTo>
                  <a:cubicBezTo>
                    <a:pt x="2192" y="527"/>
                    <a:pt x="2201" y="486"/>
                    <a:pt x="2174" y="447"/>
                  </a:cubicBezTo>
                  <a:cubicBezTo>
                    <a:pt x="2145" y="406"/>
                    <a:pt x="2084" y="389"/>
                    <a:pt x="2005" y="389"/>
                  </a:cubicBezTo>
                  <a:cubicBezTo>
                    <a:pt x="1949" y="389"/>
                    <a:pt x="1867" y="398"/>
                    <a:pt x="1796" y="444"/>
                  </a:cubicBezTo>
                  <a:cubicBezTo>
                    <a:pt x="1796" y="18"/>
                    <a:pt x="1796" y="18"/>
                    <a:pt x="1796" y="18"/>
                  </a:cubicBezTo>
                  <a:cubicBezTo>
                    <a:pt x="2267" y="18"/>
                    <a:pt x="2267" y="18"/>
                    <a:pt x="2267" y="18"/>
                  </a:cubicBezTo>
                  <a:cubicBezTo>
                    <a:pt x="2267" y="697"/>
                    <a:pt x="2267" y="697"/>
                    <a:pt x="2267" y="697"/>
                  </a:cubicBezTo>
                  <a:cubicBezTo>
                    <a:pt x="2267" y="697"/>
                    <a:pt x="2267" y="697"/>
                    <a:pt x="2267" y="697"/>
                  </a:cubicBezTo>
                  <a:close/>
                  <a:moveTo>
                    <a:pt x="1989" y="812"/>
                  </a:moveTo>
                  <a:cubicBezTo>
                    <a:pt x="1962" y="817"/>
                    <a:pt x="1936" y="820"/>
                    <a:pt x="1910" y="820"/>
                  </a:cubicBezTo>
                  <a:cubicBezTo>
                    <a:pt x="1842" y="820"/>
                    <a:pt x="1795" y="788"/>
                    <a:pt x="1794" y="715"/>
                  </a:cubicBezTo>
                  <a:cubicBezTo>
                    <a:pt x="2014" y="715"/>
                    <a:pt x="2014" y="715"/>
                    <a:pt x="2014" y="715"/>
                  </a:cubicBezTo>
                  <a:cubicBezTo>
                    <a:pt x="1989" y="812"/>
                    <a:pt x="1989" y="812"/>
                    <a:pt x="1989" y="812"/>
                  </a:cubicBezTo>
                  <a:cubicBezTo>
                    <a:pt x="1989" y="812"/>
                    <a:pt x="1989" y="812"/>
                    <a:pt x="1989" y="812"/>
                  </a:cubicBezTo>
                  <a:close/>
                  <a:moveTo>
                    <a:pt x="1718" y="424"/>
                  </a:moveTo>
                  <a:cubicBezTo>
                    <a:pt x="1718" y="521"/>
                    <a:pt x="1718" y="521"/>
                    <a:pt x="1718" y="521"/>
                  </a:cubicBezTo>
                  <a:cubicBezTo>
                    <a:pt x="1685" y="567"/>
                    <a:pt x="1665" y="616"/>
                    <a:pt x="1655" y="656"/>
                  </a:cubicBezTo>
                  <a:cubicBezTo>
                    <a:pt x="1651" y="670"/>
                    <a:pt x="1649" y="684"/>
                    <a:pt x="1648" y="697"/>
                  </a:cubicBezTo>
                  <a:cubicBezTo>
                    <a:pt x="1578" y="697"/>
                    <a:pt x="1578" y="697"/>
                    <a:pt x="1578" y="697"/>
                  </a:cubicBezTo>
                  <a:cubicBezTo>
                    <a:pt x="1637" y="417"/>
                    <a:pt x="1637" y="417"/>
                    <a:pt x="1637" y="417"/>
                  </a:cubicBezTo>
                  <a:cubicBezTo>
                    <a:pt x="1438" y="416"/>
                    <a:pt x="1438" y="416"/>
                    <a:pt x="1438" y="416"/>
                  </a:cubicBezTo>
                  <a:cubicBezTo>
                    <a:pt x="1260" y="697"/>
                    <a:pt x="1260" y="697"/>
                    <a:pt x="1260" y="697"/>
                  </a:cubicBezTo>
                  <a:cubicBezTo>
                    <a:pt x="1247" y="697"/>
                    <a:pt x="1247" y="697"/>
                    <a:pt x="1247" y="697"/>
                  </a:cubicBezTo>
                  <a:cubicBezTo>
                    <a:pt x="1247" y="18"/>
                    <a:pt x="1247" y="18"/>
                    <a:pt x="1247" y="18"/>
                  </a:cubicBezTo>
                  <a:cubicBezTo>
                    <a:pt x="1718" y="18"/>
                    <a:pt x="1718" y="18"/>
                    <a:pt x="1718" y="18"/>
                  </a:cubicBezTo>
                  <a:cubicBezTo>
                    <a:pt x="1718" y="424"/>
                    <a:pt x="1718" y="424"/>
                    <a:pt x="1718" y="424"/>
                  </a:cubicBezTo>
                  <a:cubicBezTo>
                    <a:pt x="1718" y="424"/>
                    <a:pt x="1718" y="424"/>
                    <a:pt x="1718" y="424"/>
                  </a:cubicBezTo>
                  <a:close/>
                  <a:moveTo>
                    <a:pt x="1455" y="697"/>
                  </a:moveTo>
                  <a:cubicBezTo>
                    <a:pt x="1384" y="697"/>
                    <a:pt x="1384" y="697"/>
                    <a:pt x="1384" y="697"/>
                  </a:cubicBezTo>
                  <a:cubicBezTo>
                    <a:pt x="1491" y="529"/>
                    <a:pt x="1491" y="529"/>
                    <a:pt x="1491" y="529"/>
                  </a:cubicBezTo>
                  <a:cubicBezTo>
                    <a:pt x="1455" y="697"/>
                    <a:pt x="1455" y="697"/>
                    <a:pt x="1455" y="697"/>
                  </a:cubicBezTo>
                  <a:cubicBezTo>
                    <a:pt x="1455" y="697"/>
                    <a:pt x="1455" y="697"/>
                    <a:pt x="1455" y="697"/>
                  </a:cubicBezTo>
                  <a:close/>
                  <a:moveTo>
                    <a:pt x="1169" y="416"/>
                  </a:moveTo>
                  <a:cubicBezTo>
                    <a:pt x="1051" y="416"/>
                    <a:pt x="1051" y="416"/>
                    <a:pt x="1051" y="416"/>
                  </a:cubicBezTo>
                  <a:cubicBezTo>
                    <a:pt x="970" y="697"/>
                    <a:pt x="970" y="697"/>
                    <a:pt x="970" y="697"/>
                  </a:cubicBezTo>
                  <a:cubicBezTo>
                    <a:pt x="845" y="697"/>
                    <a:pt x="845" y="697"/>
                    <a:pt x="845" y="697"/>
                  </a:cubicBezTo>
                  <a:cubicBezTo>
                    <a:pt x="909" y="674"/>
                    <a:pt x="948" y="629"/>
                    <a:pt x="960" y="562"/>
                  </a:cubicBezTo>
                  <a:cubicBezTo>
                    <a:pt x="970" y="510"/>
                    <a:pt x="965" y="476"/>
                    <a:pt x="944" y="451"/>
                  </a:cubicBezTo>
                  <a:cubicBezTo>
                    <a:pt x="912" y="413"/>
                    <a:pt x="848" y="416"/>
                    <a:pt x="792" y="416"/>
                  </a:cubicBezTo>
                  <a:cubicBezTo>
                    <a:pt x="782" y="416"/>
                    <a:pt x="698" y="416"/>
                    <a:pt x="698" y="416"/>
                  </a:cubicBezTo>
                  <a:cubicBezTo>
                    <a:pt x="698" y="18"/>
                    <a:pt x="698" y="18"/>
                    <a:pt x="698" y="18"/>
                  </a:cubicBezTo>
                  <a:cubicBezTo>
                    <a:pt x="1169" y="18"/>
                    <a:pt x="1169" y="18"/>
                    <a:pt x="1169" y="18"/>
                  </a:cubicBezTo>
                  <a:cubicBezTo>
                    <a:pt x="1169" y="416"/>
                    <a:pt x="1169" y="416"/>
                    <a:pt x="1169" y="416"/>
                  </a:cubicBezTo>
                  <a:cubicBezTo>
                    <a:pt x="1169" y="416"/>
                    <a:pt x="1169" y="416"/>
                    <a:pt x="1169" y="416"/>
                  </a:cubicBezTo>
                  <a:close/>
                  <a:moveTo>
                    <a:pt x="1094" y="697"/>
                  </a:moveTo>
                  <a:cubicBezTo>
                    <a:pt x="1143" y="521"/>
                    <a:pt x="1143" y="521"/>
                    <a:pt x="1143" y="521"/>
                  </a:cubicBezTo>
                  <a:cubicBezTo>
                    <a:pt x="1145" y="697"/>
                    <a:pt x="1145" y="697"/>
                    <a:pt x="1145" y="697"/>
                  </a:cubicBezTo>
                  <a:cubicBezTo>
                    <a:pt x="1094" y="697"/>
                    <a:pt x="1094" y="697"/>
                    <a:pt x="1094" y="697"/>
                  </a:cubicBezTo>
                  <a:cubicBezTo>
                    <a:pt x="1094" y="697"/>
                    <a:pt x="1094" y="697"/>
                    <a:pt x="1094" y="697"/>
                  </a:cubicBezTo>
                  <a:close/>
                  <a:moveTo>
                    <a:pt x="751" y="630"/>
                  </a:moveTo>
                  <a:cubicBezTo>
                    <a:pt x="751" y="630"/>
                    <a:pt x="751" y="630"/>
                    <a:pt x="751" y="630"/>
                  </a:cubicBezTo>
                  <a:cubicBezTo>
                    <a:pt x="746" y="630"/>
                    <a:pt x="741" y="631"/>
                    <a:pt x="736" y="631"/>
                  </a:cubicBezTo>
                  <a:cubicBezTo>
                    <a:pt x="729" y="631"/>
                    <a:pt x="724" y="631"/>
                    <a:pt x="719" y="631"/>
                  </a:cubicBezTo>
                  <a:cubicBezTo>
                    <a:pt x="689" y="631"/>
                    <a:pt x="689" y="631"/>
                    <a:pt x="689" y="631"/>
                  </a:cubicBezTo>
                  <a:cubicBezTo>
                    <a:pt x="703" y="579"/>
                    <a:pt x="703" y="579"/>
                    <a:pt x="703" y="579"/>
                  </a:cubicBezTo>
                  <a:cubicBezTo>
                    <a:pt x="709" y="554"/>
                    <a:pt x="709" y="554"/>
                    <a:pt x="709" y="554"/>
                  </a:cubicBezTo>
                  <a:cubicBezTo>
                    <a:pt x="725" y="494"/>
                    <a:pt x="725" y="494"/>
                    <a:pt x="725" y="494"/>
                  </a:cubicBezTo>
                  <a:cubicBezTo>
                    <a:pt x="732" y="494"/>
                    <a:pt x="739" y="494"/>
                    <a:pt x="746" y="494"/>
                  </a:cubicBezTo>
                  <a:cubicBezTo>
                    <a:pt x="769" y="494"/>
                    <a:pt x="769" y="494"/>
                    <a:pt x="769" y="494"/>
                  </a:cubicBezTo>
                  <a:cubicBezTo>
                    <a:pt x="809" y="494"/>
                    <a:pt x="834" y="496"/>
                    <a:pt x="843" y="509"/>
                  </a:cubicBezTo>
                  <a:cubicBezTo>
                    <a:pt x="850" y="518"/>
                    <a:pt x="849" y="535"/>
                    <a:pt x="841" y="560"/>
                  </a:cubicBezTo>
                  <a:cubicBezTo>
                    <a:pt x="827" y="603"/>
                    <a:pt x="809" y="626"/>
                    <a:pt x="751" y="630"/>
                  </a:cubicBezTo>
                  <a:moveTo>
                    <a:pt x="620" y="441"/>
                  </a:moveTo>
                  <a:cubicBezTo>
                    <a:pt x="613" y="465"/>
                    <a:pt x="613" y="465"/>
                    <a:pt x="613" y="465"/>
                  </a:cubicBezTo>
                  <a:cubicBezTo>
                    <a:pt x="545" y="689"/>
                    <a:pt x="545" y="689"/>
                    <a:pt x="545" y="689"/>
                  </a:cubicBezTo>
                  <a:cubicBezTo>
                    <a:pt x="542" y="697"/>
                    <a:pt x="542" y="697"/>
                    <a:pt x="542" y="697"/>
                  </a:cubicBezTo>
                  <a:cubicBezTo>
                    <a:pt x="321" y="697"/>
                    <a:pt x="321" y="697"/>
                    <a:pt x="321" y="697"/>
                  </a:cubicBezTo>
                  <a:cubicBezTo>
                    <a:pt x="303" y="661"/>
                    <a:pt x="303" y="661"/>
                    <a:pt x="303" y="661"/>
                  </a:cubicBezTo>
                  <a:cubicBezTo>
                    <a:pt x="542" y="417"/>
                    <a:pt x="542" y="417"/>
                    <a:pt x="542" y="417"/>
                  </a:cubicBezTo>
                  <a:cubicBezTo>
                    <a:pt x="389" y="417"/>
                    <a:pt x="389" y="417"/>
                    <a:pt x="389" y="417"/>
                  </a:cubicBezTo>
                  <a:cubicBezTo>
                    <a:pt x="202" y="618"/>
                    <a:pt x="202" y="618"/>
                    <a:pt x="202" y="618"/>
                  </a:cubicBezTo>
                  <a:cubicBezTo>
                    <a:pt x="262" y="417"/>
                    <a:pt x="262" y="417"/>
                    <a:pt x="262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620" y="18"/>
                    <a:pt x="620" y="18"/>
                    <a:pt x="620" y="18"/>
                  </a:cubicBezTo>
                  <a:cubicBezTo>
                    <a:pt x="620" y="441"/>
                    <a:pt x="620" y="441"/>
                    <a:pt x="620" y="441"/>
                  </a:cubicBezTo>
                  <a:cubicBezTo>
                    <a:pt x="620" y="441"/>
                    <a:pt x="620" y="441"/>
                    <a:pt x="620" y="441"/>
                  </a:cubicBezTo>
                  <a:close/>
                  <a:moveTo>
                    <a:pt x="178" y="697"/>
                  </a:moveTo>
                  <a:cubicBezTo>
                    <a:pt x="179" y="695"/>
                    <a:pt x="179" y="695"/>
                    <a:pt x="179" y="695"/>
                  </a:cubicBezTo>
                  <a:cubicBezTo>
                    <a:pt x="180" y="697"/>
                    <a:pt x="180" y="697"/>
                    <a:pt x="180" y="697"/>
                  </a:cubicBezTo>
                  <a:cubicBezTo>
                    <a:pt x="178" y="697"/>
                    <a:pt x="178" y="697"/>
                    <a:pt x="178" y="697"/>
                  </a:cubicBezTo>
                  <a:cubicBezTo>
                    <a:pt x="178" y="697"/>
                    <a:pt x="178" y="697"/>
                    <a:pt x="178" y="697"/>
                  </a:cubicBezTo>
                  <a:close/>
                  <a:moveTo>
                    <a:pt x="1778" y="0"/>
                  </a:moveTo>
                  <a:cubicBezTo>
                    <a:pt x="1778" y="457"/>
                    <a:pt x="1778" y="457"/>
                    <a:pt x="1778" y="457"/>
                  </a:cubicBezTo>
                  <a:cubicBezTo>
                    <a:pt x="1763" y="469"/>
                    <a:pt x="1749" y="483"/>
                    <a:pt x="1736" y="498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229" y="0"/>
                    <a:pt x="1229" y="0"/>
                    <a:pt x="1229" y="0"/>
                  </a:cubicBezTo>
                  <a:cubicBezTo>
                    <a:pt x="1229" y="416"/>
                    <a:pt x="1229" y="416"/>
                    <a:pt x="1229" y="416"/>
                  </a:cubicBezTo>
                  <a:cubicBezTo>
                    <a:pt x="1187" y="416"/>
                    <a:pt x="1187" y="416"/>
                    <a:pt x="1187" y="416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680" y="0"/>
                    <a:pt x="680" y="0"/>
                    <a:pt x="680" y="0"/>
                  </a:cubicBezTo>
                  <a:cubicBezTo>
                    <a:pt x="680" y="417"/>
                    <a:pt x="680" y="417"/>
                    <a:pt x="680" y="417"/>
                  </a:cubicBezTo>
                  <a:cubicBezTo>
                    <a:pt x="638" y="417"/>
                    <a:pt x="638" y="417"/>
                    <a:pt x="638" y="417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475"/>
                    <a:pt x="131" y="475"/>
                    <a:pt x="131" y="475"/>
                  </a:cubicBezTo>
                  <a:cubicBezTo>
                    <a:pt x="2" y="906"/>
                    <a:pt x="2" y="906"/>
                    <a:pt x="2" y="906"/>
                  </a:cubicBezTo>
                  <a:cubicBezTo>
                    <a:pt x="115" y="906"/>
                    <a:pt x="115" y="906"/>
                    <a:pt x="115" y="906"/>
                  </a:cubicBezTo>
                  <a:cubicBezTo>
                    <a:pt x="173" y="715"/>
                    <a:pt x="173" y="715"/>
                    <a:pt x="173" y="715"/>
                  </a:cubicBezTo>
                  <a:cubicBezTo>
                    <a:pt x="189" y="715"/>
                    <a:pt x="189" y="715"/>
                    <a:pt x="189" y="715"/>
                  </a:cubicBezTo>
                  <a:cubicBezTo>
                    <a:pt x="283" y="906"/>
                    <a:pt x="283" y="906"/>
                    <a:pt x="283" y="906"/>
                  </a:cubicBezTo>
                  <a:cubicBezTo>
                    <a:pt x="421" y="906"/>
                    <a:pt x="421" y="906"/>
                    <a:pt x="421" y="906"/>
                  </a:cubicBezTo>
                  <a:cubicBezTo>
                    <a:pt x="329" y="715"/>
                    <a:pt x="329" y="715"/>
                    <a:pt x="329" y="715"/>
                  </a:cubicBezTo>
                  <a:cubicBezTo>
                    <a:pt x="537" y="715"/>
                    <a:pt x="537" y="715"/>
                    <a:pt x="537" y="715"/>
                  </a:cubicBezTo>
                  <a:cubicBezTo>
                    <a:pt x="479" y="906"/>
                    <a:pt x="479" y="906"/>
                    <a:pt x="479" y="906"/>
                  </a:cubicBezTo>
                  <a:cubicBezTo>
                    <a:pt x="604" y="906"/>
                    <a:pt x="604" y="906"/>
                    <a:pt x="604" y="906"/>
                  </a:cubicBezTo>
                  <a:cubicBezTo>
                    <a:pt x="661" y="715"/>
                    <a:pt x="661" y="715"/>
                    <a:pt x="661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688" y="715"/>
                    <a:pt x="688" y="715"/>
                    <a:pt x="688" y="715"/>
                  </a:cubicBezTo>
                  <a:cubicBezTo>
                    <a:pt x="727" y="715"/>
                    <a:pt x="727" y="715"/>
                    <a:pt x="727" y="715"/>
                  </a:cubicBezTo>
                  <a:cubicBezTo>
                    <a:pt x="730" y="715"/>
                    <a:pt x="730" y="715"/>
                    <a:pt x="730" y="715"/>
                  </a:cubicBezTo>
                  <a:cubicBezTo>
                    <a:pt x="965" y="715"/>
                    <a:pt x="965" y="715"/>
                    <a:pt x="965" y="715"/>
                  </a:cubicBezTo>
                  <a:cubicBezTo>
                    <a:pt x="910" y="905"/>
                    <a:pt x="910" y="905"/>
                    <a:pt x="910" y="905"/>
                  </a:cubicBezTo>
                  <a:cubicBezTo>
                    <a:pt x="1035" y="905"/>
                    <a:pt x="1035" y="905"/>
                    <a:pt x="1035" y="905"/>
                  </a:cubicBezTo>
                  <a:cubicBezTo>
                    <a:pt x="1088" y="715"/>
                    <a:pt x="1088" y="715"/>
                    <a:pt x="1088" y="715"/>
                  </a:cubicBezTo>
                  <a:cubicBezTo>
                    <a:pt x="1145" y="715"/>
                    <a:pt x="1145" y="715"/>
                    <a:pt x="1145" y="715"/>
                  </a:cubicBezTo>
                  <a:cubicBezTo>
                    <a:pt x="1146" y="905"/>
                    <a:pt x="1146" y="905"/>
                    <a:pt x="1146" y="905"/>
                  </a:cubicBezTo>
                  <a:cubicBezTo>
                    <a:pt x="1252" y="905"/>
                    <a:pt x="1252" y="905"/>
                    <a:pt x="1252" y="905"/>
                  </a:cubicBezTo>
                  <a:cubicBezTo>
                    <a:pt x="1372" y="715"/>
                    <a:pt x="1372" y="715"/>
                    <a:pt x="1372" y="715"/>
                  </a:cubicBezTo>
                  <a:cubicBezTo>
                    <a:pt x="1451" y="715"/>
                    <a:pt x="1451" y="715"/>
                    <a:pt x="1451" y="715"/>
                  </a:cubicBezTo>
                  <a:cubicBezTo>
                    <a:pt x="1410" y="905"/>
                    <a:pt x="1410" y="905"/>
                    <a:pt x="1410" y="905"/>
                  </a:cubicBezTo>
                  <a:cubicBezTo>
                    <a:pt x="1534" y="905"/>
                    <a:pt x="1534" y="905"/>
                    <a:pt x="1534" y="905"/>
                  </a:cubicBezTo>
                  <a:cubicBezTo>
                    <a:pt x="1574" y="715"/>
                    <a:pt x="1574" y="715"/>
                    <a:pt x="1574" y="715"/>
                  </a:cubicBezTo>
                  <a:cubicBezTo>
                    <a:pt x="1645" y="715"/>
                    <a:pt x="1645" y="715"/>
                    <a:pt x="1645" y="715"/>
                  </a:cubicBezTo>
                  <a:cubicBezTo>
                    <a:pt x="1643" y="774"/>
                    <a:pt x="1658" y="827"/>
                    <a:pt x="1697" y="863"/>
                  </a:cubicBezTo>
                  <a:cubicBezTo>
                    <a:pt x="1745" y="907"/>
                    <a:pt x="1818" y="916"/>
                    <a:pt x="1872" y="916"/>
                  </a:cubicBezTo>
                  <a:cubicBezTo>
                    <a:pt x="1947" y="916"/>
                    <a:pt x="2024" y="905"/>
                    <a:pt x="2102" y="888"/>
                  </a:cubicBezTo>
                  <a:cubicBezTo>
                    <a:pt x="2145" y="715"/>
                    <a:pt x="2145" y="715"/>
                    <a:pt x="2145" y="715"/>
                  </a:cubicBezTo>
                  <a:cubicBezTo>
                    <a:pt x="2285" y="715"/>
                    <a:pt x="2285" y="715"/>
                    <a:pt x="2285" y="715"/>
                  </a:cubicBezTo>
                  <a:cubicBezTo>
                    <a:pt x="2285" y="0"/>
                    <a:pt x="2285" y="0"/>
                    <a:pt x="2285" y="0"/>
                  </a:cubicBezTo>
                  <a:cubicBezTo>
                    <a:pt x="1778" y="0"/>
                    <a:pt x="1778" y="0"/>
                    <a:pt x="1778" y="0"/>
                  </a:cubicBezTo>
                  <a:cubicBezTo>
                    <a:pt x="1778" y="0"/>
                    <a:pt x="1778" y="0"/>
                    <a:pt x="1778" y="0"/>
                  </a:cubicBezTo>
                  <a:close/>
                  <a:moveTo>
                    <a:pt x="222" y="1195"/>
                  </a:moveTo>
                  <a:cubicBezTo>
                    <a:pt x="203" y="1286"/>
                    <a:pt x="203" y="1286"/>
                    <a:pt x="203" y="1286"/>
                  </a:cubicBezTo>
                  <a:cubicBezTo>
                    <a:pt x="200" y="1299"/>
                    <a:pt x="196" y="1320"/>
                    <a:pt x="220" y="1320"/>
                  </a:cubicBezTo>
                  <a:cubicBezTo>
                    <a:pt x="249" y="1320"/>
                    <a:pt x="253" y="1298"/>
                    <a:pt x="259" y="1272"/>
                  </a:cubicBezTo>
                  <a:cubicBezTo>
                    <a:pt x="275" y="1195"/>
                    <a:pt x="275" y="1195"/>
                    <a:pt x="275" y="1195"/>
                  </a:cubicBezTo>
                  <a:cubicBezTo>
                    <a:pt x="321" y="1195"/>
                    <a:pt x="321" y="1195"/>
                    <a:pt x="321" y="1195"/>
                  </a:cubicBezTo>
                  <a:cubicBezTo>
                    <a:pt x="300" y="1296"/>
                    <a:pt x="300" y="1296"/>
                    <a:pt x="300" y="1296"/>
                  </a:cubicBezTo>
                  <a:cubicBezTo>
                    <a:pt x="294" y="1329"/>
                    <a:pt x="293" y="1333"/>
                    <a:pt x="292" y="1337"/>
                  </a:cubicBezTo>
                  <a:cubicBezTo>
                    <a:pt x="292" y="1341"/>
                    <a:pt x="291" y="1344"/>
                    <a:pt x="291" y="1348"/>
                  </a:cubicBezTo>
                  <a:cubicBezTo>
                    <a:pt x="247" y="1348"/>
                    <a:pt x="247" y="1348"/>
                    <a:pt x="247" y="1348"/>
                  </a:cubicBezTo>
                  <a:cubicBezTo>
                    <a:pt x="250" y="1328"/>
                    <a:pt x="250" y="1328"/>
                    <a:pt x="250" y="1328"/>
                  </a:cubicBezTo>
                  <a:cubicBezTo>
                    <a:pt x="244" y="1334"/>
                    <a:pt x="229" y="1352"/>
                    <a:pt x="200" y="1352"/>
                  </a:cubicBezTo>
                  <a:cubicBezTo>
                    <a:pt x="179" y="1352"/>
                    <a:pt x="164" y="1343"/>
                    <a:pt x="158" y="1331"/>
                  </a:cubicBezTo>
                  <a:cubicBezTo>
                    <a:pt x="151" y="1319"/>
                    <a:pt x="155" y="1297"/>
                    <a:pt x="157" y="1290"/>
                  </a:cubicBezTo>
                  <a:cubicBezTo>
                    <a:pt x="177" y="1195"/>
                    <a:pt x="177" y="1195"/>
                    <a:pt x="177" y="1195"/>
                  </a:cubicBezTo>
                  <a:cubicBezTo>
                    <a:pt x="222" y="1195"/>
                    <a:pt x="222" y="1195"/>
                    <a:pt x="222" y="1195"/>
                  </a:cubicBezTo>
                  <a:cubicBezTo>
                    <a:pt x="222" y="1195"/>
                    <a:pt x="222" y="1195"/>
                    <a:pt x="222" y="1195"/>
                  </a:cubicBezTo>
                  <a:close/>
                  <a:moveTo>
                    <a:pt x="514" y="1225"/>
                  </a:moveTo>
                  <a:cubicBezTo>
                    <a:pt x="550" y="1225"/>
                    <a:pt x="550" y="1225"/>
                    <a:pt x="550" y="1225"/>
                  </a:cubicBezTo>
                  <a:cubicBezTo>
                    <a:pt x="556" y="1196"/>
                    <a:pt x="556" y="1196"/>
                    <a:pt x="556" y="1196"/>
                  </a:cubicBezTo>
                  <a:cubicBezTo>
                    <a:pt x="520" y="1196"/>
                    <a:pt x="520" y="1196"/>
                    <a:pt x="520" y="1196"/>
                  </a:cubicBezTo>
                  <a:cubicBezTo>
                    <a:pt x="530" y="1149"/>
                    <a:pt x="530" y="1149"/>
                    <a:pt x="530" y="1149"/>
                  </a:cubicBezTo>
                  <a:cubicBezTo>
                    <a:pt x="482" y="1166"/>
                    <a:pt x="482" y="1166"/>
                    <a:pt x="482" y="1166"/>
                  </a:cubicBezTo>
                  <a:cubicBezTo>
                    <a:pt x="475" y="1196"/>
                    <a:pt x="475" y="1196"/>
                    <a:pt x="475" y="1196"/>
                  </a:cubicBezTo>
                  <a:cubicBezTo>
                    <a:pt x="414" y="1196"/>
                    <a:pt x="414" y="1196"/>
                    <a:pt x="414" y="1196"/>
                  </a:cubicBezTo>
                  <a:cubicBezTo>
                    <a:pt x="424" y="1149"/>
                    <a:pt x="424" y="1149"/>
                    <a:pt x="424" y="1149"/>
                  </a:cubicBezTo>
                  <a:cubicBezTo>
                    <a:pt x="376" y="1166"/>
                    <a:pt x="376" y="1166"/>
                    <a:pt x="376" y="1166"/>
                  </a:cubicBezTo>
                  <a:cubicBezTo>
                    <a:pt x="369" y="1196"/>
                    <a:pt x="369" y="1196"/>
                    <a:pt x="369" y="1196"/>
                  </a:cubicBezTo>
                  <a:cubicBezTo>
                    <a:pt x="340" y="1196"/>
                    <a:pt x="340" y="1196"/>
                    <a:pt x="340" y="1196"/>
                  </a:cubicBezTo>
                  <a:cubicBezTo>
                    <a:pt x="333" y="1225"/>
                    <a:pt x="333" y="1225"/>
                    <a:pt x="333" y="1225"/>
                  </a:cubicBezTo>
                  <a:cubicBezTo>
                    <a:pt x="363" y="1225"/>
                    <a:pt x="363" y="1225"/>
                    <a:pt x="363" y="1225"/>
                  </a:cubicBezTo>
                  <a:cubicBezTo>
                    <a:pt x="345" y="1310"/>
                    <a:pt x="345" y="1310"/>
                    <a:pt x="345" y="1310"/>
                  </a:cubicBezTo>
                  <a:cubicBezTo>
                    <a:pt x="342" y="1322"/>
                    <a:pt x="336" y="1351"/>
                    <a:pt x="382" y="1351"/>
                  </a:cubicBezTo>
                  <a:cubicBezTo>
                    <a:pt x="389" y="1351"/>
                    <a:pt x="402" y="1350"/>
                    <a:pt x="417" y="1346"/>
                  </a:cubicBezTo>
                  <a:cubicBezTo>
                    <a:pt x="424" y="1317"/>
                    <a:pt x="424" y="1317"/>
                    <a:pt x="424" y="1317"/>
                  </a:cubicBezTo>
                  <a:cubicBezTo>
                    <a:pt x="418" y="1317"/>
                    <a:pt x="415" y="1317"/>
                    <a:pt x="408" y="1317"/>
                  </a:cubicBezTo>
                  <a:cubicBezTo>
                    <a:pt x="388" y="1317"/>
                    <a:pt x="391" y="1309"/>
                    <a:pt x="393" y="1295"/>
                  </a:cubicBezTo>
                  <a:cubicBezTo>
                    <a:pt x="408" y="1225"/>
                    <a:pt x="408" y="1225"/>
                    <a:pt x="408" y="1225"/>
                  </a:cubicBezTo>
                  <a:cubicBezTo>
                    <a:pt x="469" y="1225"/>
                    <a:pt x="469" y="1225"/>
                    <a:pt x="469" y="1225"/>
                  </a:cubicBezTo>
                  <a:cubicBezTo>
                    <a:pt x="451" y="1310"/>
                    <a:pt x="451" y="1310"/>
                    <a:pt x="451" y="1310"/>
                  </a:cubicBezTo>
                  <a:cubicBezTo>
                    <a:pt x="448" y="1322"/>
                    <a:pt x="442" y="1351"/>
                    <a:pt x="488" y="1351"/>
                  </a:cubicBezTo>
                  <a:cubicBezTo>
                    <a:pt x="495" y="1351"/>
                    <a:pt x="508" y="1350"/>
                    <a:pt x="523" y="1346"/>
                  </a:cubicBezTo>
                  <a:cubicBezTo>
                    <a:pt x="530" y="1317"/>
                    <a:pt x="530" y="1317"/>
                    <a:pt x="530" y="1317"/>
                  </a:cubicBezTo>
                  <a:cubicBezTo>
                    <a:pt x="524" y="1317"/>
                    <a:pt x="521" y="1317"/>
                    <a:pt x="514" y="1317"/>
                  </a:cubicBezTo>
                  <a:cubicBezTo>
                    <a:pt x="494" y="1317"/>
                    <a:pt x="496" y="1309"/>
                    <a:pt x="499" y="1295"/>
                  </a:cubicBezTo>
                  <a:cubicBezTo>
                    <a:pt x="514" y="1225"/>
                    <a:pt x="514" y="1225"/>
                    <a:pt x="514" y="1225"/>
                  </a:cubicBezTo>
                  <a:cubicBezTo>
                    <a:pt x="514" y="1225"/>
                    <a:pt x="514" y="1225"/>
                    <a:pt x="514" y="1225"/>
                  </a:cubicBezTo>
                  <a:close/>
                  <a:moveTo>
                    <a:pt x="579" y="1194"/>
                  </a:moveTo>
                  <a:cubicBezTo>
                    <a:pt x="624" y="1194"/>
                    <a:pt x="624" y="1194"/>
                    <a:pt x="624" y="1194"/>
                  </a:cubicBezTo>
                  <a:cubicBezTo>
                    <a:pt x="591" y="1348"/>
                    <a:pt x="591" y="1348"/>
                    <a:pt x="591" y="1348"/>
                  </a:cubicBezTo>
                  <a:cubicBezTo>
                    <a:pt x="546" y="1348"/>
                    <a:pt x="546" y="1348"/>
                    <a:pt x="546" y="1348"/>
                  </a:cubicBezTo>
                  <a:cubicBezTo>
                    <a:pt x="579" y="1194"/>
                    <a:pt x="579" y="1194"/>
                    <a:pt x="579" y="1194"/>
                  </a:cubicBezTo>
                  <a:cubicBezTo>
                    <a:pt x="579" y="1194"/>
                    <a:pt x="579" y="1194"/>
                    <a:pt x="579" y="1194"/>
                  </a:cubicBezTo>
                  <a:close/>
                  <a:moveTo>
                    <a:pt x="591" y="1129"/>
                  </a:moveTo>
                  <a:cubicBezTo>
                    <a:pt x="640" y="1129"/>
                    <a:pt x="640" y="1129"/>
                    <a:pt x="640" y="1129"/>
                  </a:cubicBezTo>
                  <a:cubicBezTo>
                    <a:pt x="631" y="1168"/>
                    <a:pt x="631" y="1168"/>
                    <a:pt x="631" y="1168"/>
                  </a:cubicBezTo>
                  <a:cubicBezTo>
                    <a:pt x="583" y="1168"/>
                    <a:pt x="583" y="1168"/>
                    <a:pt x="583" y="1168"/>
                  </a:cubicBezTo>
                  <a:cubicBezTo>
                    <a:pt x="591" y="1129"/>
                    <a:pt x="591" y="1129"/>
                    <a:pt x="591" y="1129"/>
                  </a:cubicBezTo>
                  <a:cubicBezTo>
                    <a:pt x="591" y="1129"/>
                    <a:pt x="591" y="1129"/>
                    <a:pt x="591" y="1129"/>
                  </a:cubicBezTo>
                  <a:close/>
                  <a:moveTo>
                    <a:pt x="653" y="1222"/>
                  </a:moveTo>
                  <a:cubicBezTo>
                    <a:pt x="654" y="1221"/>
                    <a:pt x="657" y="1205"/>
                    <a:pt x="659" y="1194"/>
                  </a:cubicBezTo>
                  <a:cubicBezTo>
                    <a:pt x="702" y="1194"/>
                    <a:pt x="702" y="1194"/>
                    <a:pt x="702" y="1194"/>
                  </a:cubicBezTo>
                  <a:cubicBezTo>
                    <a:pt x="698" y="1217"/>
                    <a:pt x="698" y="1217"/>
                    <a:pt x="698" y="1217"/>
                  </a:cubicBezTo>
                  <a:cubicBezTo>
                    <a:pt x="704" y="1210"/>
                    <a:pt x="720" y="1191"/>
                    <a:pt x="753" y="1191"/>
                  </a:cubicBezTo>
                  <a:cubicBezTo>
                    <a:pt x="784" y="1191"/>
                    <a:pt x="793" y="1209"/>
                    <a:pt x="794" y="1220"/>
                  </a:cubicBezTo>
                  <a:cubicBezTo>
                    <a:pt x="796" y="1229"/>
                    <a:pt x="795" y="1236"/>
                    <a:pt x="789" y="1265"/>
                  </a:cubicBezTo>
                  <a:cubicBezTo>
                    <a:pt x="771" y="1348"/>
                    <a:pt x="771" y="1348"/>
                    <a:pt x="771" y="1348"/>
                  </a:cubicBezTo>
                  <a:cubicBezTo>
                    <a:pt x="725" y="1348"/>
                    <a:pt x="725" y="1348"/>
                    <a:pt x="725" y="1348"/>
                  </a:cubicBezTo>
                  <a:cubicBezTo>
                    <a:pt x="746" y="1253"/>
                    <a:pt x="746" y="1253"/>
                    <a:pt x="746" y="1253"/>
                  </a:cubicBezTo>
                  <a:cubicBezTo>
                    <a:pt x="747" y="1246"/>
                    <a:pt x="748" y="1241"/>
                    <a:pt x="746" y="1236"/>
                  </a:cubicBezTo>
                  <a:cubicBezTo>
                    <a:pt x="745" y="1230"/>
                    <a:pt x="739" y="1223"/>
                    <a:pt x="728" y="1223"/>
                  </a:cubicBezTo>
                  <a:cubicBezTo>
                    <a:pt x="718" y="1223"/>
                    <a:pt x="708" y="1227"/>
                    <a:pt x="702" y="1235"/>
                  </a:cubicBezTo>
                  <a:cubicBezTo>
                    <a:pt x="698" y="1239"/>
                    <a:pt x="694" y="1246"/>
                    <a:pt x="691" y="1258"/>
                  </a:cubicBezTo>
                  <a:cubicBezTo>
                    <a:pt x="672" y="1348"/>
                    <a:pt x="672" y="1348"/>
                    <a:pt x="672" y="1348"/>
                  </a:cubicBezTo>
                  <a:cubicBezTo>
                    <a:pt x="627" y="1348"/>
                    <a:pt x="627" y="1348"/>
                    <a:pt x="627" y="1348"/>
                  </a:cubicBezTo>
                  <a:cubicBezTo>
                    <a:pt x="653" y="1222"/>
                    <a:pt x="653" y="1222"/>
                    <a:pt x="653" y="1222"/>
                  </a:cubicBezTo>
                  <a:cubicBezTo>
                    <a:pt x="653" y="1222"/>
                    <a:pt x="653" y="1222"/>
                    <a:pt x="653" y="1222"/>
                  </a:cubicBezTo>
                  <a:close/>
                  <a:moveTo>
                    <a:pt x="985" y="1196"/>
                  </a:moveTo>
                  <a:cubicBezTo>
                    <a:pt x="981" y="1207"/>
                    <a:pt x="978" y="1218"/>
                    <a:pt x="975" y="1233"/>
                  </a:cubicBezTo>
                  <a:cubicBezTo>
                    <a:pt x="951" y="1346"/>
                    <a:pt x="951" y="1346"/>
                    <a:pt x="951" y="1346"/>
                  </a:cubicBezTo>
                  <a:cubicBezTo>
                    <a:pt x="939" y="1403"/>
                    <a:pt x="891" y="1409"/>
                    <a:pt x="861" y="1409"/>
                  </a:cubicBezTo>
                  <a:cubicBezTo>
                    <a:pt x="839" y="1409"/>
                    <a:pt x="797" y="1406"/>
                    <a:pt x="804" y="1359"/>
                  </a:cubicBezTo>
                  <a:cubicBezTo>
                    <a:pt x="847" y="1359"/>
                    <a:pt x="847" y="1359"/>
                    <a:pt x="847" y="1359"/>
                  </a:cubicBezTo>
                  <a:cubicBezTo>
                    <a:pt x="847" y="1362"/>
                    <a:pt x="847" y="1367"/>
                    <a:pt x="850" y="1372"/>
                  </a:cubicBezTo>
                  <a:cubicBezTo>
                    <a:pt x="852" y="1376"/>
                    <a:pt x="858" y="1380"/>
                    <a:pt x="869" y="1380"/>
                  </a:cubicBezTo>
                  <a:cubicBezTo>
                    <a:pt x="883" y="1380"/>
                    <a:pt x="896" y="1374"/>
                    <a:pt x="902" y="1360"/>
                  </a:cubicBezTo>
                  <a:cubicBezTo>
                    <a:pt x="905" y="1353"/>
                    <a:pt x="906" y="1347"/>
                    <a:pt x="912" y="1324"/>
                  </a:cubicBezTo>
                  <a:cubicBezTo>
                    <a:pt x="893" y="1343"/>
                    <a:pt x="877" y="1345"/>
                    <a:pt x="866" y="1345"/>
                  </a:cubicBezTo>
                  <a:cubicBezTo>
                    <a:pt x="822" y="1345"/>
                    <a:pt x="809" y="1307"/>
                    <a:pt x="817" y="1270"/>
                  </a:cubicBezTo>
                  <a:cubicBezTo>
                    <a:pt x="825" y="1231"/>
                    <a:pt x="855" y="1194"/>
                    <a:pt x="899" y="1194"/>
                  </a:cubicBezTo>
                  <a:cubicBezTo>
                    <a:pt x="927" y="1194"/>
                    <a:pt x="934" y="1209"/>
                    <a:pt x="937" y="1216"/>
                  </a:cubicBezTo>
                  <a:cubicBezTo>
                    <a:pt x="943" y="1196"/>
                    <a:pt x="943" y="1196"/>
                    <a:pt x="943" y="1196"/>
                  </a:cubicBezTo>
                  <a:cubicBezTo>
                    <a:pt x="985" y="1196"/>
                    <a:pt x="985" y="1196"/>
                    <a:pt x="985" y="1196"/>
                  </a:cubicBezTo>
                  <a:cubicBezTo>
                    <a:pt x="985" y="1196"/>
                    <a:pt x="985" y="1196"/>
                    <a:pt x="985" y="1196"/>
                  </a:cubicBezTo>
                  <a:close/>
                  <a:moveTo>
                    <a:pt x="883" y="1315"/>
                  </a:moveTo>
                  <a:cubicBezTo>
                    <a:pt x="914" y="1315"/>
                    <a:pt x="922" y="1277"/>
                    <a:pt x="924" y="1271"/>
                  </a:cubicBezTo>
                  <a:cubicBezTo>
                    <a:pt x="927" y="1253"/>
                    <a:pt x="930" y="1224"/>
                    <a:pt x="903" y="1224"/>
                  </a:cubicBezTo>
                  <a:cubicBezTo>
                    <a:pt x="886" y="1224"/>
                    <a:pt x="869" y="1237"/>
                    <a:pt x="862" y="1270"/>
                  </a:cubicBezTo>
                  <a:cubicBezTo>
                    <a:pt x="861" y="1277"/>
                    <a:pt x="853" y="1315"/>
                    <a:pt x="883" y="1315"/>
                  </a:cubicBezTo>
                  <a:moveTo>
                    <a:pt x="1164" y="1346"/>
                  </a:moveTo>
                  <a:cubicBezTo>
                    <a:pt x="1149" y="1350"/>
                    <a:pt x="1136" y="1351"/>
                    <a:pt x="1129" y="1351"/>
                  </a:cubicBezTo>
                  <a:cubicBezTo>
                    <a:pt x="1083" y="1351"/>
                    <a:pt x="1089" y="1322"/>
                    <a:pt x="1092" y="1310"/>
                  </a:cubicBezTo>
                  <a:cubicBezTo>
                    <a:pt x="1110" y="1225"/>
                    <a:pt x="1110" y="1225"/>
                    <a:pt x="1110" y="1225"/>
                  </a:cubicBezTo>
                  <a:cubicBezTo>
                    <a:pt x="1080" y="1225"/>
                    <a:pt x="1080" y="1225"/>
                    <a:pt x="1080" y="1225"/>
                  </a:cubicBezTo>
                  <a:cubicBezTo>
                    <a:pt x="1087" y="1196"/>
                    <a:pt x="1087" y="1196"/>
                    <a:pt x="1087" y="1196"/>
                  </a:cubicBezTo>
                  <a:cubicBezTo>
                    <a:pt x="1116" y="1196"/>
                    <a:pt x="1116" y="1196"/>
                    <a:pt x="1116" y="1196"/>
                  </a:cubicBezTo>
                  <a:cubicBezTo>
                    <a:pt x="1123" y="1166"/>
                    <a:pt x="1123" y="1166"/>
                    <a:pt x="1123" y="1166"/>
                  </a:cubicBezTo>
                  <a:cubicBezTo>
                    <a:pt x="1171" y="1149"/>
                    <a:pt x="1171" y="1149"/>
                    <a:pt x="1171" y="1149"/>
                  </a:cubicBezTo>
                  <a:cubicBezTo>
                    <a:pt x="1161" y="1196"/>
                    <a:pt x="1161" y="1196"/>
                    <a:pt x="1161" y="1196"/>
                  </a:cubicBezTo>
                  <a:cubicBezTo>
                    <a:pt x="1198" y="1196"/>
                    <a:pt x="1198" y="1196"/>
                    <a:pt x="1198" y="1196"/>
                  </a:cubicBezTo>
                  <a:cubicBezTo>
                    <a:pt x="1191" y="1225"/>
                    <a:pt x="1191" y="1225"/>
                    <a:pt x="1191" y="1225"/>
                  </a:cubicBezTo>
                  <a:cubicBezTo>
                    <a:pt x="1155" y="1225"/>
                    <a:pt x="1155" y="1225"/>
                    <a:pt x="1155" y="1225"/>
                  </a:cubicBezTo>
                  <a:cubicBezTo>
                    <a:pt x="1140" y="1295"/>
                    <a:pt x="1140" y="1295"/>
                    <a:pt x="1140" y="1295"/>
                  </a:cubicBezTo>
                  <a:cubicBezTo>
                    <a:pt x="1137" y="1309"/>
                    <a:pt x="1135" y="1317"/>
                    <a:pt x="1155" y="1317"/>
                  </a:cubicBezTo>
                  <a:cubicBezTo>
                    <a:pt x="1162" y="1317"/>
                    <a:pt x="1165" y="1317"/>
                    <a:pt x="1171" y="1317"/>
                  </a:cubicBezTo>
                  <a:cubicBezTo>
                    <a:pt x="1164" y="1346"/>
                    <a:pt x="1164" y="1346"/>
                    <a:pt x="1164" y="1346"/>
                  </a:cubicBezTo>
                  <a:cubicBezTo>
                    <a:pt x="1164" y="1346"/>
                    <a:pt x="1164" y="1346"/>
                    <a:pt x="1164" y="1346"/>
                  </a:cubicBezTo>
                  <a:close/>
                  <a:moveTo>
                    <a:pt x="1235" y="1129"/>
                  </a:moveTo>
                  <a:cubicBezTo>
                    <a:pt x="1280" y="1129"/>
                    <a:pt x="1280" y="1129"/>
                    <a:pt x="1280" y="1129"/>
                  </a:cubicBezTo>
                  <a:cubicBezTo>
                    <a:pt x="1261" y="1216"/>
                    <a:pt x="1261" y="1216"/>
                    <a:pt x="1261" y="1216"/>
                  </a:cubicBezTo>
                  <a:cubicBezTo>
                    <a:pt x="1268" y="1208"/>
                    <a:pt x="1283" y="1193"/>
                    <a:pt x="1311" y="1193"/>
                  </a:cubicBezTo>
                  <a:cubicBezTo>
                    <a:pt x="1334" y="1193"/>
                    <a:pt x="1346" y="1204"/>
                    <a:pt x="1351" y="1214"/>
                  </a:cubicBezTo>
                  <a:cubicBezTo>
                    <a:pt x="1355" y="1221"/>
                    <a:pt x="1356" y="1235"/>
                    <a:pt x="1352" y="1255"/>
                  </a:cubicBezTo>
                  <a:cubicBezTo>
                    <a:pt x="1332" y="1348"/>
                    <a:pt x="1332" y="1348"/>
                    <a:pt x="1332" y="1348"/>
                  </a:cubicBezTo>
                  <a:cubicBezTo>
                    <a:pt x="1288" y="1348"/>
                    <a:pt x="1288" y="1348"/>
                    <a:pt x="1288" y="1348"/>
                  </a:cubicBezTo>
                  <a:cubicBezTo>
                    <a:pt x="1307" y="1256"/>
                    <a:pt x="1307" y="1256"/>
                    <a:pt x="1307" y="1256"/>
                  </a:cubicBezTo>
                  <a:cubicBezTo>
                    <a:pt x="1309" y="1248"/>
                    <a:pt x="1314" y="1223"/>
                    <a:pt x="1289" y="1223"/>
                  </a:cubicBezTo>
                  <a:cubicBezTo>
                    <a:pt x="1276" y="1223"/>
                    <a:pt x="1259" y="1230"/>
                    <a:pt x="1253" y="1254"/>
                  </a:cubicBezTo>
                  <a:cubicBezTo>
                    <a:pt x="1234" y="1348"/>
                    <a:pt x="1234" y="1348"/>
                    <a:pt x="1234" y="1348"/>
                  </a:cubicBezTo>
                  <a:cubicBezTo>
                    <a:pt x="1189" y="1348"/>
                    <a:pt x="1189" y="1348"/>
                    <a:pt x="1189" y="1348"/>
                  </a:cubicBezTo>
                  <a:cubicBezTo>
                    <a:pt x="1235" y="1129"/>
                    <a:pt x="1235" y="1129"/>
                    <a:pt x="1235" y="1129"/>
                  </a:cubicBezTo>
                  <a:cubicBezTo>
                    <a:pt x="1235" y="1129"/>
                    <a:pt x="1235" y="1129"/>
                    <a:pt x="1235" y="1129"/>
                  </a:cubicBezTo>
                  <a:close/>
                  <a:moveTo>
                    <a:pt x="1387" y="1232"/>
                  </a:moveTo>
                  <a:cubicBezTo>
                    <a:pt x="1389" y="1225"/>
                    <a:pt x="1392" y="1203"/>
                    <a:pt x="1393" y="1194"/>
                  </a:cubicBezTo>
                  <a:cubicBezTo>
                    <a:pt x="1435" y="1194"/>
                    <a:pt x="1435" y="1194"/>
                    <a:pt x="1435" y="1194"/>
                  </a:cubicBezTo>
                  <a:cubicBezTo>
                    <a:pt x="1430" y="1223"/>
                    <a:pt x="1430" y="1223"/>
                    <a:pt x="1430" y="1223"/>
                  </a:cubicBezTo>
                  <a:cubicBezTo>
                    <a:pt x="1438" y="1211"/>
                    <a:pt x="1452" y="1192"/>
                    <a:pt x="1489" y="1194"/>
                  </a:cubicBezTo>
                  <a:cubicBezTo>
                    <a:pt x="1480" y="1234"/>
                    <a:pt x="1480" y="1234"/>
                    <a:pt x="1480" y="1234"/>
                  </a:cubicBezTo>
                  <a:cubicBezTo>
                    <a:pt x="1435" y="1230"/>
                    <a:pt x="1428" y="1253"/>
                    <a:pt x="1424" y="1273"/>
                  </a:cubicBezTo>
                  <a:cubicBezTo>
                    <a:pt x="1408" y="1348"/>
                    <a:pt x="1408" y="1348"/>
                    <a:pt x="1408" y="1348"/>
                  </a:cubicBezTo>
                  <a:cubicBezTo>
                    <a:pt x="1363" y="1348"/>
                    <a:pt x="1363" y="1348"/>
                    <a:pt x="1363" y="1348"/>
                  </a:cubicBezTo>
                  <a:cubicBezTo>
                    <a:pt x="1387" y="1232"/>
                    <a:pt x="1387" y="1232"/>
                    <a:pt x="1387" y="1232"/>
                  </a:cubicBezTo>
                  <a:cubicBezTo>
                    <a:pt x="1387" y="1232"/>
                    <a:pt x="1387" y="1232"/>
                    <a:pt x="1387" y="1232"/>
                  </a:cubicBezTo>
                  <a:close/>
                  <a:moveTo>
                    <a:pt x="1582" y="1191"/>
                  </a:moveTo>
                  <a:cubicBezTo>
                    <a:pt x="1637" y="1191"/>
                    <a:pt x="1654" y="1229"/>
                    <a:pt x="1644" y="1271"/>
                  </a:cubicBezTo>
                  <a:cubicBezTo>
                    <a:pt x="1635" y="1315"/>
                    <a:pt x="1602" y="1353"/>
                    <a:pt x="1546" y="1353"/>
                  </a:cubicBezTo>
                  <a:cubicBezTo>
                    <a:pt x="1503" y="1353"/>
                    <a:pt x="1474" y="1326"/>
                    <a:pt x="1485" y="1273"/>
                  </a:cubicBezTo>
                  <a:cubicBezTo>
                    <a:pt x="1493" y="1236"/>
                    <a:pt x="1521" y="1191"/>
                    <a:pt x="1582" y="1191"/>
                  </a:cubicBezTo>
                  <a:moveTo>
                    <a:pt x="1555" y="1322"/>
                  </a:moveTo>
                  <a:cubicBezTo>
                    <a:pt x="1574" y="1322"/>
                    <a:pt x="1590" y="1310"/>
                    <a:pt x="1599" y="1270"/>
                  </a:cubicBezTo>
                  <a:cubicBezTo>
                    <a:pt x="1603" y="1250"/>
                    <a:pt x="1605" y="1221"/>
                    <a:pt x="1575" y="1221"/>
                  </a:cubicBezTo>
                  <a:cubicBezTo>
                    <a:pt x="1543" y="1221"/>
                    <a:pt x="1534" y="1259"/>
                    <a:pt x="1531" y="1273"/>
                  </a:cubicBezTo>
                  <a:cubicBezTo>
                    <a:pt x="1524" y="1307"/>
                    <a:pt x="1532" y="1322"/>
                    <a:pt x="1555" y="1322"/>
                  </a:cubicBezTo>
                  <a:moveTo>
                    <a:pt x="1734" y="1195"/>
                  </a:moveTo>
                  <a:cubicBezTo>
                    <a:pt x="1714" y="1286"/>
                    <a:pt x="1714" y="1286"/>
                    <a:pt x="1714" y="1286"/>
                  </a:cubicBezTo>
                  <a:cubicBezTo>
                    <a:pt x="1711" y="1299"/>
                    <a:pt x="1707" y="1320"/>
                    <a:pt x="1731" y="1320"/>
                  </a:cubicBezTo>
                  <a:cubicBezTo>
                    <a:pt x="1760" y="1320"/>
                    <a:pt x="1765" y="1298"/>
                    <a:pt x="1770" y="1272"/>
                  </a:cubicBezTo>
                  <a:cubicBezTo>
                    <a:pt x="1786" y="1195"/>
                    <a:pt x="1786" y="1195"/>
                    <a:pt x="1786" y="1195"/>
                  </a:cubicBezTo>
                  <a:cubicBezTo>
                    <a:pt x="1833" y="1195"/>
                    <a:pt x="1833" y="1195"/>
                    <a:pt x="1833" y="1195"/>
                  </a:cubicBezTo>
                  <a:cubicBezTo>
                    <a:pt x="1811" y="1296"/>
                    <a:pt x="1811" y="1296"/>
                    <a:pt x="1811" y="1296"/>
                  </a:cubicBezTo>
                  <a:cubicBezTo>
                    <a:pt x="1805" y="1329"/>
                    <a:pt x="1804" y="1333"/>
                    <a:pt x="1804" y="1337"/>
                  </a:cubicBezTo>
                  <a:cubicBezTo>
                    <a:pt x="1803" y="1341"/>
                    <a:pt x="1802" y="1344"/>
                    <a:pt x="1802" y="1348"/>
                  </a:cubicBezTo>
                  <a:cubicBezTo>
                    <a:pt x="1758" y="1348"/>
                    <a:pt x="1758" y="1348"/>
                    <a:pt x="1758" y="1348"/>
                  </a:cubicBezTo>
                  <a:cubicBezTo>
                    <a:pt x="1761" y="1328"/>
                    <a:pt x="1761" y="1328"/>
                    <a:pt x="1761" y="1328"/>
                  </a:cubicBezTo>
                  <a:cubicBezTo>
                    <a:pt x="1756" y="1334"/>
                    <a:pt x="1740" y="1352"/>
                    <a:pt x="1711" y="1352"/>
                  </a:cubicBezTo>
                  <a:cubicBezTo>
                    <a:pt x="1690" y="1352"/>
                    <a:pt x="1675" y="1343"/>
                    <a:pt x="1669" y="1331"/>
                  </a:cubicBezTo>
                  <a:cubicBezTo>
                    <a:pt x="1662" y="1319"/>
                    <a:pt x="1666" y="1297"/>
                    <a:pt x="1668" y="1290"/>
                  </a:cubicBezTo>
                  <a:cubicBezTo>
                    <a:pt x="1688" y="1195"/>
                    <a:pt x="1688" y="1195"/>
                    <a:pt x="1688" y="1195"/>
                  </a:cubicBezTo>
                  <a:cubicBezTo>
                    <a:pt x="1734" y="1195"/>
                    <a:pt x="1734" y="1195"/>
                    <a:pt x="1734" y="1195"/>
                  </a:cubicBezTo>
                  <a:cubicBezTo>
                    <a:pt x="1734" y="1195"/>
                    <a:pt x="1734" y="1195"/>
                    <a:pt x="1734" y="1195"/>
                  </a:cubicBezTo>
                  <a:close/>
                  <a:moveTo>
                    <a:pt x="2010" y="1196"/>
                  </a:moveTo>
                  <a:cubicBezTo>
                    <a:pt x="2006" y="1207"/>
                    <a:pt x="2003" y="1218"/>
                    <a:pt x="2000" y="1233"/>
                  </a:cubicBezTo>
                  <a:cubicBezTo>
                    <a:pt x="1976" y="1346"/>
                    <a:pt x="1976" y="1346"/>
                    <a:pt x="1976" y="1346"/>
                  </a:cubicBezTo>
                  <a:cubicBezTo>
                    <a:pt x="1964" y="1403"/>
                    <a:pt x="1915" y="1409"/>
                    <a:pt x="1886" y="1409"/>
                  </a:cubicBezTo>
                  <a:cubicBezTo>
                    <a:pt x="1864" y="1409"/>
                    <a:pt x="1822" y="1406"/>
                    <a:pt x="1829" y="1359"/>
                  </a:cubicBezTo>
                  <a:cubicBezTo>
                    <a:pt x="1872" y="1359"/>
                    <a:pt x="1872" y="1359"/>
                    <a:pt x="1872" y="1359"/>
                  </a:cubicBezTo>
                  <a:cubicBezTo>
                    <a:pt x="1872" y="1362"/>
                    <a:pt x="1871" y="1367"/>
                    <a:pt x="1874" y="1372"/>
                  </a:cubicBezTo>
                  <a:cubicBezTo>
                    <a:pt x="1877" y="1376"/>
                    <a:pt x="1883" y="1380"/>
                    <a:pt x="1894" y="1380"/>
                  </a:cubicBezTo>
                  <a:cubicBezTo>
                    <a:pt x="1908" y="1380"/>
                    <a:pt x="1921" y="1374"/>
                    <a:pt x="1926" y="1360"/>
                  </a:cubicBezTo>
                  <a:cubicBezTo>
                    <a:pt x="1930" y="1353"/>
                    <a:pt x="1931" y="1347"/>
                    <a:pt x="1937" y="1324"/>
                  </a:cubicBezTo>
                  <a:cubicBezTo>
                    <a:pt x="1918" y="1343"/>
                    <a:pt x="1901" y="1345"/>
                    <a:pt x="1891" y="1345"/>
                  </a:cubicBezTo>
                  <a:cubicBezTo>
                    <a:pt x="1847" y="1345"/>
                    <a:pt x="1834" y="1307"/>
                    <a:pt x="1842" y="1270"/>
                  </a:cubicBezTo>
                  <a:cubicBezTo>
                    <a:pt x="1850" y="1231"/>
                    <a:pt x="1880" y="1194"/>
                    <a:pt x="1924" y="1194"/>
                  </a:cubicBezTo>
                  <a:cubicBezTo>
                    <a:pt x="1952" y="1194"/>
                    <a:pt x="1959" y="1209"/>
                    <a:pt x="1962" y="1216"/>
                  </a:cubicBezTo>
                  <a:cubicBezTo>
                    <a:pt x="1968" y="1196"/>
                    <a:pt x="1968" y="1196"/>
                    <a:pt x="1968" y="1196"/>
                  </a:cubicBezTo>
                  <a:cubicBezTo>
                    <a:pt x="2010" y="1196"/>
                    <a:pt x="2010" y="1196"/>
                    <a:pt x="2010" y="1196"/>
                  </a:cubicBezTo>
                  <a:cubicBezTo>
                    <a:pt x="2010" y="1196"/>
                    <a:pt x="2010" y="1196"/>
                    <a:pt x="2010" y="1196"/>
                  </a:cubicBezTo>
                  <a:close/>
                  <a:moveTo>
                    <a:pt x="1908" y="1315"/>
                  </a:moveTo>
                  <a:cubicBezTo>
                    <a:pt x="1939" y="1315"/>
                    <a:pt x="1947" y="1277"/>
                    <a:pt x="1948" y="1271"/>
                  </a:cubicBezTo>
                  <a:cubicBezTo>
                    <a:pt x="1952" y="1253"/>
                    <a:pt x="1955" y="1224"/>
                    <a:pt x="1928" y="1224"/>
                  </a:cubicBezTo>
                  <a:cubicBezTo>
                    <a:pt x="1911" y="1224"/>
                    <a:pt x="1894" y="1237"/>
                    <a:pt x="1887" y="1270"/>
                  </a:cubicBezTo>
                  <a:cubicBezTo>
                    <a:pt x="1885" y="1277"/>
                    <a:pt x="1878" y="1315"/>
                    <a:pt x="1908" y="1315"/>
                  </a:cubicBezTo>
                  <a:moveTo>
                    <a:pt x="2058" y="1129"/>
                  </a:moveTo>
                  <a:cubicBezTo>
                    <a:pt x="2102" y="1129"/>
                    <a:pt x="2102" y="1129"/>
                    <a:pt x="2102" y="1129"/>
                  </a:cubicBezTo>
                  <a:cubicBezTo>
                    <a:pt x="2084" y="1216"/>
                    <a:pt x="2084" y="1216"/>
                    <a:pt x="2084" y="1216"/>
                  </a:cubicBezTo>
                  <a:cubicBezTo>
                    <a:pt x="2091" y="1208"/>
                    <a:pt x="2105" y="1193"/>
                    <a:pt x="2133" y="1193"/>
                  </a:cubicBezTo>
                  <a:cubicBezTo>
                    <a:pt x="2156" y="1193"/>
                    <a:pt x="2168" y="1204"/>
                    <a:pt x="2174" y="1214"/>
                  </a:cubicBezTo>
                  <a:cubicBezTo>
                    <a:pt x="2177" y="1221"/>
                    <a:pt x="2179" y="1235"/>
                    <a:pt x="2175" y="1255"/>
                  </a:cubicBezTo>
                  <a:cubicBezTo>
                    <a:pt x="2155" y="1348"/>
                    <a:pt x="2155" y="1348"/>
                    <a:pt x="2155" y="1348"/>
                  </a:cubicBezTo>
                  <a:cubicBezTo>
                    <a:pt x="2110" y="1348"/>
                    <a:pt x="2110" y="1348"/>
                    <a:pt x="2110" y="1348"/>
                  </a:cubicBezTo>
                  <a:cubicBezTo>
                    <a:pt x="2130" y="1256"/>
                    <a:pt x="2130" y="1256"/>
                    <a:pt x="2130" y="1256"/>
                  </a:cubicBezTo>
                  <a:cubicBezTo>
                    <a:pt x="2131" y="1248"/>
                    <a:pt x="2137" y="1223"/>
                    <a:pt x="2112" y="1223"/>
                  </a:cubicBezTo>
                  <a:cubicBezTo>
                    <a:pt x="2099" y="1223"/>
                    <a:pt x="2081" y="1230"/>
                    <a:pt x="2076" y="1254"/>
                  </a:cubicBezTo>
                  <a:cubicBezTo>
                    <a:pt x="2057" y="1348"/>
                    <a:pt x="2057" y="1348"/>
                    <a:pt x="2057" y="1348"/>
                  </a:cubicBezTo>
                  <a:cubicBezTo>
                    <a:pt x="2012" y="1348"/>
                    <a:pt x="2012" y="1348"/>
                    <a:pt x="2012" y="1348"/>
                  </a:cubicBezTo>
                  <a:cubicBezTo>
                    <a:pt x="2058" y="1129"/>
                    <a:pt x="2058" y="1129"/>
                    <a:pt x="2058" y="1129"/>
                  </a:cubicBezTo>
                  <a:cubicBezTo>
                    <a:pt x="2058" y="1129"/>
                    <a:pt x="2058" y="1129"/>
                    <a:pt x="2058" y="1129"/>
                  </a:cubicBezTo>
                  <a:close/>
                  <a:moveTo>
                    <a:pt x="100" y="1249"/>
                  </a:moveTo>
                  <a:cubicBezTo>
                    <a:pt x="101" y="1244"/>
                    <a:pt x="104" y="1221"/>
                    <a:pt x="87" y="1221"/>
                  </a:cubicBezTo>
                  <a:cubicBezTo>
                    <a:pt x="66" y="1221"/>
                    <a:pt x="56" y="1253"/>
                    <a:pt x="53" y="1270"/>
                  </a:cubicBezTo>
                  <a:cubicBezTo>
                    <a:pt x="51" y="1278"/>
                    <a:pt x="46" y="1306"/>
                    <a:pt x="54" y="1317"/>
                  </a:cubicBezTo>
                  <a:cubicBezTo>
                    <a:pt x="57" y="1321"/>
                    <a:pt x="61" y="1322"/>
                    <a:pt x="65" y="1322"/>
                  </a:cubicBezTo>
                  <a:cubicBezTo>
                    <a:pt x="70" y="1322"/>
                    <a:pt x="84" y="1320"/>
                    <a:pt x="92" y="1292"/>
                  </a:cubicBezTo>
                  <a:cubicBezTo>
                    <a:pt x="136" y="1292"/>
                    <a:pt x="136" y="1292"/>
                    <a:pt x="136" y="1292"/>
                  </a:cubicBezTo>
                  <a:cubicBezTo>
                    <a:pt x="133" y="1304"/>
                    <a:pt x="128" y="1323"/>
                    <a:pt x="107" y="1337"/>
                  </a:cubicBezTo>
                  <a:cubicBezTo>
                    <a:pt x="94" y="1347"/>
                    <a:pt x="79" y="1352"/>
                    <a:pt x="60" y="1352"/>
                  </a:cubicBezTo>
                  <a:cubicBezTo>
                    <a:pt x="40" y="1352"/>
                    <a:pt x="23" y="1347"/>
                    <a:pt x="12" y="1331"/>
                  </a:cubicBezTo>
                  <a:cubicBezTo>
                    <a:pt x="2" y="1316"/>
                    <a:pt x="0" y="1296"/>
                    <a:pt x="5" y="1271"/>
                  </a:cubicBezTo>
                  <a:cubicBezTo>
                    <a:pt x="20" y="1201"/>
                    <a:pt x="74" y="1192"/>
                    <a:pt x="94" y="1192"/>
                  </a:cubicBezTo>
                  <a:cubicBezTo>
                    <a:pt x="122" y="1192"/>
                    <a:pt x="153" y="1207"/>
                    <a:pt x="144" y="1249"/>
                  </a:cubicBezTo>
                  <a:cubicBezTo>
                    <a:pt x="100" y="1249"/>
                    <a:pt x="100" y="1249"/>
                    <a:pt x="100" y="1249"/>
                  </a:cubicBezTo>
                  <a:cubicBezTo>
                    <a:pt x="100" y="1249"/>
                    <a:pt x="100" y="1249"/>
                    <a:pt x="100" y="1249"/>
                  </a:cubicBezTo>
                  <a:close/>
                  <a:moveTo>
                    <a:pt x="2378" y="1249"/>
                  </a:moveTo>
                  <a:cubicBezTo>
                    <a:pt x="2379" y="1244"/>
                    <a:pt x="2382" y="1221"/>
                    <a:pt x="2365" y="1221"/>
                  </a:cubicBezTo>
                  <a:cubicBezTo>
                    <a:pt x="2344" y="1221"/>
                    <a:pt x="2335" y="1253"/>
                    <a:pt x="2331" y="1270"/>
                  </a:cubicBezTo>
                  <a:cubicBezTo>
                    <a:pt x="2329" y="1278"/>
                    <a:pt x="2324" y="1306"/>
                    <a:pt x="2332" y="1317"/>
                  </a:cubicBezTo>
                  <a:cubicBezTo>
                    <a:pt x="2335" y="1321"/>
                    <a:pt x="2340" y="1322"/>
                    <a:pt x="2343" y="1322"/>
                  </a:cubicBezTo>
                  <a:cubicBezTo>
                    <a:pt x="2348" y="1322"/>
                    <a:pt x="2362" y="1320"/>
                    <a:pt x="2370" y="1292"/>
                  </a:cubicBezTo>
                  <a:cubicBezTo>
                    <a:pt x="2414" y="1292"/>
                    <a:pt x="2414" y="1292"/>
                    <a:pt x="2414" y="1292"/>
                  </a:cubicBezTo>
                  <a:cubicBezTo>
                    <a:pt x="2411" y="1304"/>
                    <a:pt x="2406" y="1323"/>
                    <a:pt x="2385" y="1337"/>
                  </a:cubicBezTo>
                  <a:cubicBezTo>
                    <a:pt x="2372" y="1347"/>
                    <a:pt x="2357" y="1352"/>
                    <a:pt x="2338" y="1352"/>
                  </a:cubicBezTo>
                  <a:cubicBezTo>
                    <a:pt x="2318" y="1352"/>
                    <a:pt x="2301" y="1347"/>
                    <a:pt x="2290" y="1331"/>
                  </a:cubicBezTo>
                  <a:cubicBezTo>
                    <a:pt x="2280" y="1316"/>
                    <a:pt x="2278" y="1296"/>
                    <a:pt x="2284" y="1271"/>
                  </a:cubicBezTo>
                  <a:cubicBezTo>
                    <a:pt x="2299" y="1201"/>
                    <a:pt x="2352" y="1192"/>
                    <a:pt x="2372" y="1192"/>
                  </a:cubicBezTo>
                  <a:cubicBezTo>
                    <a:pt x="2401" y="1192"/>
                    <a:pt x="2431" y="1207"/>
                    <a:pt x="2423" y="1249"/>
                  </a:cubicBezTo>
                  <a:cubicBezTo>
                    <a:pt x="2378" y="1249"/>
                    <a:pt x="2378" y="1249"/>
                    <a:pt x="2378" y="1249"/>
                  </a:cubicBezTo>
                  <a:cubicBezTo>
                    <a:pt x="2378" y="1249"/>
                    <a:pt x="2378" y="1249"/>
                    <a:pt x="2378" y="1249"/>
                  </a:cubicBezTo>
                  <a:close/>
                  <a:moveTo>
                    <a:pt x="2534" y="1191"/>
                  </a:moveTo>
                  <a:cubicBezTo>
                    <a:pt x="2589" y="1191"/>
                    <a:pt x="2606" y="1229"/>
                    <a:pt x="2597" y="1271"/>
                  </a:cubicBezTo>
                  <a:cubicBezTo>
                    <a:pt x="2587" y="1315"/>
                    <a:pt x="2554" y="1353"/>
                    <a:pt x="2498" y="1353"/>
                  </a:cubicBezTo>
                  <a:cubicBezTo>
                    <a:pt x="2454" y="1353"/>
                    <a:pt x="2426" y="1326"/>
                    <a:pt x="2437" y="1273"/>
                  </a:cubicBezTo>
                  <a:cubicBezTo>
                    <a:pt x="2445" y="1236"/>
                    <a:pt x="2474" y="1191"/>
                    <a:pt x="2534" y="1191"/>
                  </a:cubicBezTo>
                  <a:moveTo>
                    <a:pt x="2507" y="1322"/>
                  </a:moveTo>
                  <a:cubicBezTo>
                    <a:pt x="2527" y="1322"/>
                    <a:pt x="2542" y="1310"/>
                    <a:pt x="2551" y="1270"/>
                  </a:cubicBezTo>
                  <a:cubicBezTo>
                    <a:pt x="2555" y="1250"/>
                    <a:pt x="2557" y="1221"/>
                    <a:pt x="2528" y="1221"/>
                  </a:cubicBezTo>
                  <a:cubicBezTo>
                    <a:pt x="2495" y="1221"/>
                    <a:pt x="2486" y="1259"/>
                    <a:pt x="2484" y="1273"/>
                  </a:cubicBezTo>
                  <a:cubicBezTo>
                    <a:pt x="2476" y="1307"/>
                    <a:pt x="2484" y="1322"/>
                    <a:pt x="2507" y="1322"/>
                  </a:cubicBezTo>
                  <a:moveTo>
                    <a:pt x="2637" y="1223"/>
                  </a:moveTo>
                  <a:cubicBezTo>
                    <a:pt x="2639" y="1214"/>
                    <a:pt x="2640" y="1205"/>
                    <a:pt x="2641" y="1195"/>
                  </a:cubicBezTo>
                  <a:cubicBezTo>
                    <a:pt x="2685" y="1195"/>
                    <a:pt x="2685" y="1195"/>
                    <a:pt x="2685" y="1195"/>
                  </a:cubicBezTo>
                  <a:cubicBezTo>
                    <a:pt x="2682" y="1214"/>
                    <a:pt x="2682" y="1214"/>
                    <a:pt x="2682" y="1214"/>
                  </a:cubicBezTo>
                  <a:cubicBezTo>
                    <a:pt x="2688" y="1208"/>
                    <a:pt x="2704" y="1192"/>
                    <a:pt x="2734" y="1192"/>
                  </a:cubicBezTo>
                  <a:cubicBezTo>
                    <a:pt x="2769" y="1192"/>
                    <a:pt x="2775" y="1213"/>
                    <a:pt x="2776" y="1220"/>
                  </a:cubicBezTo>
                  <a:cubicBezTo>
                    <a:pt x="2795" y="1196"/>
                    <a:pt x="2816" y="1192"/>
                    <a:pt x="2832" y="1192"/>
                  </a:cubicBezTo>
                  <a:cubicBezTo>
                    <a:pt x="2862" y="1192"/>
                    <a:pt x="2871" y="1210"/>
                    <a:pt x="2873" y="1216"/>
                  </a:cubicBezTo>
                  <a:cubicBezTo>
                    <a:pt x="2878" y="1230"/>
                    <a:pt x="2874" y="1248"/>
                    <a:pt x="2871" y="1261"/>
                  </a:cubicBezTo>
                  <a:cubicBezTo>
                    <a:pt x="2853" y="1348"/>
                    <a:pt x="2853" y="1348"/>
                    <a:pt x="2853" y="1348"/>
                  </a:cubicBezTo>
                  <a:cubicBezTo>
                    <a:pt x="2807" y="1348"/>
                    <a:pt x="2807" y="1348"/>
                    <a:pt x="2807" y="1348"/>
                  </a:cubicBezTo>
                  <a:cubicBezTo>
                    <a:pt x="2827" y="1258"/>
                    <a:pt x="2827" y="1258"/>
                    <a:pt x="2827" y="1258"/>
                  </a:cubicBezTo>
                  <a:cubicBezTo>
                    <a:pt x="2830" y="1242"/>
                    <a:pt x="2832" y="1223"/>
                    <a:pt x="2808" y="1223"/>
                  </a:cubicBezTo>
                  <a:cubicBezTo>
                    <a:pt x="2781" y="1223"/>
                    <a:pt x="2775" y="1249"/>
                    <a:pt x="2771" y="1271"/>
                  </a:cubicBezTo>
                  <a:cubicBezTo>
                    <a:pt x="2754" y="1348"/>
                    <a:pt x="2754" y="1348"/>
                    <a:pt x="2754" y="1348"/>
                  </a:cubicBezTo>
                  <a:cubicBezTo>
                    <a:pt x="2709" y="1348"/>
                    <a:pt x="2709" y="1348"/>
                    <a:pt x="2709" y="1348"/>
                  </a:cubicBezTo>
                  <a:cubicBezTo>
                    <a:pt x="2728" y="1257"/>
                    <a:pt x="2728" y="1257"/>
                    <a:pt x="2728" y="1257"/>
                  </a:cubicBezTo>
                  <a:cubicBezTo>
                    <a:pt x="2731" y="1245"/>
                    <a:pt x="2735" y="1223"/>
                    <a:pt x="2710" y="1223"/>
                  </a:cubicBezTo>
                  <a:cubicBezTo>
                    <a:pt x="2682" y="1223"/>
                    <a:pt x="2677" y="1248"/>
                    <a:pt x="2674" y="1258"/>
                  </a:cubicBezTo>
                  <a:cubicBezTo>
                    <a:pt x="2655" y="1348"/>
                    <a:pt x="2655" y="1348"/>
                    <a:pt x="2655" y="1348"/>
                  </a:cubicBezTo>
                  <a:cubicBezTo>
                    <a:pt x="2610" y="1348"/>
                    <a:pt x="2610" y="1348"/>
                    <a:pt x="2610" y="1348"/>
                  </a:cubicBezTo>
                  <a:cubicBezTo>
                    <a:pt x="2637" y="1223"/>
                    <a:pt x="2637" y="1223"/>
                    <a:pt x="2637" y="1223"/>
                  </a:cubicBezTo>
                  <a:cubicBezTo>
                    <a:pt x="2637" y="1223"/>
                    <a:pt x="2637" y="1223"/>
                    <a:pt x="2637" y="1223"/>
                  </a:cubicBezTo>
                  <a:close/>
                  <a:moveTo>
                    <a:pt x="2966" y="1195"/>
                  </a:moveTo>
                  <a:cubicBezTo>
                    <a:pt x="2963" y="1216"/>
                    <a:pt x="2963" y="1216"/>
                    <a:pt x="2963" y="1216"/>
                  </a:cubicBezTo>
                  <a:cubicBezTo>
                    <a:pt x="2982" y="1192"/>
                    <a:pt x="3008" y="1192"/>
                    <a:pt x="3015" y="1192"/>
                  </a:cubicBezTo>
                  <a:cubicBezTo>
                    <a:pt x="3054" y="1192"/>
                    <a:pt x="3072" y="1221"/>
                    <a:pt x="3062" y="1268"/>
                  </a:cubicBezTo>
                  <a:cubicBezTo>
                    <a:pt x="3053" y="1312"/>
                    <a:pt x="3022" y="1350"/>
                    <a:pt x="2978" y="1350"/>
                  </a:cubicBezTo>
                  <a:cubicBezTo>
                    <a:pt x="2950" y="1350"/>
                    <a:pt x="2942" y="1335"/>
                    <a:pt x="2939" y="1330"/>
                  </a:cubicBezTo>
                  <a:cubicBezTo>
                    <a:pt x="2923" y="1407"/>
                    <a:pt x="2923" y="1407"/>
                    <a:pt x="2923" y="1407"/>
                  </a:cubicBezTo>
                  <a:cubicBezTo>
                    <a:pt x="2877" y="1407"/>
                    <a:pt x="2877" y="1407"/>
                    <a:pt x="2877" y="1407"/>
                  </a:cubicBezTo>
                  <a:cubicBezTo>
                    <a:pt x="2922" y="1195"/>
                    <a:pt x="2922" y="1195"/>
                    <a:pt x="2922" y="1195"/>
                  </a:cubicBezTo>
                  <a:cubicBezTo>
                    <a:pt x="2966" y="1195"/>
                    <a:pt x="2966" y="1195"/>
                    <a:pt x="2966" y="1195"/>
                  </a:cubicBezTo>
                  <a:cubicBezTo>
                    <a:pt x="2966" y="1195"/>
                    <a:pt x="2966" y="1195"/>
                    <a:pt x="2966" y="1195"/>
                  </a:cubicBezTo>
                  <a:close/>
                  <a:moveTo>
                    <a:pt x="3017" y="1270"/>
                  </a:moveTo>
                  <a:cubicBezTo>
                    <a:pt x="3020" y="1252"/>
                    <a:pt x="3022" y="1221"/>
                    <a:pt x="2996" y="1221"/>
                  </a:cubicBezTo>
                  <a:cubicBezTo>
                    <a:pt x="2981" y="1221"/>
                    <a:pt x="2959" y="1232"/>
                    <a:pt x="2950" y="1273"/>
                  </a:cubicBezTo>
                  <a:cubicBezTo>
                    <a:pt x="2947" y="1282"/>
                    <a:pt x="2940" y="1321"/>
                    <a:pt x="2973" y="1321"/>
                  </a:cubicBezTo>
                  <a:cubicBezTo>
                    <a:pt x="2994" y="1321"/>
                    <a:pt x="3010" y="1300"/>
                    <a:pt x="3017" y="1270"/>
                  </a:cubicBezTo>
                  <a:moveTo>
                    <a:pt x="3119" y="1129"/>
                  </a:moveTo>
                  <a:cubicBezTo>
                    <a:pt x="3164" y="1129"/>
                    <a:pt x="3164" y="1129"/>
                    <a:pt x="3164" y="1129"/>
                  </a:cubicBezTo>
                  <a:cubicBezTo>
                    <a:pt x="3117" y="1348"/>
                    <a:pt x="3117" y="1348"/>
                    <a:pt x="3117" y="1348"/>
                  </a:cubicBezTo>
                  <a:cubicBezTo>
                    <a:pt x="3072" y="1348"/>
                    <a:pt x="3072" y="1348"/>
                    <a:pt x="3072" y="1348"/>
                  </a:cubicBezTo>
                  <a:cubicBezTo>
                    <a:pt x="3119" y="1129"/>
                    <a:pt x="3119" y="1129"/>
                    <a:pt x="3119" y="1129"/>
                  </a:cubicBezTo>
                  <a:cubicBezTo>
                    <a:pt x="3119" y="1129"/>
                    <a:pt x="3119" y="1129"/>
                    <a:pt x="3119" y="1129"/>
                  </a:cubicBezTo>
                  <a:close/>
                  <a:moveTo>
                    <a:pt x="3202" y="1283"/>
                  </a:moveTo>
                  <a:cubicBezTo>
                    <a:pt x="3200" y="1293"/>
                    <a:pt x="3193" y="1324"/>
                    <a:pt x="3225" y="1324"/>
                  </a:cubicBezTo>
                  <a:cubicBezTo>
                    <a:pt x="3236" y="1324"/>
                    <a:pt x="3248" y="1319"/>
                    <a:pt x="3256" y="1303"/>
                  </a:cubicBezTo>
                  <a:cubicBezTo>
                    <a:pt x="3297" y="1303"/>
                    <a:pt x="3297" y="1303"/>
                    <a:pt x="3297" y="1303"/>
                  </a:cubicBezTo>
                  <a:cubicBezTo>
                    <a:pt x="3295" y="1310"/>
                    <a:pt x="3291" y="1323"/>
                    <a:pt x="3275" y="1336"/>
                  </a:cubicBezTo>
                  <a:cubicBezTo>
                    <a:pt x="3261" y="1348"/>
                    <a:pt x="3240" y="1354"/>
                    <a:pt x="3218" y="1354"/>
                  </a:cubicBezTo>
                  <a:cubicBezTo>
                    <a:pt x="3205" y="1354"/>
                    <a:pt x="3180" y="1351"/>
                    <a:pt x="3168" y="1335"/>
                  </a:cubicBezTo>
                  <a:cubicBezTo>
                    <a:pt x="3157" y="1320"/>
                    <a:pt x="3155" y="1299"/>
                    <a:pt x="3161" y="1275"/>
                  </a:cubicBezTo>
                  <a:cubicBezTo>
                    <a:pt x="3166" y="1250"/>
                    <a:pt x="3178" y="1220"/>
                    <a:pt x="3208" y="1202"/>
                  </a:cubicBezTo>
                  <a:cubicBezTo>
                    <a:pt x="3222" y="1194"/>
                    <a:pt x="3237" y="1190"/>
                    <a:pt x="3254" y="1190"/>
                  </a:cubicBezTo>
                  <a:cubicBezTo>
                    <a:pt x="3276" y="1190"/>
                    <a:pt x="3300" y="1198"/>
                    <a:pt x="3308" y="1227"/>
                  </a:cubicBezTo>
                  <a:cubicBezTo>
                    <a:pt x="3314" y="1248"/>
                    <a:pt x="3309" y="1270"/>
                    <a:pt x="3305" y="1283"/>
                  </a:cubicBezTo>
                  <a:cubicBezTo>
                    <a:pt x="3202" y="1283"/>
                    <a:pt x="3202" y="1283"/>
                    <a:pt x="3202" y="1283"/>
                  </a:cubicBezTo>
                  <a:cubicBezTo>
                    <a:pt x="3202" y="1283"/>
                    <a:pt x="3202" y="1283"/>
                    <a:pt x="3202" y="1283"/>
                  </a:cubicBezTo>
                  <a:close/>
                  <a:moveTo>
                    <a:pt x="3265" y="1254"/>
                  </a:moveTo>
                  <a:cubicBezTo>
                    <a:pt x="3267" y="1248"/>
                    <a:pt x="3272" y="1220"/>
                    <a:pt x="3246" y="1220"/>
                  </a:cubicBezTo>
                  <a:cubicBezTo>
                    <a:pt x="3226" y="1220"/>
                    <a:pt x="3214" y="1236"/>
                    <a:pt x="3210" y="1254"/>
                  </a:cubicBezTo>
                  <a:cubicBezTo>
                    <a:pt x="3265" y="1254"/>
                    <a:pt x="3265" y="1254"/>
                    <a:pt x="3265" y="1254"/>
                  </a:cubicBezTo>
                  <a:cubicBezTo>
                    <a:pt x="3265" y="1254"/>
                    <a:pt x="3265" y="1254"/>
                    <a:pt x="3265" y="1254"/>
                  </a:cubicBezTo>
                  <a:close/>
                  <a:moveTo>
                    <a:pt x="3383" y="1195"/>
                  </a:moveTo>
                  <a:cubicBezTo>
                    <a:pt x="3401" y="1245"/>
                    <a:pt x="3401" y="1245"/>
                    <a:pt x="3401" y="1245"/>
                  </a:cubicBezTo>
                  <a:cubicBezTo>
                    <a:pt x="3442" y="1195"/>
                    <a:pt x="3442" y="1195"/>
                    <a:pt x="3442" y="1195"/>
                  </a:cubicBezTo>
                  <a:cubicBezTo>
                    <a:pt x="3488" y="1195"/>
                    <a:pt x="3488" y="1195"/>
                    <a:pt x="3488" y="1195"/>
                  </a:cubicBezTo>
                  <a:cubicBezTo>
                    <a:pt x="3423" y="1269"/>
                    <a:pt x="3423" y="1269"/>
                    <a:pt x="3423" y="1269"/>
                  </a:cubicBezTo>
                  <a:cubicBezTo>
                    <a:pt x="3457" y="1348"/>
                    <a:pt x="3457" y="1348"/>
                    <a:pt x="3457" y="1348"/>
                  </a:cubicBezTo>
                  <a:cubicBezTo>
                    <a:pt x="3404" y="1348"/>
                    <a:pt x="3404" y="1348"/>
                    <a:pt x="3404" y="1348"/>
                  </a:cubicBezTo>
                  <a:cubicBezTo>
                    <a:pt x="3385" y="1292"/>
                    <a:pt x="3385" y="1292"/>
                    <a:pt x="3385" y="1292"/>
                  </a:cubicBezTo>
                  <a:cubicBezTo>
                    <a:pt x="3342" y="1348"/>
                    <a:pt x="3342" y="1348"/>
                    <a:pt x="3342" y="1348"/>
                  </a:cubicBezTo>
                  <a:cubicBezTo>
                    <a:pt x="3295" y="1348"/>
                    <a:pt x="3295" y="1348"/>
                    <a:pt x="3295" y="1348"/>
                  </a:cubicBezTo>
                  <a:cubicBezTo>
                    <a:pt x="3364" y="1266"/>
                    <a:pt x="3364" y="1266"/>
                    <a:pt x="3364" y="1266"/>
                  </a:cubicBezTo>
                  <a:cubicBezTo>
                    <a:pt x="3329" y="1195"/>
                    <a:pt x="3329" y="1195"/>
                    <a:pt x="3329" y="1195"/>
                  </a:cubicBezTo>
                  <a:cubicBezTo>
                    <a:pt x="3383" y="1195"/>
                    <a:pt x="3383" y="1195"/>
                    <a:pt x="3383" y="1195"/>
                  </a:cubicBezTo>
                  <a:cubicBezTo>
                    <a:pt x="3383" y="1195"/>
                    <a:pt x="3383" y="1195"/>
                    <a:pt x="3383" y="1195"/>
                  </a:cubicBezTo>
                  <a:close/>
                  <a:moveTo>
                    <a:pt x="3509" y="1194"/>
                  </a:moveTo>
                  <a:cubicBezTo>
                    <a:pt x="3554" y="1194"/>
                    <a:pt x="3554" y="1194"/>
                    <a:pt x="3554" y="1194"/>
                  </a:cubicBezTo>
                  <a:cubicBezTo>
                    <a:pt x="3521" y="1348"/>
                    <a:pt x="3521" y="1348"/>
                    <a:pt x="3521" y="1348"/>
                  </a:cubicBezTo>
                  <a:cubicBezTo>
                    <a:pt x="3476" y="1348"/>
                    <a:pt x="3476" y="1348"/>
                    <a:pt x="3476" y="1348"/>
                  </a:cubicBezTo>
                  <a:cubicBezTo>
                    <a:pt x="3509" y="1194"/>
                    <a:pt x="3509" y="1194"/>
                    <a:pt x="3509" y="1194"/>
                  </a:cubicBezTo>
                  <a:cubicBezTo>
                    <a:pt x="3509" y="1194"/>
                    <a:pt x="3509" y="1194"/>
                    <a:pt x="3509" y="1194"/>
                  </a:cubicBezTo>
                  <a:close/>
                  <a:moveTo>
                    <a:pt x="3521" y="1129"/>
                  </a:moveTo>
                  <a:cubicBezTo>
                    <a:pt x="3569" y="1129"/>
                    <a:pt x="3569" y="1129"/>
                    <a:pt x="3569" y="1129"/>
                  </a:cubicBezTo>
                  <a:cubicBezTo>
                    <a:pt x="3561" y="1168"/>
                    <a:pt x="3561" y="1168"/>
                    <a:pt x="3561" y="1168"/>
                  </a:cubicBezTo>
                  <a:cubicBezTo>
                    <a:pt x="3513" y="1168"/>
                    <a:pt x="3513" y="1168"/>
                    <a:pt x="3513" y="1168"/>
                  </a:cubicBezTo>
                  <a:cubicBezTo>
                    <a:pt x="3521" y="1129"/>
                    <a:pt x="3521" y="1129"/>
                    <a:pt x="3521" y="1129"/>
                  </a:cubicBezTo>
                  <a:cubicBezTo>
                    <a:pt x="3521" y="1129"/>
                    <a:pt x="3521" y="1129"/>
                    <a:pt x="3521" y="1129"/>
                  </a:cubicBezTo>
                  <a:close/>
                  <a:moveTo>
                    <a:pt x="3649" y="1346"/>
                  </a:moveTo>
                  <a:cubicBezTo>
                    <a:pt x="3634" y="1350"/>
                    <a:pt x="3621" y="1351"/>
                    <a:pt x="3614" y="1351"/>
                  </a:cubicBezTo>
                  <a:cubicBezTo>
                    <a:pt x="3568" y="1351"/>
                    <a:pt x="3575" y="1322"/>
                    <a:pt x="3577" y="1310"/>
                  </a:cubicBezTo>
                  <a:cubicBezTo>
                    <a:pt x="3595" y="1225"/>
                    <a:pt x="3595" y="1225"/>
                    <a:pt x="3595" y="1225"/>
                  </a:cubicBezTo>
                  <a:cubicBezTo>
                    <a:pt x="3565" y="1225"/>
                    <a:pt x="3565" y="1225"/>
                    <a:pt x="3565" y="1225"/>
                  </a:cubicBezTo>
                  <a:cubicBezTo>
                    <a:pt x="3572" y="1196"/>
                    <a:pt x="3572" y="1196"/>
                    <a:pt x="3572" y="1196"/>
                  </a:cubicBezTo>
                  <a:cubicBezTo>
                    <a:pt x="3601" y="1196"/>
                    <a:pt x="3601" y="1196"/>
                    <a:pt x="3601" y="1196"/>
                  </a:cubicBezTo>
                  <a:cubicBezTo>
                    <a:pt x="3608" y="1166"/>
                    <a:pt x="3608" y="1166"/>
                    <a:pt x="3608" y="1166"/>
                  </a:cubicBezTo>
                  <a:cubicBezTo>
                    <a:pt x="3656" y="1149"/>
                    <a:pt x="3656" y="1149"/>
                    <a:pt x="3656" y="1149"/>
                  </a:cubicBezTo>
                  <a:cubicBezTo>
                    <a:pt x="3646" y="1196"/>
                    <a:pt x="3646" y="1196"/>
                    <a:pt x="3646" y="1196"/>
                  </a:cubicBezTo>
                  <a:cubicBezTo>
                    <a:pt x="3682" y="1196"/>
                    <a:pt x="3682" y="1196"/>
                    <a:pt x="3682" y="1196"/>
                  </a:cubicBezTo>
                  <a:cubicBezTo>
                    <a:pt x="3676" y="1225"/>
                    <a:pt x="3676" y="1225"/>
                    <a:pt x="3676" y="1225"/>
                  </a:cubicBezTo>
                  <a:cubicBezTo>
                    <a:pt x="3640" y="1225"/>
                    <a:pt x="3640" y="1225"/>
                    <a:pt x="3640" y="1225"/>
                  </a:cubicBezTo>
                  <a:cubicBezTo>
                    <a:pt x="3625" y="1295"/>
                    <a:pt x="3625" y="1295"/>
                    <a:pt x="3625" y="1295"/>
                  </a:cubicBezTo>
                  <a:cubicBezTo>
                    <a:pt x="3622" y="1309"/>
                    <a:pt x="3620" y="1317"/>
                    <a:pt x="3640" y="1317"/>
                  </a:cubicBezTo>
                  <a:cubicBezTo>
                    <a:pt x="3647" y="1317"/>
                    <a:pt x="3650" y="1317"/>
                    <a:pt x="3656" y="1317"/>
                  </a:cubicBezTo>
                  <a:cubicBezTo>
                    <a:pt x="3649" y="1346"/>
                    <a:pt x="3649" y="1346"/>
                    <a:pt x="3649" y="1346"/>
                  </a:cubicBezTo>
                  <a:cubicBezTo>
                    <a:pt x="3649" y="1346"/>
                    <a:pt x="3649" y="1346"/>
                    <a:pt x="3649" y="1346"/>
                  </a:cubicBezTo>
                  <a:close/>
                  <a:moveTo>
                    <a:pt x="3741" y="1195"/>
                  </a:moveTo>
                  <a:cubicBezTo>
                    <a:pt x="3752" y="1301"/>
                    <a:pt x="3752" y="1301"/>
                    <a:pt x="3752" y="1301"/>
                  </a:cubicBezTo>
                  <a:cubicBezTo>
                    <a:pt x="3809" y="1195"/>
                    <a:pt x="3809" y="1195"/>
                    <a:pt x="3809" y="1195"/>
                  </a:cubicBezTo>
                  <a:cubicBezTo>
                    <a:pt x="3854" y="1195"/>
                    <a:pt x="3854" y="1195"/>
                    <a:pt x="3854" y="1195"/>
                  </a:cubicBezTo>
                  <a:cubicBezTo>
                    <a:pt x="3764" y="1345"/>
                    <a:pt x="3764" y="1345"/>
                    <a:pt x="3764" y="1345"/>
                  </a:cubicBezTo>
                  <a:cubicBezTo>
                    <a:pt x="3732" y="1406"/>
                    <a:pt x="3732" y="1406"/>
                    <a:pt x="3732" y="1406"/>
                  </a:cubicBezTo>
                  <a:cubicBezTo>
                    <a:pt x="3687" y="1406"/>
                    <a:pt x="3687" y="1406"/>
                    <a:pt x="3687" y="1406"/>
                  </a:cubicBezTo>
                  <a:cubicBezTo>
                    <a:pt x="3719" y="1348"/>
                    <a:pt x="3719" y="1348"/>
                    <a:pt x="3719" y="1348"/>
                  </a:cubicBezTo>
                  <a:cubicBezTo>
                    <a:pt x="3693" y="1195"/>
                    <a:pt x="3693" y="1195"/>
                    <a:pt x="3693" y="1195"/>
                  </a:cubicBezTo>
                  <a:cubicBezTo>
                    <a:pt x="3741" y="1195"/>
                    <a:pt x="3741" y="1195"/>
                    <a:pt x="3741" y="1195"/>
                  </a:cubicBezTo>
                  <a:cubicBezTo>
                    <a:pt x="3741" y="1195"/>
                    <a:pt x="3741" y="1195"/>
                    <a:pt x="3741" y="1195"/>
                  </a:cubicBezTo>
                  <a:close/>
                  <a:moveTo>
                    <a:pt x="3933" y="1145"/>
                  </a:moveTo>
                  <a:cubicBezTo>
                    <a:pt x="3899" y="1145"/>
                    <a:pt x="3899" y="1145"/>
                    <a:pt x="3899" y="1145"/>
                  </a:cubicBezTo>
                  <a:cubicBezTo>
                    <a:pt x="3902" y="1129"/>
                    <a:pt x="3902" y="1129"/>
                    <a:pt x="3902" y="1129"/>
                  </a:cubicBezTo>
                  <a:cubicBezTo>
                    <a:pt x="3990" y="1129"/>
                    <a:pt x="3990" y="1129"/>
                    <a:pt x="3990" y="1129"/>
                  </a:cubicBezTo>
                  <a:cubicBezTo>
                    <a:pt x="3987" y="1145"/>
                    <a:pt x="3987" y="1145"/>
                    <a:pt x="3987" y="1145"/>
                  </a:cubicBezTo>
                  <a:cubicBezTo>
                    <a:pt x="3953" y="1145"/>
                    <a:pt x="3953" y="1145"/>
                    <a:pt x="3953" y="1145"/>
                  </a:cubicBezTo>
                  <a:cubicBezTo>
                    <a:pt x="3936" y="1225"/>
                    <a:pt x="3936" y="1225"/>
                    <a:pt x="3936" y="1225"/>
                  </a:cubicBezTo>
                  <a:cubicBezTo>
                    <a:pt x="3916" y="1225"/>
                    <a:pt x="3916" y="1225"/>
                    <a:pt x="3916" y="1225"/>
                  </a:cubicBezTo>
                  <a:cubicBezTo>
                    <a:pt x="3933" y="1145"/>
                    <a:pt x="3933" y="1145"/>
                    <a:pt x="3933" y="1145"/>
                  </a:cubicBezTo>
                  <a:cubicBezTo>
                    <a:pt x="3933" y="1145"/>
                    <a:pt x="3933" y="1145"/>
                    <a:pt x="3933" y="1145"/>
                  </a:cubicBezTo>
                  <a:close/>
                  <a:moveTo>
                    <a:pt x="3999" y="1129"/>
                  </a:moveTo>
                  <a:cubicBezTo>
                    <a:pt x="4031" y="1129"/>
                    <a:pt x="4031" y="1129"/>
                    <a:pt x="4031" y="1129"/>
                  </a:cubicBezTo>
                  <a:cubicBezTo>
                    <a:pt x="4036" y="1200"/>
                    <a:pt x="4036" y="1200"/>
                    <a:pt x="4036" y="1200"/>
                  </a:cubicBezTo>
                  <a:cubicBezTo>
                    <a:pt x="4072" y="1129"/>
                    <a:pt x="4072" y="1129"/>
                    <a:pt x="4072" y="1129"/>
                  </a:cubicBezTo>
                  <a:cubicBezTo>
                    <a:pt x="4103" y="1129"/>
                    <a:pt x="4103" y="1129"/>
                    <a:pt x="4103" y="1129"/>
                  </a:cubicBezTo>
                  <a:cubicBezTo>
                    <a:pt x="4083" y="1225"/>
                    <a:pt x="4083" y="1225"/>
                    <a:pt x="4083" y="1225"/>
                  </a:cubicBezTo>
                  <a:cubicBezTo>
                    <a:pt x="4063" y="1225"/>
                    <a:pt x="4063" y="1225"/>
                    <a:pt x="4063" y="1225"/>
                  </a:cubicBezTo>
                  <a:cubicBezTo>
                    <a:pt x="4080" y="1143"/>
                    <a:pt x="4080" y="1143"/>
                    <a:pt x="4080" y="1143"/>
                  </a:cubicBezTo>
                  <a:cubicBezTo>
                    <a:pt x="4038" y="1225"/>
                    <a:pt x="4038" y="1225"/>
                    <a:pt x="4038" y="1225"/>
                  </a:cubicBezTo>
                  <a:cubicBezTo>
                    <a:pt x="4021" y="1225"/>
                    <a:pt x="4021" y="1225"/>
                    <a:pt x="4021" y="1225"/>
                  </a:cubicBezTo>
                  <a:cubicBezTo>
                    <a:pt x="4014" y="1143"/>
                    <a:pt x="4014" y="1143"/>
                    <a:pt x="4014" y="1143"/>
                  </a:cubicBezTo>
                  <a:cubicBezTo>
                    <a:pt x="3997" y="1225"/>
                    <a:pt x="3997" y="1225"/>
                    <a:pt x="3997" y="1225"/>
                  </a:cubicBezTo>
                  <a:cubicBezTo>
                    <a:pt x="3978" y="1225"/>
                    <a:pt x="3978" y="1225"/>
                    <a:pt x="3978" y="1225"/>
                  </a:cubicBezTo>
                  <a:cubicBezTo>
                    <a:pt x="3999" y="1129"/>
                    <a:pt x="3999" y="1129"/>
                    <a:pt x="3999" y="1129"/>
                  </a:cubicBezTo>
                  <a:cubicBezTo>
                    <a:pt x="3999" y="1129"/>
                    <a:pt x="3999" y="1129"/>
                    <a:pt x="3999" y="11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gray">
            <a:xfrm>
              <a:off x="68" y="0"/>
              <a:ext cx="1723" cy="964"/>
            </a:xfrm>
            <a:custGeom>
              <a:avLst/>
              <a:gdLst>
                <a:gd name="T0" fmla="*/ 231 w 2268"/>
                <a:gd name="T1" fmla="*/ 327 h 1269"/>
                <a:gd name="T2" fmla="*/ 0 w 2268"/>
                <a:gd name="T3" fmla="*/ 327 h 1269"/>
                <a:gd name="T4" fmla="*/ 0 w 2268"/>
                <a:gd name="T5" fmla="*/ 0 h 1269"/>
                <a:gd name="T6" fmla="*/ 231 w 2268"/>
                <a:gd name="T7" fmla="*/ 0 h 1269"/>
                <a:gd name="T8" fmla="*/ 231 w 2268"/>
                <a:gd name="T9" fmla="*/ 327 h 1269"/>
                <a:gd name="T10" fmla="*/ 2268 w 2268"/>
                <a:gd name="T11" fmla="*/ 0 h 1269"/>
                <a:gd name="T12" fmla="*/ 2036 w 2268"/>
                <a:gd name="T13" fmla="*/ 0 h 1269"/>
                <a:gd name="T14" fmla="*/ 2036 w 2268"/>
                <a:gd name="T15" fmla="*/ 327 h 1269"/>
                <a:gd name="T16" fmla="*/ 2268 w 2268"/>
                <a:gd name="T17" fmla="*/ 327 h 1269"/>
                <a:gd name="T18" fmla="*/ 2268 w 2268"/>
                <a:gd name="T19" fmla="*/ 0 h 1269"/>
                <a:gd name="T20" fmla="*/ 231 w 2268"/>
                <a:gd name="T21" fmla="*/ 942 h 1269"/>
                <a:gd name="T22" fmla="*/ 0 w 2268"/>
                <a:gd name="T23" fmla="*/ 942 h 1269"/>
                <a:gd name="T24" fmla="*/ 0 w 2268"/>
                <a:gd name="T25" fmla="*/ 1269 h 1269"/>
                <a:gd name="T26" fmla="*/ 231 w 2268"/>
                <a:gd name="T27" fmla="*/ 1269 h 1269"/>
                <a:gd name="T28" fmla="*/ 231 w 2268"/>
                <a:gd name="T29" fmla="*/ 942 h 1269"/>
                <a:gd name="T30" fmla="*/ 2268 w 2268"/>
                <a:gd name="T31" fmla="*/ 942 h 1269"/>
                <a:gd name="T32" fmla="*/ 2036 w 2268"/>
                <a:gd name="T33" fmla="*/ 942 h 1269"/>
                <a:gd name="T34" fmla="*/ 2036 w 2268"/>
                <a:gd name="T35" fmla="*/ 1269 h 1269"/>
                <a:gd name="T36" fmla="*/ 2268 w 2268"/>
                <a:gd name="T37" fmla="*/ 1269 h 1269"/>
                <a:gd name="T38" fmla="*/ 2268 w 2268"/>
                <a:gd name="T39" fmla="*/ 942 h 12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8"/>
                <a:gd name="T61" fmla="*/ 0 h 1269"/>
                <a:gd name="T62" fmla="*/ 2268 w 2268"/>
                <a:gd name="T63" fmla="*/ 1269 h 12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8" h="1269">
                  <a:moveTo>
                    <a:pt x="231" y="327"/>
                  </a:moveTo>
                  <a:lnTo>
                    <a:pt x="0" y="327"/>
                  </a:lnTo>
                  <a:lnTo>
                    <a:pt x="0" y="0"/>
                  </a:lnTo>
                  <a:lnTo>
                    <a:pt x="231" y="0"/>
                  </a:lnTo>
                  <a:lnTo>
                    <a:pt x="231" y="327"/>
                  </a:lnTo>
                  <a:close/>
                  <a:moveTo>
                    <a:pt x="2268" y="0"/>
                  </a:moveTo>
                  <a:lnTo>
                    <a:pt x="2036" y="0"/>
                  </a:lnTo>
                  <a:lnTo>
                    <a:pt x="2036" y="327"/>
                  </a:lnTo>
                  <a:lnTo>
                    <a:pt x="2268" y="327"/>
                  </a:lnTo>
                  <a:lnTo>
                    <a:pt x="2268" y="0"/>
                  </a:lnTo>
                  <a:close/>
                  <a:moveTo>
                    <a:pt x="231" y="942"/>
                  </a:moveTo>
                  <a:lnTo>
                    <a:pt x="0" y="942"/>
                  </a:lnTo>
                  <a:lnTo>
                    <a:pt x="0" y="1269"/>
                  </a:lnTo>
                  <a:lnTo>
                    <a:pt x="231" y="1269"/>
                  </a:lnTo>
                  <a:lnTo>
                    <a:pt x="231" y="942"/>
                  </a:lnTo>
                  <a:close/>
                  <a:moveTo>
                    <a:pt x="2268" y="942"/>
                  </a:moveTo>
                  <a:lnTo>
                    <a:pt x="2036" y="942"/>
                  </a:lnTo>
                  <a:lnTo>
                    <a:pt x="2036" y="1269"/>
                  </a:lnTo>
                  <a:lnTo>
                    <a:pt x="2268" y="1269"/>
                  </a:lnTo>
                  <a:lnTo>
                    <a:pt x="2268" y="94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Key Issues Box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>
          <a:xfrm>
            <a:off x="2123728" y="116632"/>
            <a:ext cx="6768226" cy="576064"/>
          </a:xfrm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251520" y="1196752"/>
            <a:ext cx="8640960" cy="48965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>
            <a:spLocks/>
          </p:cNvSpPr>
          <p:nvPr userDrawn="1"/>
        </p:nvSpPr>
        <p:spPr bwMode="auto">
          <a:xfrm flipH="1" flipV="1">
            <a:off x="5486400" y="3409950"/>
            <a:ext cx="4575502" cy="489585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92"/>
              </a:cxn>
              <a:cxn ang="0">
                <a:pos x="1999" y="2892"/>
              </a:cxn>
              <a:cxn ang="0">
                <a:pos x="2928" y="0"/>
              </a:cxn>
              <a:cxn ang="0">
                <a:pos x="0" y="0"/>
              </a:cxn>
            </a:cxnLst>
            <a:rect l="0" t="0" r="r" b="b"/>
            <a:pathLst>
              <a:path w="2928" h="2892">
                <a:moveTo>
                  <a:pt x="0" y="0"/>
                </a:moveTo>
                <a:lnTo>
                  <a:pt x="0" y="2892"/>
                </a:lnTo>
                <a:lnTo>
                  <a:pt x="1999" y="2892"/>
                </a:lnTo>
                <a:lnTo>
                  <a:pt x="2928" y="0"/>
                </a:lnTo>
                <a:lnTo>
                  <a:pt x="0" y="0"/>
                </a:lnTo>
                <a:close/>
              </a:path>
            </a:pathLst>
          </a:custGeom>
          <a:solidFill>
            <a:srgbClr val="80A8A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7948246" y="6553200"/>
            <a:ext cx="9144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0" rIns="0" bIns="0"/>
          <a:lstStyle/>
          <a:p>
            <a:pPr algn="r" fontAlgn="base"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747678"/>
                </a:solidFill>
                <a:cs typeface="Arial" charset="0"/>
              </a:rPr>
              <a:t>| PAGE </a:t>
            </a:r>
            <a:fld id="{4F65049C-FDDC-48F5-9CC4-691B790265E8}" type="slidenum">
              <a:rPr lang="en-US" sz="1200" smtClean="0">
                <a:solidFill>
                  <a:srgbClr val="00338D"/>
                </a:solidFill>
                <a:cs typeface="Arial" charset="0"/>
              </a:rPr>
              <a:pPr algn="r" fontAlgn="base">
                <a:spcBef>
                  <a:spcPct val="4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338D"/>
              </a:solidFill>
              <a:cs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gray">
          <a:xfrm>
            <a:off x="0" y="6546882"/>
            <a:ext cx="7877907" cy="16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0" tIns="0" rIns="0" bIns="0" anchor="ctr" anchorCtr="0">
            <a:noAutofit/>
          </a:bodyPr>
          <a:lstStyle/>
          <a:p>
            <a:pPr>
              <a:spcBef>
                <a:spcPct val="40000"/>
              </a:spcBef>
              <a:defRPr/>
            </a:pPr>
            <a:r>
              <a:rPr lang="en-US" sz="600" dirty="0" smtClean="0">
                <a:solidFill>
                  <a:srgbClr val="747678"/>
                </a:solidFill>
                <a:cs typeface="Arial" charset="0"/>
              </a:rPr>
              <a:t>© 2013 KPMG Limited, a Vietnamese limited liability company and a member firm of the KPMG network of independent member firms affiliated with KPMG International Cooperative (“KPMG International”), a Swiss entity. All rights reserved</a:t>
            </a:r>
            <a:r>
              <a:rPr lang="en-US" sz="600" dirty="0">
                <a:solidFill>
                  <a:srgbClr val="747678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252047" y="1269454"/>
            <a:ext cx="4250348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4635744" y="1269454"/>
            <a:ext cx="4250348" cy="48958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>
              <a:buClrTx/>
              <a:defRPr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2"/>
          </p:nvPr>
        </p:nvSpPr>
        <p:spPr bwMode="gray">
          <a:xfrm>
            <a:off x="4638469" y="188640"/>
            <a:ext cx="4254010" cy="576262"/>
          </a:xfrm>
        </p:spPr>
        <p:txBody>
          <a:bodyPr/>
          <a:lstStyle>
            <a:lvl1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algn="r"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r">
              <a:buClrTx/>
              <a:defRPr b="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algn="r">
              <a:buClrTx/>
              <a:defRPr b="0" i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" name="Group 7"/>
          <p:cNvGrpSpPr/>
          <p:nvPr userDrawn="1"/>
        </p:nvGrpSpPr>
        <p:grpSpPr bwMode="gray">
          <a:xfrm>
            <a:off x="162028" y="14"/>
            <a:ext cx="889489" cy="695325"/>
            <a:chOff x="175518" y="0"/>
            <a:chExt cx="963613" cy="6953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286643" y="215900"/>
              <a:ext cx="700088" cy="271463"/>
            </a:xfrm>
            <a:custGeom>
              <a:avLst/>
              <a:gdLst/>
              <a:ahLst/>
              <a:cxnLst>
                <a:cxn ang="0">
                  <a:pos x="6130" y="2584"/>
                </a:cxn>
                <a:cxn ang="0">
                  <a:pos x="6106" y="2594"/>
                </a:cxn>
                <a:cxn ang="0">
                  <a:pos x="5549" y="2661"/>
                </a:cxn>
                <a:cxn ang="0">
                  <a:pos x="5025" y="2423"/>
                </a:cxn>
                <a:cxn ang="0">
                  <a:pos x="4926" y="2101"/>
                </a:cxn>
                <a:cxn ang="0">
                  <a:pos x="4756" y="2101"/>
                </a:cxn>
                <a:cxn ang="0">
                  <a:pos x="4625" y="2625"/>
                </a:cxn>
                <a:cxn ang="0">
                  <a:pos x="4182" y="2625"/>
                </a:cxn>
                <a:cxn ang="0">
                  <a:pos x="4338" y="2101"/>
                </a:cxn>
                <a:cxn ang="0">
                  <a:pos x="4197" y="2101"/>
                </a:cxn>
                <a:cxn ang="0">
                  <a:pos x="3859" y="2625"/>
                </a:cxn>
                <a:cxn ang="0">
                  <a:pos x="3503" y="2625"/>
                </a:cxn>
                <a:cxn ang="0">
                  <a:pos x="3471" y="2101"/>
                </a:cxn>
                <a:cxn ang="0">
                  <a:pos x="3314" y="2101"/>
                </a:cxn>
                <a:cxn ang="0">
                  <a:pos x="3159" y="2625"/>
                </a:cxn>
                <a:cxn ang="0">
                  <a:pos x="2780" y="2625"/>
                </a:cxn>
                <a:cxn ang="0">
                  <a:pos x="2940" y="2101"/>
                </a:cxn>
                <a:cxn ang="0">
                  <a:pos x="2047" y="2101"/>
                </a:cxn>
                <a:cxn ang="0">
                  <a:pos x="2047" y="2093"/>
                </a:cxn>
                <a:cxn ang="0">
                  <a:pos x="1888" y="2626"/>
                </a:cxn>
                <a:cxn ang="0">
                  <a:pos x="1484" y="2626"/>
                </a:cxn>
                <a:cxn ang="0">
                  <a:pos x="1642" y="2101"/>
                </a:cxn>
                <a:cxn ang="0">
                  <a:pos x="1148" y="2101"/>
                </a:cxn>
                <a:cxn ang="0">
                  <a:pos x="1394" y="2626"/>
                </a:cxn>
                <a:cxn ang="0">
                  <a:pos x="927" y="2626"/>
                </a:cxn>
                <a:cxn ang="0">
                  <a:pos x="715" y="2101"/>
                </a:cxn>
                <a:cxn ang="0">
                  <a:pos x="588" y="2101"/>
                </a:cxn>
                <a:cxn ang="0">
                  <a:pos x="442" y="2583"/>
                </a:cxn>
                <a:cxn ang="0">
                  <a:pos x="434" y="2626"/>
                </a:cxn>
                <a:cxn ang="0">
                  <a:pos x="0" y="2626"/>
                </a:cxn>
                <a:cxn ang="0">
                  <a:pos x="397" y="1303"/>
                </a:cxn>
                <a:cxn ang="0">
                  <a:pos x="397" y="0"/>
                </a:cxn>
                <a:cxn ang="0">
                  <a:pos x="1888" y="0"/>
                </a:cxn>
                <a:cxn ang="0">
                  <a:pos x="1888" y="1287"/>
                </a:cxn>
                <a:cxn ang="0">
                  <a:pos x="1944" y="1098"/>
                </a:cxn>
                <a:cxn ang="0">
                  <a:pos x="2047" y="1098"/>
                </a:cxn>
                <a:cxn ang="0">
                  <a:pos x="2047" y="0"/>
                </a:cxn>
                <a:cxn ang="0">
                  <a:pos x="3534" y="0"/>
                </a:cxn>
                <a:cxn ang="0">
                  <a:pos x="3534" y="1098"/>
                </a:cxn>
                <a:cxn ang="0">
                  <a:pos x="3694" y="1098"/>
                </a:cxn>
                <a:cxn ang="0">
                  <a:pos x="3694" y="0"/>
                </a:cxn>
                <a:cxn ang="0">
                  <a:pos x="5180" y="0"/>
                </a:cxn>
                <a:cxn ang="0">
                  <a:pos x="5180" y="1388"/>
                </a:cxn>
                <a:cxn ang="0">
                  <a:pos x="5340" y="1222"/>
                </a:cxn>
                <a:cxn ang="0">
                  <a:pos x="5340" y="0"/>
                </a:cxn>
                <a:cxn ang="0">
                  <a:pos x="6827" y="0"/>
                </a:cxn>
                <a:cxn ang="0">
                  <a:pos x="6827" y="2101"/>
                </a:cxn>
                <a:cxn ang="0">
                  <a:pos x="6266" y="2101"/>
                </a:cxn>
                <a:cxn ang="0">
                  <a:pos x="6130" y="2584"/>
                </a:cxn>
                <a:cxn ang="0">
                  <a:pos x="5342" y="2101"/>
                </a:cxn>
                <a:cxn ang="0">
                  <a:pos x="5386" y="2264"/>
                </a:cxn>
                <a:cxn ang="0">
                  <a:pos x="5610" y="2349"/>
                </a:cxn>
                <a:cxn ang="0">
                  <a:pos x="5788" y="2330"/>
                </a:cxn>
                <a:cxn ang="0">
                  <a:pos x="5861" y="2101"/>
                </a:cxn>
                <a:cxn ang="0">
                  <a:pos x="5342" y="2101"/>
                </a:cxn>
              </a:cxnLst>
              <a:rect l="0" t="0" r="r" b="b"/>
              <a:pathLst>
                <a:path w="6827" h="2661">
                  <a:moveTo>
                    <a:pt x="6130" y="2584"/>
                  </a:moveTo>
                  <a:cubicBezTo>
                    <a:pt x="6106" y="2594"/>
                    <a:pt x="6106" y="2594"/>
                    <a:pt x="6106" y="2594"/>
                  </a:cubicBezTo>
                  <a:cubicBezTo>
                    <a:pt x="6010" y="2632"/>
                    <a:pt x="5728" y="2661"/>
                    <a:pt x="5549" y="2661"/>
                  </a:cubicBezTo>
                  <a:cubicBezTo>
                    <a:pt x="5381" y="2661"/>
                    <a:pt x="5156" y="2599"/>
                    <a:pt x="5025" y="2423"/>
                  </a:cubicBezTo>
                  <a:cubicBezTo>
                    <a:pt x="4975" y="2355"/>
                    <a:pt x="4927" y="2250"/>
                    <a:pt x="4926" y="2101"/>
                  </a:cubicBezTo>
                  <a:cubicBezTo>
                    <a:pt x="4756" y="2101"/>
                    <a:pt x="4756" y="2101"/>
                    <a:pt x="4756" y="2101"/>
                  </a:cubicBezTo>
                  <a:cubicBezTo>
                    <a:pt x="4625" y="2625"/>
                    <a:pt x="4625" y="2625"/>
                    <a:pt x="4625" y="2625"/>
                  </a:cubicBezTo>
                  <a:cubicBezTo>
                    <a:pt x="4182" y="2625"/>
                    <a:pt x="4182" y="2625"/>
                    <a:pt x="4182" y="2625"/>
                  </a:cubicBezTo>
                  <a:cubicBezTo>
                    <a:pt x="4338" y="2101"/>
                    <a:pt x="4338" y="2101"/>
                    <a:pt x="4338" y="2101"/>
                  </a:cubicBezTo>
                  <a:cubicBezTo>
                    <a:pt x="4197" y="2101"/>
                    <a:pt x="4197" y="2101"/>
                    <a:pt x="4197" y="2101"/>
                  </a:cubicBezTo>
                  <a:cubicBezTo>
                    <a:pt x="3859" y="2625"/>
                    <a:pt x="3859" y="2625"/>
                    <a:pt x="3859" y="2625"/>
                  </a:cubicBezTo>
                  <a:cubicBezTo>
                    <a:pt x="3503" y="2625"/>
                    <a:pt x="3503" y="2625"/>
                    <a:pt x="3503" y="2625"/>
                  </a:cubicBezTo>
                  <a:cubicBezTo>
                    <a:pt x="3471" y="2101"/>
                    <a:pt x="3471" y="2101"/>
                    <a:pt x="3471" y="2101"/>
                  </a:cubicBezTo>
                  <a:cubicBezTo>
                    <a:pt x="3314" y="2101"/>
                    <a:pt x="3314" y="2101"/>
                    <a:pt x="3314" y="2101"/>
                  </a:cubicBezTo>
                  <a:cubicBezTo>
                    <a:pt x="3159" y="2625"/>
                    <a:pt x="3159" y="2625"/>
                    <a:pt x="3159" y="2625"/>
                  </a:cubicBezTo>
                  <a:cubicBezTo>
                    <a:pt x="2780" y="2625"/>
                    <a:pt x="2780" y="2625"/>
                    <a:pt x="2780" y="2625"/>
                  </a:cubicBezTo>
                  <a:cubicBezTo>
                    <a:pt x="2940" y="2101"/>
                    <a:pt x="2940" y="2101"/>
                    <a:pt x="2940" y="2101"/>
                  </a:cubicBezTo>
                  <a:cubicBezTo>
                    <a:pt x="2047" y="2101"/>
                    <a:pt x="2047" y="2101"/>
                    <a:pt x="2047" y="2101"/>
                  </a:cubicBezTo>
                  <a:cubicBezTo>
                    <a:pt x="2047" y="2093"/>
                    <a:pt x="2047" y="2093"/>
                    <a:pt x="2047" y="2093"/>
                  </a:cubicBezTo>
                  <a:cubicBezTo>
                    <a:pt x="1888" y="2626"/>
                    <a:pt x="1888" y="2626"/>
                    <a:pt x="1888" y="2626"/>
                  </a:cubicBezTo>
                  <a:cubicBezTo>
                    <a:pt x="1484" y="2626"/>
                    <a:pt x="1484" y="2626"/>
                    <a:pt x="1484" y="2626"/>
                  </a:cubicBezTo>
                  <a:cubicBezTo>
                    <a:pt x="1642" y="2101"/>
                    <a:pt x="1642" y="2101"/>
                    <a:pt x="1642" y="2101"/>
                  </a:cubicBezTo>
                  <a:cubicBezTo>
                    <a:pt x="1148" y="2101"/>
                    <a:pt x="1148" y="2101"/>
                    <a:pt x="1148" y="2101"/>
                  </a:cubicBezTo>
                  <a:cubicBezTo>
                    <a:pt x="1394" y="2626"/>
                    <a:pt x="1394" y="2626"/>
                    <a:pt x="1394" y="2626"/>
                  </a:cubicBezTo>
                  <a:cubicBezTo>
                    <a:pt x="927" y="2626"/>
                    <a:pt x="927" y="2626"/>
                    <a:pt x="927" y="2626"/>
                  </a:cubicBezTo>
                  <a:cubicBezTo>
                    <a:pt x="715" y="2101"/>
                    <a:pt x="715" y="2101"/>
                    <a:pt x="715" y="2101"/>
                  </a:cubicBezTo>
                  <a:cubicBezTo>
                    <a:pt x="588" y="2101"/>
                    <a:pt x="588" y="2101"/>
                    <a:pt x="588" y="2101"/>
                  </a:cubicBezTo>
                  <a:cubicBezTo>
                    <a:pt x="509" y="2359"/>
                    <a:pt x="447" y="2567"/>
                    <a:pt x="442" y="2583"/>
                  </a:cubicBezTo>
                  <a:cubicBezTo>
                    <a:pt x="434" y="2626"/>
                    <a:pt x="434" y="2626"/>
                    <a:pt x="434" y="2626"/>
                  </a:cubicBezTo>
                  <a:cubicBezTo>
                    <a:pt x="0" y="2626"/>
                    <a:pt x="0" y="2626"/>
                    <a:pt x="0" y="2626"/>
                  </a:cubicBezTo>
                  <a:cubicBezTo>
                    <a:pt x="397" y="1303"/>
                    <a:pt x="397" y="1303"/>
                    <a:pt x="397" y="1303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1888" y="0"/>
                    <a:pt x="1888" y="0"/>
                    <a:pt x="1888" y="0"/>
                  </a:cubicBezTo>
                  <a:cubicBezTo>
                    <a:pt x="1888" y="1287"/>
                    <a:pt x="1888" y="1287"/>
                    <a:pt x="1888" y="1287"/>
                  </a:cubicBezTo>
                  <a:cubicBezTo>
                    <a:pt x="1944" y="1098"/>
                    <a:pt x="1944" y="1098"/>
                    <a:pt x="1944" y="1098"/>
                  </a:cubicBezTo>
                  <a:cubicBezTo>
                    <a:pt x="2047" y="1098"/>
                    <a:pt x="2047" y="1098"/>
                    <a:pt x="2047" y="1098"/>
                  </a:cubicBezTo>
                  <a:cubicBezTo>
                    <a:pt x="2047" y="0"/>
                    <a:pt x="2047" y="0"/>
                    <a:pt x="2047" y="0"/>
                  </a:cubicBezTo>
                  <a:cubicBezTo>
                    <a:pt x="3534" y="0"/>
                    <a:pt x="3534" y="0"/>
                    <a:pt x="3534" y="0"/>
                  </a:cubicBezTo>
                  <a:cubicBezTo>
                    <a:pt x="3534" y="1098"/>
                    <a:pt x="3534" y="1098"/>
                    <a:pt x="3534" y="1098"/>
                  </a:cubicBezTo>
                  <a:cubicBezTo>
                    <a:pt x="3694" y="1098"/>
                    <a:pt x="3694" y="1098"/>
                    <a:pt x="3694" y="1098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5180" y="0"/>
                    <a:pt x="5180" y="0"/>
                    <a:pt x="5180" y="0"/>
                  </a:cubicBezTo>
                  <a:cubicBezTo>
                    <a:pt x="5180" y="1388"/>
                    <a:pt x="5180" y="1388"/>
                    <a:pt x="5180" y="1388"/>
                  </a:cubicBezTo>
                  <a:cubicBezTo>
                    <a:pt x="5231" y="1319"/>
                    <a:pt x="5285" y="1264"/>
                    <a:pt x="5340" y="1222"/>
                  </a:cubicBezTo>
                  <a:cubicBezTo>
                    <a:pt x="5340" y="0"/>
                    <a:pt x="5340" y="0"/>
                    <a:pt x="5340" y="0"/>
                  </a:cubicBezTo>
                  <a:cubicBezTo>
                    <a:pt x="6827" y="0"/>
                    <a:pt x="6827" y="0"/>
                    <a:pt x="6827" y="0"/>
                  </a:cubicBezTo>
                  <a:cubicBezTo>
                    <a:pt x="6827" y="2101"/>
                    <a:pt x="6827" y="2101"/>
                    <a:pt x="6827" y="2101"/>
                  </a:cubicBezTo>
                  <a:cubicBezTo>
                    <a:pt x="6266" y="2101"/>
                    <a:pt x="6266" y="2101"/>
                    <a:pt x="6266" y="2101"/>
                  </a:cubicBezTo>
                  <a:lnTo>
                    <a:pt x="6130" y="2584"/>
                  </a:lnTo>
                  <a:close/>
                  <a:moveTo>
                    <a:pt x="5342" y="2101"/>
                  </a:moveTo>
                  <a:cubicBezTo>
                    <a:pt x="5344" y="2169"/>
                    <a:pt x="5356" y="2226"/>
                    <a:pt x="5386" y="2264"/>
                  </a:cubicBezTo>
                  <a:cubicBezTo>
                    <a:pt x="5429" y="2321"/>
                    <a:pt x="5503" y="2349"/>
                    <a:pt x="5610" y="2349"/>
                  </a:cubicBezTo>
                  <a:cubicBezTo>
                    <a:pt x="5728" y="2349"/>
                    <a:pt x="5773" y="2336"/>
                    <a:pt x="5788" y="2330"/>
                  </a:cubicBezTo>
                  <a:cubicBezTo>
                    <a:pt x="5861" y="2101"/>
                    <a:pt x="5861" y="2101"/>
                    <a:pt x="5861" y="2101"/>
                  </a:cubicBezTo>
                  <a:lnTo>
                    <a:pt x="5342" y="2101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gray">
            <a:xfrm>
              <a:off x="294581" y="330200"/>
              <a:ext cx="650875" cy="152400"/>
            </a:xfrm>
            <a:custGeom>
              <a:avLst/>
              <a:gdLst/>
              <a:ahLst/>
              <a:cxnLst>
                <a:cxn ang="0">
                  <a:pos x="2581" y="459"/>
                </a:cxn>
                <a:cxn ang="0">
                  <a:pos x="2254" y="682"/>
                </a:cxn>
                <a:cxn ang="0">
                  <a:pos x="2000" y="681"/>
                </a:cxn>
                <a:cxn ang="0">
                  <a:pos x="2130" y="234"/>
                </a:cxn>
                <a:cxn ang="0">
                  <a:pos x="2581" y="459"/>
                </a:cxn>
                <a:cxn ang="0">
                  <a:pos x="749" y="30"/>
                </a:cxn>
                <a:cxn ang="0">
                  <a:pos x="427" y="30"/>
                </a:cxn>
                <a:cxn ang="0">
                  <a:pos x="0" y="1452"/>
                </a:cxn>
                <a:cxn ang="0">
                  <a:pos x="319" y="1452"/>
                </a:cxn>
                <a:cxn ang="0">
                  <a:pos x="749" y="30"/>
                </a:cxn>
                <a:cxn ang="0">
                  <a:pos x="1585" y="30"/>
                </a:cxn>
                <a:cxn ang="0">
                  <a:pos x="1194" y="30"/>
                </a:cxn>
                <a:cxn ang="0">
                  <a:pos x="571" y="658"/>
                </a:cxn>
                <a:cxn ang="0">
                  <a:pos x="571" y="657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571" y="658"/>
                </a:cxn>
                <a:cxn ang="0">
                  <a:pos x="892" y="1452"/>
                </a:cxn>
                <a:cxn ang="0">
                  <a:pos x="1239" y="1452"/>
                </a:cxn>
                <a:cxn ang="0">
                  <a:pos x="881" y="688"/>
                </a:cxn>
                <a:cxn ang="0">
                  <a:pos x="1585" y="30"/>
                </a:cxn>
                <a:cxn ang="0">
                  <a:pos x="2875" y="459"/>
                </a:cxn>
                <a:cxn ang="0">
                  <a:pos x="2275" y="30"/>
                </a:cxn>
                <a:cxn ang="0">
                  <a:pos x="1913" y="30"/>
                </a:cxn>
                <a:cxn ang="0">
                  <a:pos x="1484" y="1452"/>
                </a:cxn>
                <a:cxn ang="0">
                  <a:pos x="1777" y="1452"/>
                </a:cxn>
                <a:cxn ang="0">
                  <a:pos x="1945" y="890"/>
                </a:cxn>
                <a:cxn ang="0">
                  <a:pos x="2179" y="890"/>
                </a:cxn>
                <a:cxn ang="0">
                  <a:pos x="2875" y="459"/>
                </a:cxn>
                <a:cxn ang="0">
                  <a:pos x="4866" y="30"/>
                </a:cxn>
                <a:cxn ang="0">
                  <a:pos x="4400" y="30"/>
                </a:cxn>
                <a:cxn ang="0">
                  <a:pos x="3694" y="1259"/>
                </a:cxn>
                <a:cxn ang="0">
                  <a:pos x="3678" y="30"/>
                </a:cxn>
                <a:cxn ang="0">
                  <a:pos x="3216" y="30"/>
                </a:cxn>
                <a:cxn ang="0">
                  <a:pos x="2781" y="1451"/>
                </a:cxn>
                <a:cxn ang="0">
                  <a:pos x="3048" y="1451"/>
                </a:cxn>
                <a:cxn ang="0">
                  <a:pos x="3408" y="234"/>
                </a:cxn>
                <a:cxn ang="0">
                  <a:pos x="3482" y="1451"/>
                </a:cxn>
                <a:cxn ang="0">
                  <a:pos x="3758" y="1451"/>
                </a:cxn>
                <a:cxn ang="0">
                  <a:pos x="4544" y="234"/>
                </a:cxn>
                <a:cxn ang="0">
                  <a:pos x="4183" y="1451"/>
                </a:cxn>
                <a:cxn ang="0">
                  <a:pos x="4512" y="1451"/>
                </a:cxn>
                <a:cxn ang="0">
                  <a:pos x="4866" y="30"/>
                </a:cxn>
                <a:cxn ang="0">
                  <a:pos x="5792" y="0"/>
                </a:cxn>
                <a:cxn ang="0">
                  <a:pos x="4947" y="735"/>
                </a:cxn>
                <a:cxn ang="0">
                  <a:pos x="5478" y="1487"/>
                </a:cxn>
                <a:cxn ang="0">
                  <a:pos x="6015" y="1424"/>
                </a:cxn>
                <a:cxn ang="0">
                  <a:pos x="6217" y="706"/>
                </a:cxn>
                <a:cxn ang="0">
                  <a:pos x="5614" y="706"/>
                </a:cxn>
                <a:cxn ang="0">
                  <a:pos x="5547" y="920"/>
                </a:cxn>
                <a:cxn ang="0">
                  <a:pos x="5865" y="920"/>
                </a:cxn>
                <a:cxn ang="0">
                  <a:pos x="5766" y="1232"/>
                </a:cxn>
                <a:cxn ang="0">
                  <a:pos x="5540" y="1282"/>
                </a:cxn>
                <a:cxn ang="0">
                  <a:pos x="5254" y="727"/>
                </a:cxn>
                <a:cxn ang="0">
                  <a:pos x="5764" y="205"/>
                </a:cxn>
                <a:cxn ang="0">
                  <a:pos x="6001" y="451"/>
                </a:cxn>
                <a:cxn ang="0">
                  <a:pos x="5991" y="487"/>
                </a:cxn>
                <a:cxn ang="0">
                  <a:pos x="6284" y="487"/>
                </a:cxn>
                <a:cxn ang="0">
                  <a:pos x="5792" y="0"/>
                </a:cxn>
              </a:cxnLst>
              <a:rect l="0" t="0" r="r" b="b"/>
              <a:pathLst>
                <a:path w="6358" h="1487">
                  <a:moveTo>
                    <a:pt x="2581" y="459"/>
                  </a:moveTo>
                  <a:cubicBezTo>
                    <a:pt x="2533" y="604"/>
                    <a:pt x="2468" y="678"/>
                    <a:pt x="2254" y="682"/>
                  </a:cubicBezTo>
                  <a:cubicBezTo>
                    <a:pt x="2183" y="683"/>
                    <a:pt x="2106" y="681"/>
                    <a:pt x="2000" y="681"/>
                  </a:cubicBezTo>
                  <a:cubicBezTo>
                    <a:pt x="2130" y="234"/>
                    <a:pt x="2130" y="234"/>
                    <a:pt x="2130" y="234"/>
                  </a:cubicBezTo>
                  <a:cubicBezTo>
                    <a:pt x="2451" y="234"/>
                    <a:pt x="2665" y="208"/>
                    <a:pt x="2581" y="459"/>
                  </a:cubicBezTo>
                  <a:moveTo>
                    <a:pt x="749" y="30"/>
                  </a:moveTo>
                  <a:cubicBezTo>
                    <a:pt x="427" y="30"/>
                    <a:pt x="427" y="30"/>
                    <a:pt x="427" y="30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319" y="1452"/>
                    <a:pt x="319" y="1452"/>
                    <a:pt x="319" y="1452"/>
                  </a:cubicBezTo>
                  <a:cubicBezTo>
                    <a:pt x="325" y="1422"/>
                    <a:pt x="749" y="30"/>
                    <a:pt x="749" y="30"/>
                  </a:cubicBezTo>
                  <a:moveTo>
                    <a:pt x="1585" y="30"/>
                  </a:moveTo>
                  <a:cubicBezTo>
                    <a:pt x="1194" y="30"/>
                    <a:pt x="1194" y="30"/>
                    <a:pt x="1194" y="30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7"/>
                    <a:pt x="571" y="657"/>
                    <a:pt x="571" y="657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571" y="658"/>
                    <a:pt x="571" y="658"/>
                    <a:pt x="571" y="658"/>
                  </a:cubicBezTo>
                  <a:cubicBezTo>
                    <a:pt x="892" y="1452"/>
                    <a:pt x="892" y="1452"/>
                    <a:pt x="892" y="1452"/>
                  </a:cubicBezTo>
                  <a:cubicBezTo>
                    <a:pt x="1239" y="1452"/>
                    <a:pt x="1239" y="1452"/>
                    <a:pt x="1239" y="1452"/>
                  </a:cubicBezTo>
                  <a:cubicBezTo>
                    <a:pt x="881" y="688"/>
                    <a:pt x="881" y="688"/>
                    <a:pt x="881" y="688"/>
                  </a:cubicBezTo>
                  <a:lnTo>
                    <a:pt x="1585" y="30"/>
                  </a:lnTo>
                  <a:close/>
                  <a:moveTo>
                    <a:pt x="2875" y="459"/>
                  </a:moveTo>
                  <a:cubicBezTo>
                    <a:pt x="2956" y="21"/>
                    <a:pt x="2603" y="26"/>
                    <a:pt x="2275" y="30"/>
                  </a:cubicBezTo>
                  <a:cubicBezTo>
                    <a:pt x="1913" y="30"/>
                    <a:pt x="1913" y="30"/>
                    <a:pt x="1913" y="30"/>
                  </a:cubicBezTo>
                  <a:cubicBezTo>
                    <a:pt x="1484" y="1452"/>
                    <a:pt x="1484" y="1452"/>
                    <a:pt x="1484" y="1452"/>
                  </a:cubicBezTo>
                  <a:cubicBezTo>
                    <a:pt x="1777" y="1452"/>
                    <a:pt x="1777" y="1452"/>
                    <a:pt x="1777" y="1452"/>
                  </a:cubicBezTo>
                  <a:cubicBezTo>
                    <a:pt x="1945" y="890"/>
                    <a:pt x="1945" y="890"/>
                    <a:pt x="1945" y="890"/>
                  </a:cubicBezTo>
                  <a:cubicBezTo>
                    <a:pt x="2179" y="890"/>
                    <a:pt x="2179" y="890"/>
                    <a:pt x="2179" y="890"/>
                  </a:cubicBezTo>
                  <a:cubicBezTo>
                    <a:pt x="2633" y="890"/>
                    <a:pt x="2833" y="689"/>
                    <a:pt x="2875" y="459"/>
                  </a:cubicBezTo>
                  <a:moveTo>
                    <a:pt x="4866" y="30"/>
                  </a:moveTo>
                  <a:cubicBezTo>
                    <a:pt x="4400" y="30"/>
                    <a:pt x="4400" y="30"/>
                    <a:pt x="4400" y="30"/>
                  </a:cubicBezTo>
                  <a:cubicBezTo>
                    <a:pt x="3832" y="817"/>
                    <a:pt x="3694" y="1259"/>
                    <a:pt x="3694" y="1259"/>
                  </a:cubicBezTo>
                  <a:cubicBezTo>
                    <a:pt x="3749" y="759"/>
                    <a:pt x="3678" y="30"/>
                    <a:pt x="3678" y="30"/>
                  </a:cubicBezTo>
                  <a:cubicBezTo>
                    <a:pt x="3216" y="30"/>
                    <a:pt x="3216" y="30"/>
                    <a:pt x="3216" y="30"/>
                  </a:cubicBezTo>
                  <a:cubicBezTo>
                    <a:pt x="2781" y="1451"/>
                    <a:pt x="2781" y="1451"/>
                    <a:pt x="2781" y="1451"/>
                  </a:cubicBezTo>
                  <a:cubicBezTo>
                    <a:pt x="3048" y="1451"/>
                    <a:pt x="3048" y="1451"/>
                    <a:pt x="3048" y="1451"/>
                  </a:cubicBezTo>
                  <a:cubicBezTo>
                    <a:pt x="3408" y="234"/>
                    <a:pt x="3408" y="234"/>
                    <a:pt x="3408" y="234"/>
                  </a:cubicBezTo>
                  <a:cubicBezTo>
                    <a:pt x="3482" y="1451"/>
                    <a:pt x="3482" y="1451"/>
                    <a:pt x="3482" y="1451"/>
                  </a:cubicBezTo>
                  <a:cubicBezTo>
                    <a:pt x="3758" y="1451"/>
                    <a:pt x="3758" y="1451"/>
                    <a:pt x="3758" y="1451"/>
                  </a:cubicBezTo>
                  <a:cubicBezTo>
                    <a:pt x="4544" y="234"/>
                    <a:pt x="4544" y="234"/>
                    <a:pt x="4544" y="234"/>
                  </a:cubicBezTo>
                  <a:cubicBezTo>
                    <a:pt x="4183" y="1451"/>
                    <a:pt x="4183" y="1451"/>
                    <a:pt x="4183" y="1451"/>
                  </a:cubicBezTo>
                  <a:cubicBezTo>
                    <a:pt x="4512" y="1451"/>
                    <a:pt x="4512" y="1451"/>
                    <a:pt x="4512" y="1451"/>
                  </a:cubicBezTo>
                  <a:lnTo>
                    <a:pt x="4866" y="30"/>
                  </a:lnTo>
                  <a:close/>
                  <a:moveTo>
                    <a:pt x="5792" y="0"/>
                  </a:moveTo>
                  <a:cubicBezTo>
                    <a:pt x="5506" y="0"/>
                    <a:pt x="5151" y="64"/>
                    <a:pt x="4947" y="735"/>
                  </a:cubicBezTo>
                  <a:cubicBezTo>
                    <a:pt x="4777" y="1296"/>
                    <a:pt x="5191" y="1487"/>
                    <a:pt x="5478" y="1487"/>
                  </a:cubicBezTo>
                  <a:cubicBezTo>
                    <a:pt x="5667" y="1487"/>
                    <a:pt x="5935" y="1455"/>
                    <a:pt x="6015" y="1424"/>
                  </a:cubicBezTo>
                  <a:cubicBezTo>
                    <a:pt x="6217" y="706"/>
                    <a:pt x="6217" y="706"/>
                    <a:pt x="6217" y="706"/>
                  </a:cubicBezTo>
                  <a:cubicBezTo>
                    <a:pt x="5614" y="706"/>
                    <a:pt x="5614" y="706"/>
                    <a:pt x="5614" y="706"/>
                  </a:cubicBezTo>
                  <a:cubicBezTo>
                    <a:pt x="5547" y="920"/>
                    <a:pt x="5547" y="920"/>
                    <a:pt x="5547" y="920"/>
                  </a:cubicBezTo>
                  <a:cubicBezTo>
                    <a:pt x="5865" y="920"/>
                    <a:pt x="5865" y="920"/>
                    <a:pt x="5865" y="920"/>
                  </a:cubicBezTo>
                  <a:cubicBezTo>
                    <a:pt x="5766" y="1232"/>
                    <a:pt x="5766" y="1232"/>
                    <a:pt x="5766" y="1232"/>
                  </a:cubicBezTo>
                  <a:cubicBezTo>
                    <a:pt x="5766" y="1232"/>
                    <a:pt x="5779" y="1281"/>
                    <a:pt x="5540" y="1282"/>
                  </a:cubicBezTo>
                  <a:cubicBezTo>
                    <a:pt x="5238" y="1283"/>
                    <a:pt x="5155" y="1072"/>
                    <a:pt x="5254" y="727"/>
                  </a:cubicBezTo>
                  <a:cubicBezTo>
                    <a:pt x="5346" y="407"/>
                    <a:pt x="5493" y="192"/>
                    <a:pt x="5764" y="205"/>
                  </a:cubicBezTo>
                  <a:cubicBezTo>
                    <a:pt x="5947" y="214"/>
                    <a:pt x="6052" y="282"/>
                    <a:pt x="6001" y="451"/>
                  </a:cubicBezTo>
                  <a:cubicBezTo>
                    <a:pt x="5998" y="463"/>
                    <a:pt x="5996" y="477"/>
                    <a:pt x="5991" y="487"/>
                  </a:cubicBezTo>
                  <a:cubicBezTo>
                    <a:pt x="6284" y="487"/>
                    <a:pt x="6284" y="487"/>
                    <a:pt x="6284" y="487"/>
                  </a:cubicBezTo>
                  <a:cubicBezTo>
                    <a:pt x="6358" y="270"/>
                    <a:pt x="6210" y="0"/>
                    <a:pt x="5792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gray">
            <a:xfrm>
              <a:off x="175518" y="0"/>
              <a:ext cx="963613" cy="695325"/>
            </a:xfrm>
            <a:custGeom>
              <a:avLst/>
              <a:gdLst/>
              <a:ahLst/>
              <a:cxnLst>
                <a:cxn ang="0">
                  <a:pos x="607" y="136"/>
                </a:cxn>
                <a:cxn ang="0">
                  <a:pos x="511" y="136"/>
                </a:cxn>
                <a:cxn ang="0">
                  <a:pos x="511" y="0"/>
                </a:cxn>
                <a:cxn ang="0">
                  <a:pos x="607" y="0"/>
                </a:cxn>
                <a:cxn ang="0">
                  <a:pos x="607" y="136"/>
                </a:cxn>
                <a:cxn ang="0">
                  <a:pos x="607" y="302"/>
                </a:cxn>
                <a:cxn ang="0">
                  <a:pos x="511" y="302"/>
                </a:cxn>
                <a:cxn ang="0">
                  <a:pos x="511" y="438"/>
                </a:cxn>
                <a:cxn ang="0">
                  <a:pos x="607" y="438"/>
                </a:cxn>
                <a:cxn ang="0">
                  <a:pos x="607" y="302"/>
                </a:cxn>
                <a:cxn ang="0">
                  <a:pos x="96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96" y="136"/>
                </a:cxn>
                <a:cxn ang="0">
                  <a:pos x="96" y="0"/>
                </a:cxn>
                <a:cxn ang="0">
                  <a:pos x="96" y="302"/>
                </a:cxn>
                <a:cxn ang="0">
                  <a:pos x="0" y="302"/>
                </a:cxn>
                <a:cxn ang="0">
                  <a:pos x="0" y="438"/>
                </a:cxn>
                <a:cxn ang="0">
                  <a:pos x="96" y="438"/>
                </a:cxn>
                <a:cxn ang="0">
                  <a:pos x="96" y="302"/>
                </a:cxn>
              </a:cxnLst>
              <a:rect l="0" t="0" r="r" b="b"/>
              <a:pathLst>
                <a:path w="607" h="438">
                  <a:moveTo>
                    <a:pt x="607" y="136"/>
                  </a:moveTo>
                  <a:lnTo>
                    <a:pt x="511" y="136"/>
                  </a:lnTo>
                  <a:lnTo>
                    <a:pt x="511" y="0"/>
                  </a:lnTo>
                  <a:lnTo>
                    <a:pt x="607" y="0"/>
                  </a:lnTo>
                  <a:lnTo>
                    <a:pt x="607" y="136"/>
                  </a:lnTo>
                  <a:close/>
                  <a:moveTo>
                    <a:pt x="607" y="302"/>
                  </a:moveTo>
                  <a:lnTo>
                    <a:pt x="511" y="302"/>
                  </a:lnTo>
                  <a:lnTo>
                    <a:pt x="511" y="438"/>
                  </a:lnTo>
                  <a:lnTo>
                    <a:pt x="607" y="438"/>
                  </a:lnTo>
                  <a:lnTo>
                    <a:pt x="607" y="302"/>
                  </a:lnTo>
                  <a:close/>
                  <a:moveTo>
                    <a:pt x="96" y="0"/>
                  </a:moveTo>
                  <a:lnTo>
                    <a:pt x="0" y="0"/>
                  </a:lnTo>
                  <a:lnTo>
                    <a:pt x="0" y="136"/>
                  </a:lnTo>
                  <a:lnTo>
                    <a:pt x="96" y="136"/>
                  </a:lnTo>
                  <a:lnTo>
                    <a:pt x="96" y="0"/>
                  </a:lnTo>
                  <a:close/>
                  <a:moveTo>
                    <a:pt x="96" y="302"/>
                  </a:moveTo>
                  <a:lnTo>
                    <a:pt x="0" y="302"/>
                  </a:lnTo>
                  <a:lnTo>
                    <a:pt x="0" y="438"/>
                  </a:lnTo>
                  <a:lnTo>
                    <a:pt x="96" y="438"/>
                  </a:lnTo>
                  <a:lnTo>
                    <a:pt x="96" y="302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2123346" y="115888"/>
            <a:ext cx="6770077" cy="576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 userDrawn="1"/>
        </p:nvSpPr>
        <p:spPr bwMode="gray">
          <a:xfrm>
            <a:off x="-1" y="3124200"/>
            <a:ext cx="4170817" cy="3886200"/>
          </a:xfrm>
          <a:custGeom>
            <a:avLst/>
            <a:gdLst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7617 w 10000"/>
              <a:gd name="connsiteY2" fmla="*/ 9913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0 w 10000"/>
              <a:gd name="connsiteY0" fmla="*/ 0 h 10044"/>
              <a:gd name="connsiteX1" fmla="*/ 0 w 10000"/>
              <a:gd name="connsiteY1" fmla="*/ 10000 h 10044"/>
              <a:gd name="connsiteX2" fmla="*/ 7617 w 10000"/>
              <a:gd name="connsiteY2" fmla="*/ 10044 h 10044"/>
              <a:gd name="connsiteX3" fmla="*/ 10000 w 10000"/>
              <a:gd name="connsiteY3" fmla="*/ 0 h 10044"/>
              <a:gd name="connsiteX4" fmla="*/ 0 w 10000"/>
              <a:gd name="connsiteY4" fmla="*/ 0 h 10044"/>
              <a:gd name="connsiteX0" fmla="*/ 0 w 10000"/>
              <a:gd name="connsiteY0" fmla="*/ 0 h 10000"/>
              <a:gd name="connsiteX1" fmla="*/ 0 w 10000"/>
              <a:gd name="connsiteY1" fmla="*/ 10000 h 10000"/>
              <a:gd name="connsiteX2" fmla="*/ 7542 w 10000"/>
              <a:gd name="connsiteY2" fmla="*/ 9957 h 10000"/>
              <a:gd name="connsiteX3" fmla="*/ 10000 w 10000"/>
              <a:gd name="connsiteY3" fmla="*/ 0 h 10000"/>
              <a:gd name="connsiteX4" fmla="*/ 0 w 10000"/>
              <a:gd name="connsiteY4" fmla="*/ 0 h 10000"/>
              <a:gd name="connsiteX0" fmla="*/ 0 w 10000"/>
              <a:gd name="connsiteY0" fmla="*/ 0 h 10001"/>
              <a:gd name="connsiteX1" fmla="*/ 0 w 10000"/>
              <a:gd name="connsiteY1" fmla="*/ 10000 h 10001"/>
              <a:gd name="connsiteX2" fmla="*/ 7504 w 10000"/>
              <a:gd name="connsiteY2" fmla="*/ 10001 h 10001"/>
              <a:gd name="connsiteX3" fmla="*/ 10000 w 10000"/>
              <a:gd name="connsiteY3" fmla="*/ 0 h 10001"/>
              <a:gd name="connsiteX4" fmla="*/ 0 w 10000"/>
              <a:gd name="connsiteY4" fmla="*/ 0 h 10001"/>
              <a:gd name="connsiteX0" fmla="*/ 0 w 10000"/>
              <a:gd name="connsiteY0" fmla="*/ 0 h 10001"/>
              <a:gd name="connsiteX1" fmla="*/ 0 w 10000"/>
              <a:gd name="connsiteY1" fmla="*/ 10000 h 10001"/>
              <a:gd name="connsiteX2" fmla="*/ 7542 w 10000"/>
              <a:gd name="connsiteY2" fmla="*/ 10001 h 10001"/>
              <a:gd name="connsiteX3" fmla="*/ 10000 w 10000"/>
              <a:gd name="connsiteY3" fmla="*/ 0 h 10001"/>
              <a:gd name="connsiteX4" fmla="*/ 0 w 10000"/>
              <a:gd name="connsiteY4" fmla="*/ 0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1">
                <a:moveTo>
                  <a:pt x="0" y="0"/>
                </a:moveTo>
                <a:lnTo>
                  <a:pt x="0" y="10000"/>
                </a:lnTo>
                <a:lnTo>
                  <a:pt x="7542" y="10001"/>
                </a:lnTo>
                <a:lnTo>
                  <a:pt x="10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E3EE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7948246" y="6553200"/>
            <a:ext cx="914400" cy="533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0" rIns="0" bIns="0"/>
          <a:lstStyle/>
          <a:p>
            <a:pPr algn="r" fontAlgn="base">
              <a:spcBef>
                <a:spcPct val="4000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747678"/>
                </a:solidFill>
                <a:cs typeface="Arial" charset="0"/>
              </a:rPr>
              <a:t>| PAGE </a:t>
            </a:r>
            <a:fld id="{4F65049C-FDDC-48F5-9CC4-691B790265E8}" type="slidenum">
              <a:rPr lang="en-US" sz="1200" smtClean="0">
                <a:solidFill>
                  <a:srgbClr val="00338D"/>
                </a:solidFill>
                <a:cs typeface="Arial" charset="0"/>
              </a:rPr>
              <a:pPr algn="r" fontAlgn="base">
                <a:spcBef>
                  <a:spcPct val="4000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338D"/>
              </a:solidFill>
              <a:cs typeface="Arial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 userDrawn="1"/>
        </p:nvSpPr>
        <p:spPr bwMode="gray">
          <a:xfrm>
            <a:off x="0" y="6546882"/>
            <a:ext cx="7877907" cy="16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0" tIns="0" rIns="0" bIns="0" anchor="ctr" anchorCtr="0">
            <a:noAutofit/>
          </a:bodyPr>
          <a:lstStyle/>
          <a:p>
            <a:pPr>
              <a:spcBef>
                <a:spcPct val="40000"/>
              </a:spcBef>
              <a:defRPr/>
            </a:pPr>
            <a:r>
              <a:rPr lang="en-US" sz="600" dirty="0" smtClean="0">
                <a:solidFill>
                  <a:srgbClr val="747678"/>
                </a:solidFill>
                <a:cs typeface="Arial" charset="0"/>
              </a:rPr>
              <a:t>© 2013 KPMG Limited, a Vietnamese limited liability company and a member firm of the KPMG network of independent member firms affiliated with KPMG International Cooperative (“KPMG International”), a Swiss entity. All rights reserved</a:t>
            </a:r>
            <a:r>
              <a:rPr lang="en-US" sz="600" dirty="0">
                <a:solidFill>
                  <a:srgbClr val="747678"/>
                </a:solidFill>
                <a:cs typeface="Arial" charset="0"/>
              </a:rPr>
              <a:t>.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 sz="1800" baseline="0"/>
            </a:lvl1pPr>
          </a:lstStyle>
          <a:p>
            <a:r>
              <a:rPr lang="en-US" dirty="0" smtClean="0"/>
              <a:t>Add slide title</a:t>
            </a:r>
            <a:endParaRPr lang="en-US" dirty="0"/>
          </a:p>
        </p:txBody>
      </p:sp>
      <p:sp>
        <p:nvSpPr>
          <p:cNvPr id="10" name="Line bottom"/>
          <p:cNvSpPr>
            <a:spLocks noChangeShapeType="1"/>
          </p:cNvSpPr>
          <p:nvPr userDrawn="1"/>
        </p:nvSpPr>
        <p:spPr bwMode="gray">
          <a:xfrm>
            <a:off x="0" y="6381328"/>
            <a:ext cx="9136674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21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23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reeform 9"/>
          <p:cNvSpPr>
            <a:spLocks noChangeAspect="1"/>
          </p:cNvSpPr>
          <p:nvPr userDrawn="1"/>
        </p:nvSpPr>
        <p:spPr bwMode="white">
          <a:xfrm>
            <a:off x="0" y="0"/>
            <a:ext cx="4816720" cy="5399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505"/>
              </a:cxn>
              <a:cxn ang="0">
                <a:pos x="3691" y="5505"/>
              </a:cxn>
              <a:cxn ang="0">
                <a:pos x="5321" y="0"/>
              </a:cxn>
              <a:cxn ang="0">
                <a:pos x="0" y="0"/>
              </a:cxn>
            </a:cxnLst>
            <a:rect l="0" t="0" r="r" b="b"/>
            <a:pathLst>
              <a:path w="5321" h="5505">
                <a:moveTo>
                  <a:pt x="0" y="0"/>
                </a:moveTo>
                <a:lnTo>
                  <a:pt x="0" y="5505"/>
                </a:lnTo>
                <a:lnTo>
                  <a:pt x="3691" y="5505"/>
                </a:lnTo>
                <a:lnTo>
                  <a:pt x="5321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algn="l" defTabSz="844083" rtl="0" eaLnBrk="1" latinLnBrk="0" hangingPunct="1">
              <a:spcBef>
                <a:spcPct val="50000"/>
              </a:spcBef>
              <a:defRPr/>
            </a:pPr>
            <a:endParaRPr lang="en-GB" sz="1662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7989" y="1556792"/>
            <a:ext cx="3522853" cy="20162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defRPr lang="en-GB" sz="2769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GB" sz="2769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GB" sz="2769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GB" sz="2769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GB" sz="2769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>
              <a:defRPr lang="en-GB" sz="2769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6pPr>
            <a:lvl7pPr>
              <a:defRPr lang="en-GB" sz="2769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7pPr>
            <a:lvl8pPr>
              <a:defRPr lang="en-GB" sz="2769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8pPr>
            <a:lvl9pPr>
              <a:defRPr lang="en-GB" sz="2769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17989" y="3789363"/>
            <a:ext cx="3124200" cy="10795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16531" indent="-316531" algn="l" rtl="0" eaLnBrk="1" fontAlgn="base" hangingPunct="1">
              <a:lnSpc>
                <a:spcPct val="110000"/>
              </a:lnSpc>
              <a:spcBef>
                <a:spcPts val="554"/>
              </a:spcBef>
              <a:spcAft>
                <a:spcPct val="0"/>
              </a:spcAft>
              <a:defRPr lang="en-US" sz="1108" b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8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8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8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8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lang="en-US" sz="1108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defRPr lang="en-US" sz="1108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defRPr lang="en-US" sz="1108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defRPr lang="en-US" sz="1108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gray">
          <a:xfrm>
            <a:off x="341024" y="476672"/>
            <a:ext cx="1240273" cy="494243"/>
          </a:xfrm>
          <a:custGeom>
            <a:avLst/>
            <a:gdLst>
              <a:gd name="T0" fmla="*/ 2168 w 2285"/>
              <a:gd name="T1" fmla="*/ 620 h 917"/>
              <a:gd name="T2" fmla="*/ 1796 w 2285"/>
              <a:gd name="T3" fmla="*/ 698 h 917"/>
              <a:gd name="T4" fmla="*/ 1974 w 2285"/>
              <a:gd name="T5" fmla="*/ 486 h 917"/>
              <a:gd name="T6" fmla="*/ 2175 w 2285"/>
              <a:gd name="T7" fmla="*/ 448 h 917"/>
              <a:gd name="T8" fmla="*/ 1796 w 2285"/>
              <a:gd name="T9" fmla="*/ 18 h 917"/>
              <a:gd name="T10" fmla="*/ 2268 w 2285"/>
              <a:gd name="T11" fmla="*/ 698 h 917"/>
              <a:gd name="T12" fmla="*/ 1794 w 2285"/>
              <a:gd name="T13" fmla="*/ 716 h 917"/>
              <a:gd name="T14" fmla="*/ 1989 w 2285"/>
              <a:gd name="T15" fmla="*/ 814 h 917"/>
              <a:gd name="T16" fmla="*/ 1654 w 2285"/>
              <a:gd name="T17" fmla="*/ 657 h 917"/>
              <a:gd name="T18" fmla="*/ 1637 w 2285"/>
              <a:gd name="T19" fmla="*/ 417 h 917"/>
              <a:gd name="T20" fmla="*/ 1246 w 2285"/>
              <a:gd name="T21" fmla="*/ 698 h 917"/>
              <a:gd name="T22" fmla="*/ 1718 w 2285"/>
              <a:gd name="T23" fmla="*/ 425 h 917"/>
              <a:gd name="T24" fmla="*/ 1384 w 2285"/>
              <a:gd name="T25" fmla="*/ 698 h 917"/>
              <a:gd name="T26" fmla="*/ 1454 w 2285"/>
              <a:gd name="T27" fmla="*/ 698 h 917"/>
              <a:gd name="T28" fmla="*/ 969 w 2285"/>
              <a:gd name="T29" fmla="*/ 698 h 917"/>
              <a:gd name="T30" fmla="*/ 943 w 2285"/>
              <a:gd name="T31" fmla="*/ 452 h 917"/>
              <a:gd name="T32" fmla="*/ 697 w 2285"/>
              <a:gd name="T33" fmla="*/ 18 h 917"/>
              <a:gd name="T34" fmla="*/ 1168 w 2285"/>
              <a:gd name="T35" fmla="*/ 417 h 917"/>
              <a:gd name="T36" fmla="*/ 1144 w 2285"/>
              <a:gd name="T37" fmla="*/ 698 h 917"/>
              <a:gd name="T38" fmla="*/ 750 w 2285"/>
              <a:gd name="T39" fmla="*/ 631 h 917"/>
              <a:gd name="T40" fmla="*/ 718 w 2285"/>
              <a:gd name="T41" fmla="*/ 632 h 917"/>
              <a:gd name="T42" fmla="*/ 708 w 2285"/>
              <a:gd name="T43" fmla="*/ 555 h 917"/>
              <a:gd name="T44" fmla="*/ 768 w 2285"/>
              <a:gd name="T45" fmla="*/ 494 h 917"/>
              <a:gd name="T46" fmla="*/ 750 w 2285"/>
              <a:gd name="T47" fmla="*/ 631 h 917"/>
              <a:gd name="T48" fmla="*/ 544 w 2285"/>
              <a:gd name="T49" fmla="*/ 690 h 917"/>
              <a:gd name="T50" fmla="*/ 302 w 2285"/>
              <a:gd name="T51" fmla="*/ 662 h 917"/>
              <a:gd name="T52" fmla="*/ 200 w 2285"/>
              <a:gd name="T53" fmla="*/ 619 h 917"/>
              <a:gd name="T54" fmla="*/ 148 w 2285"/>
              <a:gd name="T55" fmla="*/ 18 h 917"/>
              <a:gd name="T56" fmla="*/ 619 w 2285"/>
              <a:gd name="T57" fmla="*/ 442 h 917"/>
              <a:gd name="T58" fmla="*/ 179 w 2285"/>
              <a:gd name="T59" fmla="*/ 698 h 917"/>
              <a:gd name="T60" fmla="*/ 1778 w 2285"/>
              <a:gd name="T61" fmla="*/ 0 h 917"/>
              <a:gd name="T62" fmla="*/ 1736 w 2285"/>
              <a:gd name="T63" fmla="*/ 0 h 917"/>
              <a:gd name="T64" fmla="*/ 1186 w 2285"/>
              <a:gd name="T65" fmla="*/ 417 h 917"/>
              <a:gd name="T66" fmla="*/ 679 w 2285"/>
              <a:gd name="T67" fmla="*/ 417 h 917"/>
              <a:gd name="T68" fmla="*/ 129 w 2285"/>
              <a:gd name="T69" fmla="*/ 0 h 917"/>
              <a:gd name="T70" fmla="*/ 114 w 2285"/>
              <a:gd name="T71" fmla="*/ 907 h 917"/>
              <a:gd name="T72" fmla="*/ 282 w 2285"/>
              <a:gd name="T73" fmla="*/ 907 h 917"/>
              <a:gd name="T74" fmla="*/ 536 w 2285"/>
              <a:gd name="T75" fmla="*/ 716 h 917"/>
              <a:gd name="T76" fmla="*/ 660 w 2285"/>
              <a:gd name="T77" fmla="*/ 717 h 917"/>
              <a:gd name="T78" fmla="*/ 726 w 2285"/>
              <a:gd name="T79" fmla="*/ 716 h 917"/>
              <a:gd name="T80" fmla="*/ 909 w 2285"/>
              <a:gd name="T81" fmla="*/ 907 h 917"/>
              <a:gd name="T82" fmla="*/ 1144 w 2285"/>
              <a:gd name="T83" fmla="*/ 716 h 917"/>
              <a:gd name="T84" fmla="*/ 1372 w 2285"/>
              <a:gd name="T85" fmla="*/ 716 h 917"/>
              <a:gd name="T86" fmla="*/ 1534 w 2285"/>
              <a:gd name="T87" fmla="*/ 907 h 917"/>
              <a:gd name="T88" fmla="*/ 1697 w 2285"/>
              <a:gd name="T89" fmla="*/ 865 h 917"/>
              <a:gd name="T90" fmla="*/ 2145 w 2285"/>
              <a:gd name="T91" fmla="*/ 716 h 917"/>
              <a:gd name="T92" fmla="*/ 1778 w 2285"/>
              <a:gd name="T93" fmla="*/ 0 h 91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285"/>
              <a:gd name="T142" fmla="*/ 0 h 917"/>
              <a:gd name="T143" fmla="*/ 2285 w 2285"/>
              <a:gd name="T144" fmla="*/ 917 h 91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285" h="917">
                <a:moveTo>
                  <a:pt x="2268" y="698"/>
                </a:moveTo>
                <a:cubicBezTo>
                  <a:pt x="2149" y="698"/>
                  <a:pt x="2149" y="698"/>
                  <a:pt x="2149" y="698"/>
                </a:cubicBezTo>
                <a:cubicBezTo>
                  <a:pt x="2168" y="620"/>
                  <a:pt x="2168" y="620"/>
                  <a:pt x="2168" y="620"/>
                </a:cubicBezTo>
                <a:cubicBezTo>
                  <a:pt x="1930" y="620"/>
                  <a:pt x="1930" y="620"/>
                  <a:pt x="1930" y="620"/>
                </a:cubicBezTo>
                <a:cubicBezTo>
                  <a:pt x="1911" y="698"/>
                  <a:pt x="1911" y="698"/>
                  <a:pt x="1911" y="698"/>
                </a:cubicBezTo>
                <a:cubicBezTo>
                  <a:pt x="1796" y="698"/>
                  <a:pt x="1796" y="698"/>
                  <a:pt x="1796" y="698"/>
                </a:cubicBezTo>
                <a:cubicBezTo>
                  <a:pt x="1796" y="682"/>
                  <a:pt x="1796" y="682"/>
                  <a:pt x="1796" y="682"/>
                </a:cubicBezTo>
                <a:cubicBezTo>
                  <a:pt x="1798" y="674"/>
                  <a:pt x="1799" y="664"/>
                  <a:pt x="1802" y="654"/>
                </a:cubicBezTo>
                <a:cubicBezTo>
                  <a:pt x="1822" y="570"/>
                  <a:pt x="1878" y="486"/>
                  <a:pt x="1974" y="486"/>
                </a:cubicBezTo>
                <a:cubicBezTo>
                  <a:pt x="2012" y="486"/>
                  <a:pt x="2050" y="501"/>
                  <a:pt x="2045" y="553"/>
                </a:cubicBezTo>
                <a:cubicBezTo>
                  <a:pt x="2186" y="553"/>
                  <a:pt x="2186" y="553"/>
                  <a:pt x="2186" y="553"/>
                </a:cubicBezTo>
                <a:cubicBezTo>
                  <a:pt x="2192" y="529"/>
                  <a:pt x="2201" y="486"/>
                  <a:pt x="2175" y="448"/>
                </a:cubicBezTo>
                <a:cubicBezTo>
                  <a:pt x="2144" y="406"/>
                  <a:pt x="2084" y="390"/>
                  <a:pt x="2005" y="390"/>
                </a:cubicBezTo>
                <a:cubicBezTo>
                  <a:pt x="1949" y="390"/>
                  <a:pt x="1867" y="399"/>
                  <a:pt x="1796" y="445"/>
                </a:cubicBezTo>
                <a:cubicBezTo>
                  <a:pt x="1796" y="18"/>
                  <a:pt x="1796" y="18"/>
                  <a:pt x="1796" y="18"/>
                </a:cubicBezTo>
                <a:cubicBezTo>
                  <a:pt x="2268" y="18"/>
                  <a:pt x="2268" y="18"/>
                  <a:pt x="2268" y="18"/>
                </a:cubicBezTo>
                <a:cubicBezTo>
                  <a:pt x="2268" y="698"/>
                  <a:pt x="2268" y="698"/>
                  <a:pt x="2268" y="698"/>
                </a:cubicBezTo>
                <a:cubicBezTo>
                  <a:pt x="2268" y="698"/>
                  <a:pt x="2268" y="698"/>
                  <a:pt x="2268" y="698"/>
                </a:cubicBezTo>
                <a:close/>
                <a:moveTo>
                  <a:pt x="1989" y="814"/>
                </a:moveTo>
                <a:cubicBezTo>
                  <a:pt x="1962" y="818"/>
                  <a:pt x="1935" y="822"/>
                  <a:pt x="1910" y="822"/>
                </a:cubicBezTo>
                <a:cubicBezTo>
                  <a:pt x="1842" y="822"/>
                  <a:pt x="1795" y="790"/>
                  <a:pt x="1794" y="716"/>
                </a:cubicBezTo>
                <a:cubicBezTo>
                  <a:pt x="2013" y="716"/>
                  <a:pt x="2013" y="716"/>
                  <a:pt x="2013" y="716"/>
                </a:cubicBezTo>
                <a:cubicBezTo>
                  <a:pt x="1989" y="814"/>
                  <a:pt x="1989" y="814"/>
                  <a:pt x="1989" y="814"/>
                </a:cubicBezTo>
                <a:cubicBezTo>
                  <a:pt x="1989" y="814"/>
                  <a:pt x="1989" y="814"/>
                  <a:pt x="1989" y="814"/>
                </a:cubicBezTo>
                <a:close/>
                <a:moveTo>
                  <a:pt x="1718" y="425"/>
                </a:moveTo>
                <a:cubicBezTo>
                  <a:pt x="1718" y="522"/>
                  <a:pt x="1718" y="522"/>
                  <a:pt x="1718" y="522"/>
                </a:cubicBezTo>
                <a:cubicBezTo>
                  <a:pt x="1685" y="568"/>
                  <a:pt x="1664" y="617"/>
                  <a:pt x="1654" y="657"/>
                </a:cubicBezTo>
                <a:cubicBezTo>
                  <a:pt x="1651" y="671"/>
                  <a:pt x="1648" y="685"/>
                  <a:pt x="1647" y="698"/>
                </a:cubicBezTo>
                <a:cubicBezTo>
                  <a:pt x="1578" y="698"/>
                  <a:pt x="1578" y="698"/>
                  <a:pt x="1578" y="698"/>
                </a:cubicBezTo>
                <a:cubicBezTo>
                  <a:pt x="1637" y="417"/>
                  <a:pt x="1637" y="417"/>
                  <a:pt x="1637" y="417"/>
                </a:cubicBezTo>
                <a:cubicBezTo>
                  <a:pt x="1437" y="417"/>
                  <a:pt x="1437" y="417"/>
                  <a:pt x="1437" y="417"/>
                </a:cubicBezTo>
                <a:cubicBezTo>
                  <a:pt x="1259" y="698"/>
                  <a:pt x="1259" y="698"/>
                  <a:pt x="1259" y="698"/>
                </a:cubicBezTo>
                <a:cubicBezTo>
                  <a:pt x="1246" y="698"/>
                  <a:pt x="1246" y="698"/>
                  <a:pt x="1246" y="698"/>
                </a:cubicBezTo>
                <a:cubicBezTo>
                  <a:pt x="1246" y="18"/>
                  <a:pt x="1246" y="18"/>
                  <a:pt x="1246" y="18"/>
                </a:cubicBezTo>
                <a:cubicBezTo>
                  <a:pt x="1718" y="18"/>
                  <a:pt x="1718" y="18"/>
                  <a:pt x="1718" y="18"/>
                </a:cubicBezTo>
                <a:cubicBezTo>
                  <a:pt x="1718" y="425"/>
                  <a:pt x="1718" y="425"/>
                  <a:pt x="1718" y="425"/>
                </a:cubicBezTo>
                <a:cubicBezTo>
                  <a:pt x="1718" y="425"/>
                  <a:pt x="1718" y="425"/>
                  <a:pt x="1718" y="425"/>
                </a:cubicBezTo>
                <a:close/>
                <a:moveTo>
                  <a:pt x="1454" y="698"/>
                </a:moveTo>
                <a:cubicBezTo>
                  <a:pt x="1384" y="698"/>
                  <a:pt x="1384" y="698"/>
                  <a:pt x="1384" y="698"/>
                </a:cubicBezTo>
                <a:cubicBezTo>
                  <a:pt x="1491" y="530"/>
                  <a:pt x="1491" y="530"/>
                  <a:pt x="1491" y="530"/>
                </a:cubicBezTo>
                <a:cubicBezTo>
                  <a:pt x="1454" y="698"/>
                  <a:pt x="1454" y="698"/>
                  <a:pt x="1454" y="698"/>
                </a:cubicBezTo>
                <a:cubicBezTo>
                  <a:pt x="1454" y="698"/>
                  <a:pt x="1454" y="698"/>
                  <a:pt x="1454" y="698"/>
                </a:cubicBezTo>
                <a:close/>
                <a:moveTo>
                  <a:pt x="1168" y="417"/>
                </a:moveTo>
                <a:cubicBezTo>
                  <a:pt x="1050" y="417"/>
                  <a:pt x="1050" y="417"/>
                  <a:pt x="1050" y="417"/>
                </a:cubicBezTo>
                <a:cubicBezTo>
                  <a:pt x="969" y="698"/>
                  <a:pt x="969" y="698"/>
                  <a:pt x="969" y="698"/>
                </a:cubicBezTo>
                <a:cubicBezTo>
                  <a:pt x="844" y="698"/>
                  <a:pt x="844" y="698"/>
                  <a:pt x="844" y="698"/>
                </a:cubicBezTo>
                <a:cubicBezTo>
                  <a:pt x="908" y="675"/>
                  <a:pt x="947" y="630"/>
                  <a:pt x="959" y="563"/>
                </a:cubicBezTo>
                <a:cubicBezTo>
                  <a:pt x="969" y="511"/>
                  <a:pt x="964" y="477"/>
                  <a:pt x="943" y="452"/>
                </a:cubicBezTo>
                <a:cubicBezTo>
                  <a:pt x="911" y="413"/>
                  <a:pt x="847" y="416"/>
                  <a:pt x="791" y="416"/>
                </a:cubicBezTo>
                <a:cubicBezTo>
                  <a:pt x="781" y="416"/>
                  <a:pt x="697" y="417"/>
                  <a:pt x="697" y="417"/>
                </a:cubicBezTo>
                <a:cubicBezTo>
                  <a:pt x="697" y="18"/>
                  <a:pt x="697" y="18"/>
                  <a:pt x="697" y="18"/>
                </a:cubicBezTo>
                <a:cubicBezTo>
                  <a:pt x="1168" y="18"/>
                  <a:pt x="1168" y="18"/>
                  <a:pt x="1168" y="18"/>
                </a:cubicBezTo>
                <a:cubicBezTo>
                  <a:pt x="1168" y="417"/>
                  <a:pt x="1168" y="417"/>
                  <a:pt x="1168" y="417"/>
                </a:cubicBezTo>
                <a:cubicBezTo>
                  <a:pt x="1168" y="417"/>
                  <a:pt x="1168" y="417"/>
                  <a:pt x="1168" y="417"/>
                </a:cubicBezTo>
                <a:close/>
                <a:moveTo>
                  <a:pt x="1093" y="698"/>
                </a:moveTo>
                <a:cubicBezTo>
                  <a:pt x="1142" y="522"/>
                  <a:pt x="1142" y="522"/>
                  <a:pt x="1142" y="522"/>
                </a:cubicBezTo>
                <a:cubicBezTo>
                  <a:pt x="1144" y="698"/>
                  <a:pt x="1144" y="698"/>
                  <a:pt x="1144" y="698"/>
                </a:cubicBezTo>
                <a:cubicBezTo>
                  <a:pt x="1093" y="698"/>
                  <a:pt x="1093" y="698"/>
                  <a:pt x="1093" y="698"/>
                </a:cubicBezTo>
                <a:cubicBezTo>
                  <a:pt x="1093" y="698"/>
                  <a:pt x="1093" y="698"/>
                  <a:pt x="1093" y="698"/>
                </a:cubicBezTo>
                <a:close/>
                <a:moveTo>
                  <a:pt x="750" y="631"/>
                </a:moveTo>
                <a:cubicBezTo>
                  <a:pt x="749" y="631"/>
                  <a:pt x="749" y="631"/>
                  <a:pt x="749" y="631"/>
                </a:cubicBezTo>
                <a:cubicBezTo>
                  <a:pt x="745" y="632"/>
                  <a:pt x="740" y="632"/>
                  <a:pt x="735" y="632"/>
                </a:cubicBezTo>
                <a:cubicBezTo>
                  <a:pt x="728" y="632"/>
                  <a:pt x="723" y="632"/>
                  <a:pt x="718" y="632"/>
                </a:cubicBezTo>
                <a:cubicBezTo>
                  <a:pt x="687" y="632"/>
                  <a:pt x="687" y="632"/>
                  <a:pt x="687" y="632"/>
                </a:cubicBezTo>
                <a:cubicBezTo>
                  <a:pt x="702" y="581"/>
                  <a:pt x="702" y="581"/>
                  <a:pt x="702" y="581"/>
                </a:cubicBezTo>
                <a:cubicBezTo>
                  <a:pt x="708" y="555"/>
                  <a:pt x="708" y="555"/>
                  <a:pt x="708" y="555"/>
                </a:cubicBezTo>
                <a:cubicBezTo>
                  <a:pt x="724" y="495"/>
                  <a:pt x="724" y="495"/>
                  <a:pt x="724" y="495"/>
                </a:cubicBezTo>
                <a:cubicBezTo>
                  <a:pt x="731" y="495"/>
                  <a:pt x="738" y="495"/>
                  <a:pt x="744" y="495"/>
                </a:cubicBezTo>
                <a:cubicBezTo>
                  <a:pt x="752" y="494"/>
                  <a:pt x="760" y="494"/>
                  <a:pt x="768" y="494"/>
                </a:cubicBezTo>
                <a:cubicBezTo>
                  <a:pt x="808" y="494"/>
                  <a:pt x="833" y="497"/>
                  <a:pt x="842" y="510"/>
                </a:cubicBezTo>
                <a:cubicBezTo>
                  <a:pt x="849" y="519"/>
                  <a:pt x="848" y="536"/>
                  <a:pt x="840" y="561"/>
                </a:cubicBezTo>
                <a:cubicBezTo>
                  <a:pt x="826" y="605"/>
                  <a:pt x="808" y="627"/>
                  <a:pt x="750" y="631"/>
                </a:cubicBezTo>
                <a:moveTo>
                  <a:pt x="619" y="442"/>
                </a:moveTo>
                <a:cubicBezTo>
                  <a:pt x="611" y="466"/>
                  <a:pt x="611" y="466"/>
                  <a:pt x="611" y="466"/>
                </a:cubicBezTo>
                <a:cubicBezTo>
                  <a:pt x="544" y="690"/>
                  <a:pt x="544" y="690"/>
                  <a:pt x="544" y="690"/>
                </a:cubicBezTo>
                <a:cubicBezTo>
                  <a:pt x="541" y="698"/>
                  <a:pt x="541" y="698"/>
                  <a:pt x="541" y="698"/>
                </a:cubicBezTo>
                <a:cubicBezTo>
                  <a:pt x="319" y="698"/>
                  <a:pt x="319" y="698"/>
                  <a:pt x="319" y="698"/>
                </a:cubicBezTo>
                <a:cubicBezTo>
                  <a:pt x="302" y="662"/>
                  <a:pt x="302" y="662"/>
                  <a:pt x="302" y="662"/>
                </a:cubicBezTo>
                <a:cubicBezTo>
                  <a:pt x="541" y="417"/>
                  <a:pt x="541" y="417"/>
                  <a:pt x="541" y="417"/>
                </a:cubicBezTo>
                <a:cubicBezTo>
                  <a:pt x="387" y="417"/>
                  <a:pt x="387" y="417"/>
                  <a:pt x="387" y="417"/>
                </a:cubicBezTo>
                <a:cubicBezTo>
                  <a:pt x="200" y="619"/>
                  <a:pt x="200" y="619"/>
                  <a:pt x="200" y="619"/>
                </a:cubicBezTo>
                <a:cubicBezTo>
                  <a:pt x="261" y="417"/>
                  <a:pt x="261" y="417"/>
                  <a:pt x="261" y="417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48" y="18"/>
                  <a:pt x="148" y="18"/>
                  <a:pt x="148" y="18"/>
                </a:cubicBezTo>
                <a:cubicBezTo>
                  <a:pt x="619" y="18"/>
                  <a:pt x="619" y="18"/>
                  <a:pt x="619" y="18"/>
                </a:cubicBezTo>
                <a:cubicBezTo>
                  <a:pt x="619" y="442"/>
                  <a:pt x="619" y="442"/>
                  <a:pt x="619" y="442"/>
                </a:cubicBezTo>
                <a:cubicBezTo>
                  <a:pt x="619" y="442"/>
                  <a:pt x="619" y="442"/>
                  <a:pt x="619" y="442"/>
                </a:cubicBezTo>
                <a:close/>
                <a:moveTo>
                  <a:pt x="177" y="698"/>
                </a:moveTo>
                <a:cubicBezTo>
                  <a:pt x="177" y="696"/>
                  <a:pt x="177" y="696"/>
                  <a:pt x="177" y="696"/>
                </a:cubicBezTo>
                <a:cubicBezTo>
                  <a:pt x="179" y="698"/>
                  <a:pt x="179" y="698"/>
                  <a:pt x="179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lose/>
                <a:moveTo>
                  <a:pt x="1778" y="0"/>
                </a:moveTo>
                <a:cubicBezTo>
                  <a:pt x="1778" y="458"/>
                  <a:pt x="1778" y="458"/>
                  <a:pt x="1778" y="458"/>
                </a:cubicBezTo>
                <a:cubicBezTo>
                  <a:pt x="1762" y="470"/>
                  <a:pt x="1749" y="484"/>
                  <a:pt x="1736" y="498"/>
                </a:cubicBezTo>
                <a:cubicBezTo>
                  <a:pt x="1736" y="0"/>
                  <a:pt x="1736" y="0"/>
                  <a:pt x="1736" y="0"/>
                </a:cubicBezTo>
                <a:cubicBezTo>
                  <a:pt x="1229" y="0"/>
                  <a:pt x="1229" y="0"/>
                  <a:pt x="1229" y="0"/>
                </a:cubicBezTo>
                <a:cubicBezTo>
                  <a:pt x="1229" y="417"/>
                  <a:pt x="1229" y="417"/>
                  <a:pt x="1229" y="417"/>
                </a:cubicBezTo>
                <a:cubicBezTo>
                  <a:pt x="1186" y="417"/>
                  <a:pt x="1186" y="417"/>
                  <a:pt x="1186" y="417"/>
                </a:cubicBezTo>
                <a:cubicBezTo>
                  <a:pt x="1186" y="0"/>
                  <a:pt x="1186" y="0"/>
                  <a:pt x="1186" y="0"/>
                </a:cubicBezTo>
                <a:cubicBezTo>
                  <a:pt x="679" y="0"/>
                  <a:pt x="679" y="0"/>
                  <a:pt x="679" y="0"/>
                </a:cubicBezTo>
                <a:cubicBezTo>
                  <a:pt x="679" y="417"/>
                  <a:pt x="679" y="417"/>
                  <a:pt x="679" y="417"/>
                </a:cubicBezTo>
                <a:cubicBezTo>
                  <a:pt x="637" y="417"/>
                  <a:pt x="637" y="417"/>
                  <a:pt x="637" y="417"/>
                </a:cubicBezTo>
                <a:cubicBezTo>
                  <a:pt x="637" y="0"/>
                  <a:pt x="637" y="0"/>
                  <a:pt x="637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9" y="476"/>
                  <a:pt x="129" y="476"/>
                  <a:pt x="129" y="476"/>
                </a:cubicBezTo>
                <a:cubicBezTo>
                  <a:pt x="0" y="907"/>
                  <a:pt x="0" y="907"/>
                  <a:pt x="0" y="907"/>
                </a:cubicBezTo>
                <a:cubicBezTo>
                  <a:pt x="114" y="907"/>
                  <a:pt x="114" y="907"/>
                  <a:pt x="114" y="907"/>
                </a:cubicBezTo>
                <a:cubicBezTo>
                  <a:pt x="171" y="716"/>
                  <a:pt x="171" y="716"/>
                  <a:pt x="171" y="716"/>
                </a:cubicBezTo>
                <a:cubicBezTo>
                  <a:pt x="188" y="716"/>
                  <a:pt x="188" y="716"/>
                  <a:pt x="188" y="716"/>
                </a:cubicBezTo>
                <a:cubicBezTo>
                  <a:pt x="282" y="907"/>
                  <a:pt x="282" y="907"/>
                  <a:pt x="282" y="907"/>
                </a:cubicBezTo>
                <a:cubicBezTo>
                  <a:pt x="420" y="907"/>
                  <a:pt x="420" y="907"/>
                  <a:pt x="420" y="907"/>
                </a:cubicBezTo>
                <a:cubicBezTo>
                  <a:pt x="328" y="716"/>
                  <a:pt x="328" y="716"/>
                  <a:pt x="328" y="716"/>
                </a:cubicBezTo>
                <a:cubicBezTo>
                  <a:pt x="536" y="716"/>
                  <a:pt x="536" y="716"/>
                  <a:pt x="536" y="716"/>
                </a:cubicBezTo>
                <a:cubicBezTo>
                  <a:pt x="478" y="907"/>
                  <a:pt x="478" y="907"/>
                  <a:pt x="478" y="907"/>
                </a:cubicBezTo>
                <a:cubicBezTo>
                  <a:pt x="602" y="907"/>
                  <a:pt x="602" y="907"/>
                  <a:pt x="602" y="907"/>
                </a:cubicBezTo>
                <a:cubicBezTo>
                  <a:pt x="660" y="717"/>
                  <a:pt x="660" y="717"/>
                  <a:pt x="660" y="717"/>
                </a:cubicBezTo>
                <a:cubicBezTo>
                  <a:pt x="687" y="717"/>
                  <a:pt x="687" y="717"/>
                  <a:pt x="687" y="717"/>
                </a:cubicBezTo>
                <a:cubicBezTo>
                  <a:pt x="687" y="716"/>
                  <a:pt x="687" y="716"/>
                  <a:pt x="687" y="716"/>
                </a:cubicBezTo>
                <a:cubicBezTo>
                  <a:pt x="726" y="716"/>
                  <a:pt x="726" y="716"/>
                  <a:pt x="726" y="716"/>
                </a:cubicBezTo>
                <a:cubicBezTo>
                  <a:pt x="729" y="716"/>
                  <a:pt x="729" y="716"/>
                  <a:pt x="729" y="716"/>
                </a:cubicBezTo>
                <a:cubicBezTo>
                  <a:pt x="964" y="716"/>
                  <a:pt x="964" y="716"/>
                  <a:pt x="964" y="716"/>
                </a:cubicBezTo>
                <a:cubicBezTo>
                  <a:pt x="909" y="907"/>
                  <a:pt x="909" y="907"/>
                  <a:pt x="909" y="907"/>
                </a:cubicBezTo>
                <a:cubicBezTo>
                  <a:pt x="1035" y="907"/>
                  <a:pt x="1035" y="907"/>
                  <a:pt x="1035" y="907"/>
                </a:cubicBezTo>
                <a:cubicBezTo>
                  <a:pt x="1088" y="716"/>
                  <a:pt x="1088" y="716"/>
                  <a:pt x="1088" y="716"/>
                </a:cubicBezTo>
                <a:cubicBezTo>
                  <a:pt x="1144" y="716"/>
                  <a:pt x="1144" y="716"/>
                  <a:pt x="1144" y="716"/>
                </a:cubicBezTo>
                <a:cubicBezTo>
                  <a:pt x="1146" y="907"/>
                  <a:pt x="1146" y="907"/>
                  <a:pt x="1146" y="907"/>
                </a:cubicBezTo>
                <a:cubicBezTo>
                  <a:pt x="1251" y="907"/>
                  <a:pt x="1251" y="907"/>
                  <a:pt x="1251" y="907"/>
                </a:cubicBezTo>
                <a:cubicBezTo>
                  <a:pt x="1372" y="716"/>
                  <a:pt x="1372" y="716"/>
                  <a:pt x="1372" y="716"/>
                </a:cubicBezTo>
                <a:cubicBezTo>
                  <a:pt x="1451" y="716"/>
                  <a:pt x="1451" y="716"/>
                  <a:pt x="1451" y="716"/>
                </a:cubicBezTo>
                <a:cubicBezTo>
                  <a:pt x="1410" y="907"/>
                  <a:pt x="1410" y="907"/>
                  <a:pt x="1410" y="907"/>
                </a:cubicBezTo>
                <a:cubicBezTo>
                  <a:pt x="1534" y="907"/>
                  <a:pt x="1534" y="907"/>
                  <a:pt x="1534" y="907"/>
                </a:cubicBezTo>
                <a:cubicBezTo>
                  <a:pt x="1574" y="716"/>
                  <a:pt x="1574" y="716"/>
                  <a:pt x="1574" y="716"/>
                </a:cubicBezTo>
                <a:cubicBezTo>
                  <a:pt x="1645" y="716"/>
                  <a:pt x="1645" y="716"/>
                  <a:pt x="1645" y="716"/>
                </a:cubicBezTo>
                <a:cubicBezTo>
                  <a:pt x="1642" y="775"/>
                  <a:pt x="1657" y="829"/>
                  <a:pt x="1697" y="865"/>
                </a:cubicBezTo>
                <a:cubicBezTo>
                  <a:pt x="1744" y="909"/>
                  <a:pt x="1818" y="917"/>
                  <a:pt x="1872" y="917"/>
                </a:cubicBezTo>
                <a:cubicBezTo>
                  <a:pt x="1947" y="917"/>
                  <a:pt x="2024" y="907"/>
                  <a:pt x="2102" y="889"/>
                </a:cubicBezTo>
                <a:cubicBezTo>
                  <a:pt x="2145" y="716"/>
                  <a:pt x="2145" y="716"/>
                  <a:pt x="2145" y="716"/>
                </a:cubicBezTo>
                <a:cubicBezTo>
                  <a:pt x="2285" y="716"/>
                  <a:pt x="2285" y="716"/>
                  <a:pt x="2285" y="716"/>
                </a:cubicBezTo>
                <a:cubicBezTo>
                  <a:pt x="2285" y="0"/>
                  <a:pt x="2285" y="0"/>
                  <a:pt x="2285" y="0"/>
                </a:cubicBezTo>
                <a:cubicBezTo>
                  <a:pt x="1778" y="0"/>
                  <a:pt x="1778" y="0"/>
                  <a:pt x="1778" y="0"/>
                </a:cubicBezTo>
                <a:cubicBezTo>
                  <a:pt x="1778" y="0"/>
                  <a:pt x="1778" y="0"/>
                  <a:pt x="1778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noAutofit/>
          </a:bodyPr>
          <a:lstStyle/>
          <a:p>
            <a:endParaRPr lang="en-GB" sz="1950" dirty="0"/>
          </a:p>
        </p:txBody>
      </p:sp>
    </p:spTree>
    <p:extLst>
      <p:ext uri="{BB962C8B-B14F-4D97-AF65-F5344CB8AC3E}">
        <p14:creationId xmlns:p14="http://schemas.microsoft.com/office/powerpoint/2010/main" val="44283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21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4896544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 bwMode="gray">
          <a:xfrm>
            <a:off x="251521" y="1268760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 bwMode="gray">
          <a:xfrm>
            <a:off x="4637416" y="1268760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 bwMode="gray">
          <a:xfrm>
            <a:off x="251521" y="3789363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637416" y="3789363"/>
            <a:ext cx="4254538" cy="237614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41" Type="http://schemas.openxmlformats.org/officeDocument/2006/relationships/tags" Target="../tags/tag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tags" Target="../tags/tag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23"/>
          <p:cNvSpPr>
            <a:spLocks noChangeAspect="1" noEditPoints="1"/>
          </p:cNvSpPr>
          <p:nvPr/>
        </p:nvSpPr>
        <p:spPr bwMode="gray">
          <a:xfrm>
            <a:off x="7" y="13"/>
            <a:ext cx="9142535" cy="1052513"/>
          </a:xfrm>
          <a:custGeom>
            <a:avLst/>
            <a:gdLst/>
            <a:ahLst/>
            <a:cxnLst>
              <a:cxn ang="0">
                <a:pos x="6239" y="0"/>
              </a:cxn>
              <a:cxn ang="0">
                <a:pos x="0" y="0"/>
              </a:cxn>
              <a:cxn ang="0">
                <a:pos x="0" y="663"/>
              </a:cxn>
              <a:cxn ang="0">
                <a:pos x="6067" y="663"/>
              </a:cxn>
              <a:cxn ang="0">
                <a:pos x="6239" y="0"/>
              </a:cxn>
              <a:cxn ang="0">
                <a:pos x="6239" y="0"/>
              </a:cxn>
              <a:cxn ang="0">
                <a:pos x="6239" y="0"/>
              </a:cxn>
            </a:cxnLst>
            <a:rect l="0" t="0" r="r" b="b"/>
            <a:pathLst>
              <a:path w="6239" h="663">
                <a:moveTo>
                  <a:pt x="6239" y="0"/>
                </a:moveTo>
                <a:lnTo>
                  <a:pt x="0" y="0"/>
                </a:lnTo>
                <a:lnTo>
                  <a:pt x="0" y="663"/>
                </a:lnTo>
                <a:lnTo>
                  <a:pt x="6067" y="663"/>
                </a:lnTo>
                <a:lnTo>
                  <a:pt x="6239" y="0"/>
                </a:lnTo>
                <a:close/>
                <a:moveTo>
                  <a:pt x="6239" y="0"/>
                </a:moveTo>
                <a:lnTo>
                  <a:pt x="623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51520" y="1268760"/>
            <a:ext cx="8640960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  <a:endParaRPr lang="en-GB" dirty="0"/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251520" y="116632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gray">
          <a:xfrm>
            <a:off x="332274" y="6381328"/>
            <a:ext cx="855968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8427428" y="6381351"/>
            <a:ext cx="464526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6BA71C0A-9F0F-41ED-AE97-DBF05B351E59}" type="slidenum">
              <a:rPr lang="en-GB" sz="900">
                <a:solidFill>
                  <a:srgbClr val="00338D"/>
                </a:solidFill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 bwMode="gray">
          <a:xfrm>
            <a:off x="12" y="1052737"/>
            <a:ext cx="9143999" cy="5328591"/>
            <a:chOff x="1" y="1052736"/>
            <a:chExt cx="9905999" cy="5328591"/>
          </a:xfrm>
          <a:noFill/>
        </p:grpSpPr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Box 8"/>
          <p:cNvSpPr txBox="1">
            <a:spLocks noChangeArrowheads="1"/>
          </p:cNvSpPr>
          <p:nvPr userDrawn="1">
            <p:custDataLst>
              <p:tags r:id="rId30"/>
            </p:custDataLst>
          </p:nvPr>
        </p:nvSpPr>
        <p:spPr bwMode="gray">
          <a:xfrm>
            <a:off x="332274" y="6381328"/>
            <a:ext cx="5596578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© 2016 АО "КПМГ", компания, зарегистрированная в соответствии с законодательством Российской Федерации; член сети независимых фирм КПМГ, входящих в ассоциацию KPMG International Cooperative (“KPMG International”), зарегистрированную по законодательству Швейцарии. Все права защищены.</a:t>
            </a:r>
            <a:endParaRPr lang="en-GB" sz="600" dirty="0">
              <a:solidFill>
                <a:srgbClr val="00338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8" r:id="rId27"/>
    <p:sldLayoutId id="2147483689" r:id="rId28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1800" b="1" kern="1200" noProof="0" dirty="0">
          <a:solidFill>
            <a:schemeClr val="bg1"/>
          </a:solidFill>
          <a:latin typeface="Arial"/>
          <a:ea typeface="+mj-ea"/>
          <a:cs typeface="+mj-cs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23"/>
          <p:cNvSpPr>
            <a:spLocks noChangeAspect="1" noEditPoints="1"/>
          </p:cNvSpPr>
          <p:nvPr/>
        </p:nvSpPr>
        <p:spPr bwMode="gray">
          <a:xfrm>
            <a:off x="1" y="1"/>
            <a:ext cx="9142535" cy="1052513"/>
          </a:xfrm>
          <a:custGeom>
            <a:avLst/>
            <a:gdLst/>
            <a:ahLst/>
            <a:cxnLst>
              <a:cxn ang="0">
                <a:pos x="6239" y="0"/>
              </a:cxn>
              <a:cxn ang="0">
                <a:pos x="0" y="0"/>
              </a:cxn>
              <a:cxn ang="0">
                <a:pos x="0" y="663"/>
              </a:cxn>
              <a:cxn ang="0">
                <a:pos x="6067" y="663"/>
              </a:cxn>
              <a:cxn ang="0">
                <a:pos x="6239" y="0"/>
              </a:cxn>
              <a:cxn ang="0">
                <a:pos x="6239" y="0"/>
              </a:cxn>
              <a:cxn ang="0">
                <a:pos x="6239" y="0"/>
              </a:cxn>
            </a:cxnLst>
            <a:rect l="0" t="0" r="r" b="b"/>
            <a:pathLst>
              <a:path w="6239" h="663">
                <a:moveTo>
                  <a:pt x="6239" y="0"/>
                </a:moveTo>
                <a:lnTo>
                  <a:pt x="0" y="0"/>
                </a:lnTo>
                <a:lnTo>
                  <a:pt x="0" y="663"/>
                </a:lnTo>
                <a:lnTo>
                  <a:pt x="6067" y="663"/>
                </a:lnTo>
                <a:lnTo>
                  <a:pt x="6239" y="0"/>
                </a:lnTo>
                <a:close/>
                <a:moveTo>
                  <a:pt x="6239" y="0"/>
                </a:moveTo>
                <a:lnTo>
                  <a:pt x="6239" y="0"/>
                </a:lnTo>
                <a:close/>
              </a:path>
            </a:pathLst>
          </a:custGeom>
          <a:gradFill flip="none" rotWithShape="1"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  <a:tileRect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Text Placeholder 55"/>
          <p:cNvSpPr>
            <a:spLocks noGrp="1"/>
          </p:cNvSpPr>
          <p:nvPr>
            <p:ph type="body" idx="1"/>
          </p:nvPr>
        </p:nvSpPr>
        <p:spPr bwMode="gray">
          <a:xfrm>
            <a:off x="251520" y="1268760"/>
            <a:ext cx="8640960" cy="48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  <a:endParaRPr lang="en-GB" dirty="0"/>
          </a:p>
        </p:txBody>
      </p:sp>
      <p:sp>
        <p:nvSpPr>
          <p:cNvPr id="55" name="Title Placeholder 54"/>
          <p:cNvSpPr>
            <a:spLocks noGrp="1"/>
          </p:cNvSpPr>
          <p:nvPr>
            <p:ph type="title"/>
          </p:nvPr>
        </p:nvSpPr>
        <p:spPr bwMode="gray">
          <a:xfrm>
            <a:off x="251520" y="116632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40000"/>
              </a:spcBef>
              <a:spcAft>
                <a:spcPct val="0"/>
              </a:spcAft>
            </a:pPr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gray">
          <a:xfrm>
            <a:off x="252046" y="6381328"/>
            <a:ext cx="863990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gray">
          <a:xfrm>
            <a:off x="8427428" y="6381339"/>
            <a:ext cx="464526" cy="2809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72000" tIns="72000" rIns="0" bIns="0"/>
          <a:lstStyle/>
          <a:p>
            <a:pPr algn="r">
              <a:spcBef>
                <a:spcPct val="40000"/>
              </a:spcBef>
              <a:defRPr/>
            </a:pPr>
            <a:fld id="{6BA71C0A-9F0F-41ED-AE97-DBF05B351E59}" type="slidenum">
              <a:rPr lang="en-GB" sz="900">
                <a:solidFill>
                  <a:srgbClr val="00338D"/>
                </a:solidFill>
              </a:rPr>
              <a:pPr algn="r">
                <a:spcBef>
                  <a:spcPct val="40000"/>
                </a:spcBef>
                <a:defRPr/>
              </a:pPr>
              <a:t>‹#›</a:t>
            </a:fld>
            <a:endParaRPr lang="en-GB" sz="900" dirty="0">
              <a:solidFill>
                <a:srgbClr val="00338D"/>
              </a:solidFill>
            </a:endParaRPr>
          </a:p>
        </p:txBody>
      </p:sp>
      <p:grpSp>
        <p:nvGrpSpPr>
          <p:cNvPr id="2" name="Group 19"/>
          <p:cNvGrpSpPr/>
          <p:nvPr/>
        </p:nvGrpSpPr>
        <p:grpSpPr bwMode="gray">
          <a:xfrm>
            <a:off x="6" y="1052737"/>
            <a:ext cx="9143999" cy="5328591"/>
            <a:chOff x="1" y="1052736"/>
            <a:chExt cx="9905999" cy="5328591"/>
          </a:xfrm>
          <a:noFill/>
        </p:grpSpPr>
        <p:sp>
          <p:nvSpPr>
            <p:cNvPr id="16" name="Rectangle 22"/>
            <p:cNvSpPr>
              <a:spLocks noChangeArrowheads="1"/>
            </p:cNvSpPr>
            <p:nvPr/>
          </p:nvSpPr>
          <p:spPr bwMode="gray">
            <a:xfrm>
              <a:off x="9633520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gray">
            <a:xfrm>
              <a:off x="1" y="3680619"/>
              <a:ext cx="27248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gray">
            <a:xfrm rot="16200000">
              <a:off x="4845050" y="1124173"/>
              <a:ext cx="215900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34"/>
            <p:cNvSpPr>
              <a:spLocks noChangeArrowheads="1"/>
            </p:cNvSpPr>
            <p:nvPr/>
          </p:nvSpPr>
          <p:spPr bwMode="gray">
            <a:xfrm rot="16200000">
              <a:off x="4844989" y="6236803"/>
              <a:ext cx="216023" cy="73025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bgs_grid"/>
          <p:cNvGrpSpPr/>
          <p:nvPr>
            <p:custDataLst>
              <p:tags r:id="rId40"/>
            </p:custDataLst>
          </p:nvPr>
        </p:nvGrpSpPr>
        <p:grpSpPr>
          <a:xfrm>
            <a:off x="251520" y="1268759"/>
            <a:ext cx="8640960" cy="4896544"/>
            <a:chOff x="272480" y="1268760"/>
            <a:chExt cx="9361040" cy="4896544"/>
          </a:xfrm>
        </p:grpSpPr>
        <p:grpSp>
          <p:nvGrpSpPr>
            <p:cNvPr id="4" name="Group 61"/>
            <p:cNvGrpSpPr/>
            <p:nvPr userDrawn="1"/>
          </p:nvGrpSpPr>
          <p:grpSpPr>
            <a:xfrm>
              <a:off x="272480" y="1268760"/>
              <a:ext cx="9361040" cy="4896544"/>
              <a:chOff x="272480" y="1268760"/>
              <a:chExt cx="9361040" cy="4896544"/>
            </a:xfrm>
          </p:grpSpPr>
          <p:grpSp>
            <p:nvGrpSpPr>
              <p:cNvPr id="5" name="Group 15"/>
              <p:cNvGrpSpPr/>
              <p:nvPr/>
            </p:nvGrpSpPr>
            <p:grpSpPr>
              <a:xfrm>
                <a:off x="2504728" y="1268760"/>
                <a:ext cx="144016" cy="4896544"/>
                <a:chOff x="2504728" y="1268760"/>
                <a:chExt cx="144016" cy="4896544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 rot="5400000">
                  <a:off x="56456" y="3717032"/>
                  <a:ext cx="4896544" cy="0"/>
                </a:xfrm>
                <a:prstGeom prst="line">
                  <a:avLst/>
                </a:prstGeom>
                <a:ln>
                  <a:solidFill>
                    <a:srgbClr val="BABB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>
                  <a:off x="200472" y="3717032"/>
                  <a:ext cx="4896544" cy="0"/>
                </a:xfrm>
                <a:prstGeom prst="line">
                  <a:avLst/>
                </a:prstGeom>
                <a:ln>
                  <a:solidFill>
                    <a:srgbClr val="BABB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16"/>
              <p:cNvGrpSpPr/>
              <p:nvPr/>
            </p:nvGrpSpPr>
            <p:grpSpPr>
              <a:xfrm>
                <a:off x="4880992" y="1268760"/>
                <a:ext cx="144016" cy="4896544"/>
                <a:chOff x="2504728" y="1268760"/>
                <a:chExt cx="144016" cy="4896544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56456" y="3717032"/>
                  <a:ext cx="4896544" cy="0"/>
                </a:xfrm>
                <a:prstGeom prst="line">
                  <a:avLst/>
                </a:prstGeom>
                <a:ln>
                  <a:solidFill>
                    <a:srgbClr val="BABB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200472" y="3717032"/>
                  <a:ext cx="4896544" cy="0"/>
                </a:xfrm>
                <a:prstGeom prst="line">
                  <a:avLst/>
                </a:prstGeom>
                <a:ln>
                  <a:solidFill>
                    <a:srgbClr val="BABB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19"/>
              <p:cNvGrpSpPr/>
              <p:nvPr/>
            </p:nvGrpSpPr>
            <p:grpSpPr>
              <a:xfrm>
                <a:off x="7257256" y="1268760"/>
                <a:ext cx="144016" cy="4896544"/>
                <a:chOff x="2504728" y="1268760"/>
                <a:chExt cx="144016" cy="4896544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56456" y="3717032"/>
                  <a:ext cx="4896544" cy="0"/>
                </a:xfrm>
                <a:prstGeom prst="line">
                  <a:avLst/>
                </a:prstGeom>
                <a:ln>
                  <a:solidFill>
                    <a:srgbClr val="BABB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5400000">
                  <a:off x="200472" y="3717032"/>
                  <a:ext cx="4896544" cy="0"/>
                </a:xfrm>
                <a:prstGeom prst="line">
                  <a:avLst/>
                </a:prstGeom>
                <a:ln>
                  <a:solidFill>
                    <a:srgbClr val="BABB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22"/>
              <p:cNvGrpSpPr/>
              <p:nvPr/>
            </p:nvGrpSpPr>
            <p:grpSpPr>
              <a:xfrm rot="16200000">
                <a:off x="4880992" y="-963488"/>
                <a:ext cx="144016" cy="9361040"/>
                <a:chOff x="2504728" y="1268760"/>
                <a:chExt cx="144016" cy="4896544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56456" y="3717032"/>
                  <a:ext cx="4896544" cy="0"/>
                </a:xfrm>
                <a:prstGeom prst="line">
                  <a:avLst/>
                </a:prstGeom>
                <a:ln>
                  <a:solidFill>
                    <a:srgbClr val="BABB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200472" y="3717032"/>
                  <a:ext cx="4896544" cy="0"/>
                </a:xfrm>
                <a:prstGeom prst="line">
                  <a:avLst/>
                </a:prstGeom>
                <a:ln>
                  <a:solidFill>
                    <a:srgbClr val="BABB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29"/>
              <p:cNvGrpSpPr/>
              <p:nvPr/>
            </p:nvGrpSpPr>
            <p:grpSpPr>
              <a:xfrm>
                <a:off x="272480" y="1268760"/>
                <a:ext cx="9361040" cy="4896544"/>
                <a:chOff x="272480" y="1268760"/>
                <a:chExt cx="9361040" cy="4896544"/>
              </a:xfrm>
            </p:grpSpPr>
            <p:cxnSp>
              <p:nvCxnSpPr>
                <p:cNvPr id="27" name="Straight Connector 26"/>
                <p:cNvCxnSpPr/>
                <p:nvPr/>
              </p:nvCxnSpPr>
              <p:spPr>
                <a:xfrm>
                  <a:off x="272480" y="1268760"/>
                  <a:ext cx="9361040" cy="0"/>
                </a:xfrm>
                <a:prstGeom prst="line">
                  <a:avLst/>
                </a:prstGeom>
                <a:ln>
                  <a:solidFill>
                    <a:srgbClr val="BABB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72480" y="6165304"/>
                  <a:ext cx="9361040" cy="0"/>
                </a:xfrm>
                <a:prstGeom prst="line">
                  <a:avLst/>
                </a:prstGeom>
                <a:ln>
                  <a:solidFill>
                    <a:srgbClr val="BABB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7185248" y="3717032"/>
                  <a:ext cx="4896544" cy="0"/>
                </a:xfrm>
                <a:prstGeom prst="line">
                  <a:avLst/>
                </a:prstGeom>
                <a:ln>
                  <a:solidFill>
                    <a:srgbClr val="BABBB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" name="Straight Connector 14"/>
            <p:cNvCxnSpPr/>
            <p:nvPr userDrawn="1"/>
          </p:nvCxnSpPr>
          <p:spPr>
            <a:xfrm rot="5400000">
              <a:off x="-2175792" y="3717032"/>
              <a:ext cx="4896544" cy="0"/>
            </a:xfrm>
            <a:prstGeom prst="line">
              <a:avLst/>
            </a:prstGeom>
            <a:ln>
              <a:solidFill>
                <a:srgbClr val="BABB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251520" y="6381328"/>
            <a:ext cx="5649858" cy="25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72000" rIns="0" bIns="0">
            <a:spAutoFit/>
          </a:bodyPr>
          <a:lstStyle/>
          <a:p>
            <a:pPr>
              <a:spcBef>
                <a:spcPct val="40000"/>
              </a:spcBef>
            </a:pPr>
            <a:r>
              <a:rPr lang="ru-RU" sz="600" dirty="0" smtClean="0">
                <a:solidFill>
                  <a:srgbClr val="00338D"/>
                </a:solidFill>
              </a:rPr>
              <a:t>© 2015 АО "КПМГ", компания, зарегистрированная в соответствии с законодательством Российской Федерации; член сети независимых фирм КПМГ, входящих в ассоциацию KPMG International Cooperative (“KPMG International”), зарегистрированную по законодательству Швейцарии. Все права защищены.</a:t>
            </a:r>
            <a:endParaRPr lang="en-GB" sz="600" dirty="0">
              <a:solidFill>
                <a:srgbClr val="00338D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77" r:id="rId37"/>
    <p:sldLayoutId id="2147483778" r:id="rId38"/>
  </p:sldLayoutIdLst>
  <p:txStyles>
    <p:titleStyle>
      <a:lvl1pPr algn="l" defTabSz="914400" rtl="0" eaLnBrk="1" latinLnBrk="0" hangingPunct="1">
        <a:spcBef>
          <a:spcPct val="0"/>
        </a:spcBef>
        <a:buNone/>
        <a:defRPr lang="en-GB" sz="1800" b="1" kern="1200" noProof="0" dirty="0">
          <a:solidFill>
            <a:schemeClr val="bg1"/>
          </a:solidFill>
          <a:latin typeface="Arial"/>
          <a:ea typeface="+mj-ea"/>
          <a:cs typeface="+mj-cs"/>
        </a:defRPr>
      </a:lvl1pPr>
      <a:lvl2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2pPr>
      <a:lvl3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3pPr>
      <a:lvl4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4pPr>
      <a:lvl5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5pPr>
      <a:lvl6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6pPr>
      <a:lvl7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7pPr>
      <a:lvl8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8pPr>
      <a:lvl9pPr eaLnBrk="1" hangingPunct="1">
        <a:defRPr lang="en-GB" sz="1800" b="1" kern="1200" noProof="0" dirty="0">
          <a:solidFill>
            <a:schemeClr val="bg1"/>
          </a:solidFill>
          <a:latin typeface="+mj-lt"/>
          <a:ea typeface="+mj-ea"/>
          <a:cs typeface="+mj-cs"/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1" kern="1200" noProof="0" dirty="0" smtClean="0">
          <a:solidFill>
            <a:srgbClr val="00338D"/>
          </a:solidFill>
          <a:latin typeface="Arial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3pPr>
      <a:lvl4pPr marL="355600" indent="-177800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US" sz="1000" b="0" kern="120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4pPr>
      <a:lvl5pPr marL="534988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b="0" kern="1200" baseline="0" noProof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5pPr>
      <a:lvl6pPr marL="720725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6pPr>
      <a:lvl7pPr marL="895350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baseline="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7pPr>
      <a:lvl8pPr marL="1081088" indent="-185738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–"/>
        <a:defRPr lang="en-GB" sz="1000" kern="1200" dirty="0" smtClean="0">
          <a:solidFill>
            <a:schemeClr val="tx1"/>
          </a:solidFill>
          <a:latin typeface="Arial"/>
          <a:ea typeface="+mn-ea"/>
          <a:cs typeface="+mn-cs"/>
        </a:defRPr>
      </a:lvl8pPr>
      <a:lvl9pPr marL="1255713" indent="-174625" algn="l" defTabSz="914400" rtl="0" eaLnBrk="1" latinLnBrk="0" hangingPunct="1">
        <a:lnSpc>
          <a:spcPct val="100000"/>
        </a:lnSpc>
        <a:spcBef>
          <a:spcPts val="600"/>
        </a:spcBef>
        <a:buClr>
          <a:srgbClr val="97989A"/>
        </a:buClr>
        <a:buFont typeface="Arial" pitchFamily="34" charset="0"/>
        <a:buChar char="■"/>
        <a:defRPr lang="en-GB" sz="1000" kern="1200" dirty="0" smtClean="0">
          <a:solidFill>
            <a:schemeClr val="tx1"/>
          </a:solidFill>
          <a:latin typeface="Arial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747" y="1226634"/>
            <a:ext cx="3689853" cy="3677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Национальный нефтегазовый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j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форум 2016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  <a:latin typeface="+mj-lt"/>
              </a:rPr>
              <a:t>«Стратегия развития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нефтегазовой отрасли и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развити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фискальной системы отрасли»</a:t>
            </a:r>
            <a:r>
              <a:rPr lang="ru-RU" sz="10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+mj-lt"/>
              </a:rPr>
            </a:br>
            <a:r>
              <a:rPr lang="ru-RU" sz="10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</a:rPr>
              <a:t>Михаил Орлов</a:t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</a:rPr>
              <a:t>Партнёр КПМГ, </a:t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</a:rPr>
              <a:t>Руководитель департамента 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налогового </a:t>
            </a:r>
            <a:br>
              <a:rPr lang="ru-RU" sz="1200" dirty="0" smtClean="0">
                <a:solidFill>
                  <a:schemeClr val="bg1"/>
                </a:solidFill>
                <a:latin typeface="+mj-lt"/>
              </a:rPr>
            </a:b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и 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юридического консультирования </a:t>
            </a:r>
            <a:r>
              <a:rPr lang="ru-RU" sz="12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ru-RU" sz="1200" dirty="0" smtClean="0">
                <a:solidFill>
                  <a:schemeClr val="bg1"/>
                </a:solidFill>
                <a:latin typeface="+mj-lt"/>
              </a:rPr>
            </a:br>
            <a:r>
              <a:rPr lang="ru-RU" sz="1200" dirty="0" smtClean="0">
                <a:solidFill>
                  <a:schemeClr val="bg1"/>
                </a:solidFill>
                <a:latin typeface="+mj-lt"/>
              </a:rPr>
              <a:t>КПМГ в </a:t>
            </a:r>
            <a:r>
              <a:rPr lang="ru-RU" sz="1200" dirty="0">
                <a:solidFill>
                  <a:schemeClr val="bg1"/>
                </a:solidFill>
                <a:latin typeface="+mj-lt"/>
              </a:rPr>
              <a:t>России и СНГ</a:t>
            </a:r>
            <a:br>
              <a:rPr lang="ru-RU" sz="1200" dirty="0">
                <a:solidFill>
                  <a:schemeClr val="bg1"/>
                </a:solidFill>
                <a:latin typeface="+mj-lt"/>
              </a:rPr>
            </a:br>
            <a:r>
              <a:rPr lang="ru-RU" sz="10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+mj-lt"/>
              </a:rPr>
            </a:br>
            <a:r>
              <a:rPr lang="ru-RU" sz="1200" dirty="0">
                <a:solidFill>
                  <a:schemeClr val="bg1"/>
                </a:solidFill>
                <a:latin typeface="+mj-lt"/>
              </a:rPr>
              <a:t>19 апреля 2016 г.</a:t>
            </a:r>
            <a:r>
              <a:rPr lang="ru-RU" sz="10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+mj-lt"/>
              </a:rPr>
            </a:br>
            <a:endParaRPr lang="en-US" sz="1000" dirty="0" err="1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03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312" y="116632"/>
            <a:ext cx="8551167" cy="792088"/>
          </a:xfrm>
        </p:spPr>
        <p:txBody>
          <a:bodyPr/>
          <a:lstStyle/>
          <a:p>
            <a:r>
              <a:rPr lang="ru-RU" sz="2000" dirty="0" smtClean="0"/>
              <a:t>Энергетическая стратегия РФ 2035 </a:t>
            </a:r>
            <a:endParaRPr lang="en-US" sz="2000" dirty="0"/>
          </a:p>
        </p:txBody>
      </p:sp>
      <p:sp>
        <p:nvSpPr>
          <p:cNvPr id="13" name="Text Placeholder 10"/>
          <p:cNvSpPr>
            <a:spLocks noGrp="1"/>
          </p:cNvSpPr>
          <p:nvPr/>
        </p:nvSpPr>
        <p:spPr>
          <a:xfrm>
            <a:off x="348747" y="1510185"/>
            <a:ext cx="8534903" cy="2513695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txBody>
          <a:bodyPr wrap="square" lIns="54610" tIns="432000" rIns="54610" bIns="5461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>
                <a:latin typeface="Arial" pitchFamily="34" charset="0"/>
              </a:rPr>
              <a:t>Стабильная ежегодная добыча нефти </a:t>
            </a:r>
            <a:r>
              <a:rPr lang="ru-RU" sz="1400" b="1" dirty="0" smtClean="0">
                <a:latin typeface="Arial" pitchFamily="34" charset="0"/>
              </a:rPr>
              <a:t>на </a:t>
            </a:r>
            <a:r>
              <a:rPr lang="ru-RU" sz="1400" b="1" dirty="0">
                <a:latin typeface="Arial" pitchFamily="34" charset="0"/>
              </a:rPr>
              <a:t>уровне 525 млн т </a:t>
            </a: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>
                <a:latin typeface="Arial" pitchFamily="34" charset="0"/>
              </a:rPr>
              <a:t>Освоение </a:t>
            </a:r>
            <a:r>
              <a:rPr lang="ru-RU" sz="1400" b="1" dirty="0" err="1" smtClean="0">
                <a:latin typeface="Arial" pitchFamily="34" charset="0"/>
              </a:rPr>
              <a:t>трудноизвлекаемых</a:t>
            </a:r>
            <a:r>
              <a:rPr lang="ru-RU" sz="1400" b="1" dirty="0" smtClean="0">
                <a:latin typeface="Arial" pitchFamily="34" charset="0"/>
              </a:rPr>
              <a:t> запасов </a:t>
            </a: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latin typeface="Arial" pitchFamily="34" charset="0"/>
              </a:rPr>
              <a:t>Поддержка геолого-разведочных </a:t>
            </a:r>
            <a:r>
              <a:rPr lang="ru-RU" sz="1400" b="1" dirty="0">
                <a:latin typeface="Arial" pitchFamily="34" charset="0"/>
              </a:rPr>
              <a:t>работ </a:t>
            </a:r>
            <a:r>
              <a:rPr lang="ru-RU" sz="1400" b="1" dirty="0" smtClean="0">
                <a:latin typeface="Arial" pitchFamily="34" charset="0"/>
              </a:rPr>
              <a:t>и освоение новых месторождений  </a:t>
            </a: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latin typeface="Arial" pitchFamily="34" charset="0"/>
              </a:rPr>
              <a:t>Диверсификация </a:t>
            </a:r>
            <a:r>
              <a:rPr lang="ru-RU" sz="1400" b="1" dirty="0" smtClean="0">
                <a:latin typeface="Arial" pitchFamily="34" charset="0"/>
              </a:rPr>
              <a:t>поставок, включая </a:t>
            </a:r>
            <a:r>
              <a:rPr lang="ru-RU" sz="1400" b="1" dirty="0" smtClean="0">
                <a:latin typeface="Arial" pitchFamily="34" charset="0"/>
              </a:rPr>
              <a:t>рынки АТР</a:t>
            </a: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latin typeface="Arial" pitchFamily="34" charset="0"/>
              </a:rPr>
              <a:t>Прирост экспорта нефти на 24% к 2035 г.</a:t>
            </a: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latin typeface="Arial" pitchFamily="34" charset="0"/>
              </a:rPr>
              <a:t>Увеличение коэффициента извлечения нефти с 28% до 40%</a:t>
            </a:r>
            <a:endParaRPr lang="ru-RU" sz="1400" b="1" dirty="0">
              <a:latin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endParaRPr lang="en-US" sz="1400" b="1" dirty="0" smtClean="0"/>
          </a:p>
        </p:txBody>
      </p:sp>
      <p:sp>
        <p:nvSpPr>
          <p:cNvPr id="15" name="Text Placeholder 10"/>
          <p:cNvSpPr>
            <a:spLocks noGrp="1"/>
          </p:cNvSpPr>
          <p:nvPr/>
        </p:nvSpPr>
        <p:spPr>
          <a:xfrm>
            <a:off x="344947" y="4457594"/>
            <a:ext cx="8544802" cy="1790806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txBody>
          <a:bodyPr wrap="square" lIns="54610" tIns="396000" rIns="54610" bIns="5461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latin typeface="Arial" pitchFamily="34" charset="0"/>
              </a:rPr>
              <a:t>Совершенствование </a:t>
            </a:r>
            <a:r>
              <a:rPr lang="ru-RU" sz="1400" b="1" dirty="0">
                <a:latin typeface="Arial" pitchFamily="34" charset="0"/>
              </a:rPr>
              <a:t>налогового </a:t>
            </a:r>
            <a:r>
              <a:rPr lang="ru-RU" sz="1400" b="1" dirty="0" smtClean="0">
                <a:latin typeface="Arial" pitchFamily="34" charset="0"/>
              </a:rPr>
              <a:t>режима на основе сочетания НДПИ и экспортной пошлины</a:t>
            </a: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latin typeface="Arial" pitchFamily="34" charset="0"/>
              </a:rPr>
              <a:t>Апробация и отработка механизма налогообложения финансового результата (НФР) на пилотных проекта  </a:t>
            </a: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latin typeface="Arial" pitchFamily="34" charset="0"/>
              </a:rPr>
              <a:t>Развитие внутрироссийских биржевых механизмов реализации нефти и нефтепродуктов</a:t>
            </a: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 smtClean="0">
                <a:latin typeface="Arial" pitchFamily="34" charset="0"/>
              </a:rPr>
              <a:t>Развитие отечественных технологий глубокой переработки «тяжёлой» нефти</a:t>
            </a:r>
          </a:p>
          <a:p>
            <a:pPr lvl="1">
              <a:spcBef>
                <a:spcPts val="200"/>
              </a:spcBef>
              <a:buClr>
                <a:srgbClr val="00338D"/>
              </a:buClr>
            </a:pPr>
            <a:endParaRPr lang="ru-RU" sz="1400" b="1" dirty="0">
              <a:latin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endParaRPr lang="en-US" sz="1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551811" y="1229045"/>
            <a:ext cx="8331839" cy="511863"/>
          </a:xfrm>
          <a:prstGeom prst="rect">
            <a:avLst/>
          </a:prstGeom>
          <a:gradFill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446088">
              <a:spcBef>
                <a:spcPts val="400"/>
              </a:spcBef>
            </a:pPr>
            <a:r>
              <a:rPr lang="ru-RU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Амбициозные </a:t>
            </a:r>
            <a:r>
              <a:rPr lang="ru-RU" alt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планы развития ТЭК на ближайшую перспективу:</a:t>
            </a:r>
            <a:endParaRPr lang="ru-RU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90" y="1758548"/>
            <a:ext cx="8263629" cy="45954"/>
          </a:xfrm>
          <a:prstGeom prst="rect">
            <a:avLst/>
          </a:prstGeom>
          <a:solidFill>
            <a:srgbClr val="98C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5971" y="1209907"/>
            <a:ext cx="612000" cy="612000"/>
          </a:xfrm>
          <a:prstGeom prst="ellipse">
            <a:avLst/>
          </a:prstGeom>
          <a:gradFill>
            <a:gsLst>
              <a:gs pos="0">
                <a:srgbClr val="00257A"/>
              </a:gs>
              <a:gs pos="100000">
                <a:srgbClr val="98C6EA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5971" y="4068336"/>
            <a:ext cx="8587679" cy="612000"/>
            <a:chOff x="295971" y="4068336"/>
            <a:chExt cx="8587679" cy="612000"/>
          </a:xfrm>
        </p:grpSpPr>
        <p:grpSp>
          <p:nvGrpSpPr>
            <p:cNvPr id="2" name="Group 1"/>
            <p:cNvGrpSpPr/>
            <p:nvPr/>
          </p:nvGrpSpPr>
          <p:grpSpPr>
            <a:xfrm>
              <a:off x="295971" y="4068336"/>
              <a:ext cx="8587679" cy="612000"/>
              <a:chOff x="295971" y="4068336"/>
              <a:chExt cx="8587679" cy="612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51811" y="4087474"/>
                <a:ext cx="8331839" cy="511863"/>
              </a:xfrm>
              <a:prstGeom prst="rect">
                <a:avLst/>
              </a:prstGeom>
              <a:gradFill>
                <a:gsLst>
                  <a:gs pos="0">
                    <a:srgbClr val="00257A">
                      <a:alpha val="90000"/>
                    </a:srgbClr>
                  </a:gs>
                  <a:gs pos="35000">
                    <a:srgbClr val="00338D">
                      <a:alpha val="90000"/>
                    </a:srgbClr>
                  </a:gs>
                  <a:gs pos="100000">
                    <a:srgbClr val="009FDA">
                      <a:alpha val="90000"/>
                    </a:srgb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marL="446088">
                  <a:spcBef>
                    <a:spcPts val="400"/>
                  </a:spcBef>
                </a:pPr>
                <a:r>
                  <a:rPr lang="ru-RU" altLang="en-US" sz="16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Пути воплощения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17290" y="4616977"/>
                <a:ext cx="8263629" cy="45954"/>
              </a:xfrm>
              <a:prstGeom prst="rect">
                <a:avLst/>
              </a:prstGeom>
              <a:solidFill>
                <a:srgbClr val="98C6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95971" y="4068336"/>
                <a:ext cx="612000" cy="612000"/>
              </a:xfrm>
              <a:prstGeom prst="ellipse">
                <a:avLst/>
              </a:prstGeom>
              <a:gradFill>
                <a:gsLst>
                  <a:gs pos="0">
                    <a:srgbClr val="00257A"/>
                  </a:gs>
                  <a:gs pos="100000">
                    <a:srgbClr val="98C6EA"/>
                  </a:gs>
                </a:gsLst>
                <a:lin ang="0" scaled="1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/>
              <a:lstStyle/>
              <a:p>
                <a:pPr algn="ctr"/>
                <a:endParaRPr lang="ru-RU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1" name="Freeform 65"/>
            <p:cNvSpPr>
              <a:spLocks/>
            </p:cNvSpPr>
            <p:nvPr/>
          </p:nvSpPr>
          <p:spPr bwMode="auto">
            <a:xfrm>
              <a:off x="423625" y="4193712"/>
              <a:ext cx="340773" cy="361248"/>
            </a:xfrm>
            <a:custGeom>
              <a:avLst/>
              <a:gdLst/>
              <a:ahLst/>
              <a:cxnLst>
                <a:cxn ang="0">
                  <a:pos x="171" y="8"/>
                </a:cxn>
                <a:cxn ang="0">
                  <a:pos x="236" y="25"/>
                </a:cxn>
                <a:cxn ang="0">
                  <a:pos x="207" y="94"/>
                </a:cxn>
                <a:cxn ang="0">
                  <a:pos x="202" y="75"/>
                </a:cxn>
                <a:cxn ang="0">
                  <a:pos x="219" y="35"/>
                </a:cxn>
                <a:cxn ang="0">
                  <a:pos x="180" y="25"/>
                </a:cxn>
                <a:cxn ang="0">
                  <a:pos x="167" y="75"/>
                </a:cxn>
                <a:cxn ang="0">
                  <a:pos x="56" y="106"/>
                </a:cxn>
                <a:cxn ang="0">
                  <a:pos x="24" y="146"/>
                </a:cxn>
                <a:cxn ang="0">
                  <a:pos x="62" y="156"/>
                </a:cxn>
                <a:cxn ang="0">
                  <a:pos x="73" y="145"/>
                </a:cxn>
                <a:cxn ang="0">
                  <a:pos x="73" y="144"/>
                </a:cxn>
                <a:cxn ang="0">
                  <a:pos x="74" y="144"/>
                </a:cxn>
                <a:cxn ang="0">
                  <a:pos x="74" y="144"/>
                </a:cxn>
                <a:cxn ang="0">
                  <a:pos x="74" y="143"/>
                </a:cxn>
                <a:cxn ang="0">
                  <a:pos x="75" y="143"/>
                </a:cxn>
                <a:cxn ang="0">
                  <a:pos x="75" y="143"/>
                </a:cxn>
                <a:cxn ang="0">
                  <a:pos x="75" y="142"/>
                </a:cxn>
                <a:cxn ang="0">
                  <a:pos x="76" y="142"/>
                </a:cxn>
                <a:cxn ang="0">
                  <a:pos x="76" y="141"/>
                </a:cxn>
                <a:cxn ang="0">
                  <a:pos x="77" y="141"/>
                </a:cxn>
                <a:cxn ang="0">
                  <a:pos x="77" y="141"/>
                </a:cxn>
                <a:cxn ang="0">
                  <a:pos x="78" y="141"/>
                </a:cxn>
                <a:cxn ang="0">
                  <a:pos x="78" y="141"/>
                </a:cxn>
                <a:cxn ang="0">
                  <a:pos x="79" y="141"/>
                </a:cxn>
                <a:cxn ang="0">
                  <a:pos x="79" y="140"/>
                </a:cxn>
                <a:cxn ang="0">
                  <a:pos x="80" y="140"/>
                </a:cxn>
                <a:cxn ang="0">
                  <a:pos x="80" y="140"/>
                </a:cxn>
                <a:cxn ang="0">
                  <a:pos x="81" y="140"/>
                </a:cxn>
                <a:cxn ang="0">
                  <a:pos x="82" y="140"/>
                </a:cxn>
                <a:cxn ang="0">
                  <a:pos x="82" y="140"/>
                </a:cxn>
                <a:cxn ang="0">
                  <a:pos x="83" y="140"/>
                </a:cxn>
                <a:cxn ang="0">
                  <a:pos x="83" y="140"/>
                </a:cxn>
                <a:cxn ang="0">
                  <a:pos x="84" y="140"/>
                </a:cxn>
                <a:cxn ang="0">
                  <a:pos x="85" y="141"/>
                </a:cxn>
                <a:cxn ang="0">
                  <a:pos x="85" y="141"/>
                </a:cxn>
                <a:cxn ang="0">
                  <a:pos x="86" y="141"/>
                </a:cxn>
                <a:cxn ang="0">
                  <a:pos x="188" y="163"/>
                </a:cxn>
                <a:cxn ang="0">
                  <a:pos x="173" y="186"/>
                </a:cxn>
                <a:cxn ang="0">
                  <a:pos x="164" y="197"/>
                </a:cxn>
                <a:cxn ang="0">
                  <a:pos x="173" y="233"/>
                </a:cxn>
                <a:cxn ang="0">
                  <a:pos x="212" y="223"/>
                </a:cxn>
                <a:cxn ang="0">
                  <a:pos x="221" y="177"/>
                </a:cxn>
                <a:cxn ang="0">
                  <a:pos x="200" y="255"/>
                </a:cxn>
                <a:cxn ang="0">
                  <a:pos x="164" y="250"/>
                </a:cxn>
                <a:cxn ang="0">
                  <a:pos x="82" y="165"/>
                </a:cxn>
                <a:cxn ang="0">
                  <a:pos x="8" y="156"/>
                </a:cxn>
                <a:cxn ang="0">
                  <a:pos x="25" y="92"/>
                </a:cxn>
              </a:cxnLst>
              <a:rect l="0" t="0" r="r" b="b"/>
              <a:pathLst>
                <a:path w="243" h="258">
                  <a:moveTo>
                    <a:pt x="83" y="101"/>
                  </a:moveTo>
                  <a:cubicBezTo>
                    <a:pt x="150" y="63"/>
                    <a:pt x="150" y="63"/>
                    <a:pt x="150" y="63"/>
                  </a:cubicBezTo>
                  <a:cubicBezTo>
                    <a:pt x="147" y="54"/>
                    <a:pt x="147" y="45"/>
                    <a:pt x="149" y="36"/>
                  </a:cubicBezTo>
                  <a:cubicBezTo>
                    <a:pt x="152" y="25"/>
                    <a:pt x="160" y="14"/>
                    <a:pt x="171" y="8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82" y="1"/>
                    <a:pt x="195" y="0"/>
                    <a:pt x="207" y="3"/>
                  </a:cubicBezTo>
                  <a:cubicBezTo>
                    <a:pt x="218" y="6"/>
                    <a:pt x="229" y="14"/>
                    <a:pt x="235" y="25"/>
                  </a:cubicBezTo>
                  <a:cubicBezTo>
                    <a:pt x="235" y="25"/>
                    <a:pt x="235" y="25"/>
                    <a:pt x="236" y="25"/>
                  </a:cubicBezTo>
                  <a:cubicBezTo>
                    <a:pt x="242" y="37"/>
                    <a:pt x="243" y="49"/>
                    <a:pt x="240" y="60"/>
                  </a:cubicBezTo>
                  <a:cubicBezTo>
                    <a:pt x="237" y="72"/>
                    <a:pt x="229" y="82"/>
                    <a:pt x="218" y="89"/>
                  </a:cubicBezTo>
                  <a:cubicBezTo>
                    <a:pt x="218" y="89"/>
                    <a:pt x="218" y="89"/>
                    <a:pt x="217" y="89"/>
                  </a:cubicBezTo>
                  <a:cubicBezTo>
                    <a:pt x="214" y="91"/>
                    <a:pt x="210" y="93"/>
                    <a:pt x="207" y="94"/>
                  </a:cubicBezTo>
                  <a:cubicBezTo>
                    <a:pt x="203" y="95"/>
                    <a:pt x="199" y="95"/>
                    <a:pt x="195" y="95"/>
                  </a:cubicBezTo>
                  <a:cubicBezTo>
                    <a:pt x="189" y="95"/>
                    <a:pt x="185" y="91"/>
                    <a:pt x="185" y="85"/>
                  </a:cubicBezTo>
                  <a:cubicBezTo>
                    <a:pt x="185" y="80"/>
                    <a:pt x="189" y="76"/>
                    <a:pt x="195" y="76"/>
                  </a:cubicBezTo>
                  <a:cubicBezTo>
                    <a:pt x="197" y="76"/>
                    <a:pt x="199" y="75"/>
                    <a:pt x="202" y="75"/>
                  </a:cubicBezTo>
                  <a:cubicBezTo>
                    <a:pt x="204" y="74"/>
                    <a:pt x="206" y="73"/>
                    <a:pt x="208" y="72"/>
                  </a:cubicBezTo>
                  <a:cubicBezTo>
                    <a:pt x="208" y="72"/>
                    <a:pt x="208" y="72"/>
                    <a:pt x="209" y="72"/>
                  </a:cubicBezTo>
                  <a:cubicBezTo>
                    <a:pt x="215" y="68"/>
                    <a:pt x="219" y="62"/>
                    <a:pt x="221" y="55"/>
                  </a:cubicBezTo>
                  <a:cubicBezTo>
                    <a:pt x="223" y="49"/>
                    <a:pt x="222" y="42"/>
                    <a:pt x="219" y="35"/>
                  </a:cubicBezTo>
                  <a:cubicBezTo>
                    <a:pt x="219" y="35"/>
                    <a:pt x="218" y="34"/>
                    <a:pt x="218" y="34"/>
                  </a:cubicBezTo>
                  <a:cubicBezTo>
                    <a:pt x="214" y="28"/>
                    <a:pt x="208" y="24"/>
                    <a:pt x="202" y="22"/>
                  </a:cubicBezTo>
                  <a:cubicBezTo>
                    <a:pt x="195" y="20"/>
                    <a:pt x="188" y="21"/>
                    <a:pt x="181" y="24"/>
                  </a:cubicBezTo>
                  <a:cubicBezTo>
                    <a:pt x="181" y="24"/>
                    <a:pt x="181" y="25"/>
                    <a:pt x="180" y="25"/>
                  </a:cubicBezTo>
                  <a:cubicBezTo>
                    <a:pt x="174" y="29"/>
                    <a:pt x="170" y="35"/>
                    <a:pt x="168" y="41"/>
                  </a:cubicBezTo>
                  <a:cubicBezTo>
                    <a:pt x="166" y="48"/>
                    <a:pt x="167" y="55"/>
                    <a:pt x="170" y="61"/>
                  </a:cubicBezTo>
                  <a:cubicBezTo>
                    <a:pt x="170" y="61"/>
                    <a:pt x="171" y="62"/>
                    <a:pt x="171" y="62"/>
                  </a:cubicBezTo>
                  <a:cubicBezTo>
                    <a:pt x="174" y="67"/>
                    <a:pt x="172" y="73"/>
                    <a:pt x="167" y="75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1" y="125"/>
                    <a:pt x="75" y="124"/>
                    <a:pt x="72" y="119"/>
                  </a:cubicBezTo>
                  <a:cubicBezTo>
                    <a:pt x="68" y="112"/>
                    <a:pt x="62" y="108"/>
                    <a:pt x="56" y="106"/>
                  </a:cubicBezTo>
                  <a:cubicBezTo>
                    <a:pt x="49" y="104"/>
                    <a:pt x="41" y="105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28" y="113"/>
                    <a:pt x="24" y="119"/>
                    <a:pt x="22" y="126"/>
                  </a:cubicBezTo>
                  <a:cubicBezTo>
                    <a:pt x="20" y="132"/>
                    <a:pt x="21" y="140"/>
                    <a:pt x="24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9" y="153"/>
                    <a:pt x="35" y="157"/>
                    <a:pt x="41" y="159"/>
                  </a:cubicBezTo>
                  <a:cubicBezTo>
                    <a:pt x="48" y="161"/>
                    <a:pt x="56" y="160"/>
                    <a:pt x="62" y="156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4" y="155"/>
                    <a:pt x="67" y="154"/>
                    <a:pt x="68" y="152"/>
                  </a:cubicBezTo>
                  <a:cubicBezTo>
                    <a:pt x="70" y="150"/>
                    <a:pt x="72" y="148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74" y="143"/>
                    <a:pt x="74" y="143"/>
                    <a:pt x="74" y="143"/>
                  </a:cubicBezTo>
                  <a:cubicBezTo>
                    <a:pt x="75" y="143"/>
                    <a:pt x="75" y="143"/>
                    <a:pt x="75" y="143"/>
                  </a:cubicBezTo>
                  <a:cubicBezTo>
                    <a:pt x="75" y="143"/>
                    <a:pt x="75" y="143"/>
                    <a:pt x="75" y="143"/>
                  </a:cubicBezTo>
                  <a:cubicBezTo>
                    <a:pt x="75" y="143"/>
                    <a:pt x="75" y="143"/>
                    <a:pt x="75" y="143"/>
                  </a:cubicBezTo>
                  <a:cubicBezTo>
                    <a:pt x="75" y="143"/>
                    <a:pt x="75" y="143"/>
                    <a:pt x="75" y="143"/>
                  </a:cubicBezTo>
                  <a:cubicBezTo>
                    <a:pt x="75" y="143"/>
                    <a:pt x="75" y="143"/>
                    <a:pt x="75" y="143"/>
                  </a:cubicBezTo>
                  <a:cubicBezTo>
                    <a:pt x="75" y="143"/>
                    <a:pt x="75" y="142"/>
                    <a:pt x="75" y="142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75" y="142"/>
                    <a:pt x="75" y="142"/>
                    <a:pt x="75" y="142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2"/>
                    <a:pt x="76" y="142"/>
                    <a:pt x="76" y="142"/>
                  </a:cubicBezTo>
                  <a:cubicBezTo>
                    <a:pt x="76" y="141"/>
                    <a:pt x="76" y="141"/>
                    <a:pt x="76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7" y="141"/>
                    <a:pt x="77" y="141"/>
                    <a:pt x="77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79" y="140"/>
                    <a:pt x="79" y="140"/>
                    <a:pt x="79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1" y="140"/>
                    <a:pt x="81" y="140"/>
                    <a:pt x="82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4" y="140"/>
                    <a:pt x="84" y="141"/>
                    <a:pt x="85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86" y="141"/>
                    <a:pt x="86" y="141"/>
                    <a:pt x="86" y="141"/>
                  </a:cubicBezTo>
                  <a:cubicBezTo>
                    <a:pt x="156" y="176"/>
                    <a:pt x="156" y="176"/>
                    <a:pt x="156" y="176"/>
                  </a:cubicBezTo>
                  <a:cubicBezTo>
                    <a:pt x="158" y="173"/>
                    <a:pt x="161" y="171"/>
                    <a:pt x="164" y="170"/>
                  </a:cubicBezTo>
                  <a:cubicBezTo>
                    <a:pt x="164" y="170"/>
                    <a:pt x="164" y="169"/>
                    <a:pt x="164" y="169"/>
                  </a:cubicBezTo>
                  <a:cubicBezTo>
                    <a:pt x="171" y="165"/>
                    <a:pt x="179" y="163"/>
                    <a:pt x="188" y="163"/>
                  </a:cubicBezTo>
                  <a:cubicBezTo>
                    <a:pt x="193" y="163"/>
                    <a:pt x="197" y="167"/>
                    <a:pt x="197" y="173"/>
                  </a:cubicBezTo>
                  <a:cubicBezTo>
                    <a:pt x="197" y="178"/>
                    <a:pt x="193" y="182"/>
                    <a:pt x="188" y="182"/>
                  </a:cubicBezTo>
                  <a:cubicBezTo>
                    <a:pt x="183" y="182"/>
                    <a:pt x="178" y="184"/>
                    <a:pt x="174" y="186"/>
                  </a:cubicBezTo>
                  <a:cubicBezTo>
                    <a:pt x="174" y="186"/>
                    <a:pt x="174" y="186"/>
                    <a:pt x="173" y="186"/>
                  </a:cubicBezTo>
                  <a:cubicBezTo>
                    <a:pt x="170" y="189"/>
                    <a:pt x="166" y="192"/>
                    <a:pt x="164" y="196"/>
                  </a:cubicBezTo>
                  <a:cubicBezTo>
                    <a:pt x="164" y="196"/>
                    <a:pt x="164" y="196"/>
                    <a:pt x="164" y="197"/>
                  </a:cubicBezTo>
                  <a:cubicBezTo>
                    <a:pt x="164" y="197"/>
                    <a:pt x="164" y="197"/>
                    <a:pt x="164" y="197"/>
                  </a:cubicBezTo>
                  <a:cubicBezTo>
                    <a:pt x="164" y="197"/>
                    <a:pt x="164" y="197"/>
                    <a:pt x="164" y="197"/>
                  </a:cubicBezTo>
                  <a:cubicBezTo>
                    <a:pt x="164" y="197"/>
                    <a:pt x="164" y="197"/>
                    <a:pt x="164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0" y="203"/>
                    <a:pt x="159" y="210"/>
                    <a:pt x="161" y="217"/>
                  </a:cubicBezTo>
                  <a:cubicBezTo>
                    <a:pt x="163" y="224"/>
                    <a:pt x="167" y="230"/>
                    <a:pt x="173" y="233"/>
                  </a:cubicBezTo>
                  <a:cubicBezTo>
                    <a:pt x="174" y="234"/>
                    <a:pt x="174" y="234"/>
                    <a:pt x="174" y="234"/>
                  </a:cubicBezTo>
                  <a:cubicBezTo>
                    <a:pt x="181" y="237"/>
                    <a:pt x="188" y="238"/>
                    <a:pt x="195" y="236"/>
                  </a:cubicBezTo>
                  <a:cubicBezTo>
                    <a:pt x="201" y="235"/>
                    <a:pt x="207" y="230"/>
                    <a:pt x="211" y="224"/>
                  </a:cubicBezTo>
                  <a:cubicBezTo>
                    <a:pt x="211" y="224"/>
                    <a:pt x="211" y="223"/>
                    <a:pt x="212" y="223"/>
                  </a:cubicBezTo>
                  <a:cubicBezTo>
                    <a:pt x="215" y="218"/>
                    <a:pt x="216" y="212"/>
                    <a:pt x="215" y="206"/>
                  </a:cubicBezTo>
                  <a:cubicBezTo>
                    <a:pt x="214" y="200"/>
                    <a:pt x="211" y="195"/>
                    <a:pt x="207" y="190"/>
                  </a:cubicBezTo>
                  <a:cubicBezTo>
                    <a:pt x="203" y="187"/>
                    <a:pt x="203" y="181"/>
                    <a:pt x="207" y="177"/>
                  </a:cubicBezTo>
                  <a:cubicBezTo>
                    <a:pt x="211" y="173"/>
                    <a:pt x="217" y="173"/>
                    <a:pt x="221" y="177"/>
                  </a:cubicBezTo>
                  <a:cubicBezTo>
                    <a:pt x="228" y="184"/>
                    <a:pt x="233" y="194"/>
                    <a:pt x="234" y="204"/>
                  </a:cubicBezTo>
                  <a:cubicBezTo>
                    <a:pt x="235" y="214"/>
                    <a:pt x="234" y="224"/>
                    <a:pt x="228" y="233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22" y="245"/>
                    <a:pt x="211" y="252"/>
                    <a:pt x="200" y="255"/>
                  </a:cubicBezTo>
                  <a:cubicBezTo>
                    <a:pt x="188" y="258"/>
                    <a:pt x="176" y="257"/>
                    <a:pt x="165" y="251"/>
                  </a:cubicBezTo>
                  <a:cubicBezTo>
                    <a:pt x="164" y="251"/>
                    <a:pt x="164" y="250"/>
                    <a:pt x="164" y="250"/>
                  </a:cubicBezTo>
                  <a:cubicBezTo>
                    <a:pt x="164" y="250"/>
                    <a:pt x="164" y="250"/>
                    <a:pt x="164" y="250"/>
                  </a:cubicBezTo>
                  <a:cubicBezTo>
                    <a:pt x="164" y="250"/>
                    <a:pt x="164" y="250"/>
                    <a:pt x="164" y="250"/>
                  </a:cubicBezTo>
                  <a:cubicBezTo>
                    <a:pt x="153" y="244"/>
                    <a:pt x="145" y="233"/>
                    <a:pt x="142" y="222"/>
                  </a:cubicBezTo>
                  <a:cubicBezTo>
                    <a:pt x="140" y="212"/>
                    <a:pt x="140" y="202"/>
                    <a:pt x="144" y="192"/>
                  </a:cubicBezTo>
                  <a:cubicBezTo>
                    <a:pt x="85" y="162"/>
                    <a:pt x="85" y="162"/>
                    <a:pt x="85" y="162"/>
                  </a:cubicBezTo>
                  <a:cubicBezTo>
                    <a:pt x="84" y="163"/>
                    <a:pt x="83" y="164"/>
                    <a:pt x="82" y="165"/>
                  </a:cubicBezTo>
                  <a:cubicBezTo>
                    <a:pt x="79" y="168"/>
                    <a:pt x="76" y="171"/>
                    <a:pt x="72" y="173"/>
                  </a:cubicBezTo>
                  <a:cubicBezTo>
                    <a:pt x="72" y="173"/>
                    <a:pt x="72" y="173"/>
                    <a:pt x="72" y="173"/>
                  </a:cubicBezTo>
                  <a:cubicBezTo>
                    <a:pt x="61" y="180"/>
                    <a:pt x="48" y="181"/>
                    <a:pt x="36" y="178"/>
                  </a:cubicBezTo>
                  <a:cubicBezTo>
                    <a:pt x="25" y="175"/>
                    <a:pt x="14" y="167"/>
                    <a:pt x="8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1" y="144"/>
                    <a:pt x="0" y="132"/>
                    <a:pt x="3" y="121"/>
                  </a:cubicBezTo>
                  <a:cubicBezTo>
                    <a:pt x="6" y="109"/>
                    <a:pt x="14" y="99"/>
                    <a:pt x="25" y="92"/>
                  </a:cubicBezTo>
                  <a:cubicBezTo>
                    <a:pt x="25" y="92"/>
                    <a:pt x="25" y="92"/>
                    <a:pt x="25" y="92"/>
                  </a:cubicBezTo>
                  <a:cubicBezTo>
                    <a:pt x="36" y="86"/>
                    <a:pt x="49" y="84"/>
                    <a:pt x="61" y="87"/>
                  </a:cubicBezTo>
                  <a:cubicBezTo>
                    <a:pt x="69" y="90"/>
                    <a:pt x="77" y="94"/>
                    <a:pt x="83" y="10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5219" y="1341714"/>
            <a:ext cx="277583" cy="351038"/>
            <a:chOff x="6634163" y="3917950"/>
            <a:chExt cx="569913" cy="720725"/>
          </a:xfrm>
          <a:solidFill>
            <a:schemeClr val="bg1"/>
          </a:solidFill>
        </p:grpSpPr>
        <p:sp>
          <p:nvSpPr>
            <p:cNvPr id="30" name="Freeform 371"/>
            <p:cNvSpPr>
              <a:spLocks noEditPoints="1"/>
            </p:cNvSpPr>
            <p:nvPr/>
          </p:nvSpPr>
          <p:spPr bwMode="auto">
            <a:xfrm>
              <a:off x="6799263" y="3917950"/>
              <a:ext cx="239713" cy="150813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32" y="0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64" y="16"/>
                </a:cxn>
                <a:cxn ang="0">
                  <a:pos x="48" y="16"/>
                </a:cxn>
                <a:cxn ang="0">
                  <a:pos x="32" y="25"/>
                </a:cxn>
                <a:cxn ang="0">
                  <a:pos x="23" y="16"/>
                </a:cxn>
                <a:cxn ang="0">
                  <a:pos x="32" y="7"/>
                </a:cxn>
                <a:cxn ang="0">
                  <a:pos x="41" y="16"/>
                </a:cxn>
                <a:cxn ang="0">
                  <a:pos x="32" y="25"/>
                </a:cxn>
              </a:cxnLst>
              <a:rect l="0" t="0" r="r" b="b"/>
              <a:pathLst>
                <a:path w="64" h="40">
                  <a:moveTo>
                    <a:pt x="48" y="16"/>
                  </a:moveTo>
                  <a:cubicBezTo>
                    <a:pt x="48" y="7"/>
                    <a:pt x="41" y="0"/>
                    <a:pt x="32" y="0"/>
                  </a:cubicBezTo>
                  <a:cubicBezTo>
                    <a:pt x="23" y="0"/>
                    <a:pt x="16" y="7"/>
                    <a:pt x="16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60" y="40"/>
                    <a:pt x="64" y="36"/>
                    <a:pt x="64" y="32"/>
                  </a:cubicBezTo>
                  <a:cubicBezTo>
                    <a:pt x="64" y="16"/>
                    <a:pt x="64" y="16"/>
                    <a:pt x="64" y="16"/>
                  </a:cubicBezTo>
                  <a:lnTo>
                    <a:pt x="48" y="16"/>
                  </a:lnTo>
                  <a:close/>
                  <a:moveTo>
                    <a:pt x="32" y="25"/>
                  </a:moveTo>
                  <a:cubicBezTo>
                    <a:pt x="27" y="25"/>
                    <a:pt x="23" y="21"/>
                    <a:pt x="23" y="16"/>
                  </a:cubicBezTo>
                  <a:cubicBezTo>
                    <a:pt x="23" y="11"/>
                    <a:pt x="27" y="7"/>
                    <a:pt x="32" y="7"/>
                  </a:cubicBezTo>
                  <a:cubicBezTo>
                    <a:pt x="37" y="7"/>
                    <a:pt x="41" y="11"/>
                    <a:pt x="41" y="16"/>
                  </a:cubicBezTo>
                  <a:cubicBezTo>
                    <a:pt x="41" y="21"/>
                    <a:pt x="37" y="25"/>
                    <a:pt x="32" y="2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31" name="Freeform 372"/>
            <p:cNvSpPr>
              <a:spLocks noEditPoints="1"/>
            </p:cNvSpPr>
            <p:nvPr/>
          </p:nvSpPr>
          <p:spPr bwMode="auto">
            <a:xfrm>
              <a:off x="6634163" y="3978275"/>
              <a:ext cx="569913" cy="660400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116" y="0"/>
                </a:cxn>
                <a:cxn ang="0">
                  <a:pos x="116" y="16"/>
                </a:cxn>
                <a:cxn ang="0">
                  <a:pos x="136" y="16"/>
                </a:cxn>
                <a:cxn ang="0">
                  <a:pos x="136" y="120"/>
                </a:cxn>
                <a:cxn ang="0">
                  <a:pos x="96" y="120"/>
                </a:cxn>
                <a:cxn ang="0">
                  <a:pos x="96" y="160"/>
                </a:cxn>
                <a:cxn ang="0">
                  <a:pos x="16" y="160"/>
                </a:cxn>
                <a:cxn ang="0">
                  <a:pos x="16" y="16"/>
                </a:cxn>
                <a:cxn ang="0">
                  <a:pos x="36" y="16"/>
                </a:cxn>
                <a:cxn ang="0">
                  <a:pos x="36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68"/>
                </a:cxn>
                <a:cxn ang="0">
                  <a:pos x="8" y="176"/>
                </a:cxn>
                <a:cxn ang="0">
                  <a:pos x="144" y="176"/>
                </a:cxn>
                <a:cxn ang="0">
                  <a:pos x="152" y="168"/>
                </a:cxn>
                <a:cxn ang="0">
                  <a:pos x="152" y="8"/>
                </a:cxn>
                <a:cxn ang="0">
                  <a:pos x="144" y="0"/>
                </a:cxn>
                <a:cxn ang="0">
                  <a:pos x="104" y="158"/>
                </a:cxn>
                <a:cxn ang="0">
                  <a:pos x="104" y="128"/>
                </a:cxn>
                <a:cxn ang="0">
                  <a:pos x="134" y="128"/>
                </a:cxn>
                <a:cxn ang="0">
                  <a:pos x="104" y="158"/>
                </a:cxn>
              </a:cxnLst>
              <a:rect l="0" t="0" r="r" b="b"/>
              <a:pathLst>
                <a:path w="152" h="176">
                  <a:moveTo>
                    <a:pt x="144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16" y="160"/>
                    <a:pt x="16" y="160"/>
                    <a:pt x="16" y="16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2"/>
                    <a:pt x="4" y="176"/>
                    <a:pt x="8" y="176"/>
                  </a:cubicBezTo>
                  <a:cubicBezTo>
                    <a:pt x="144" y="176"/>
                    <a:pt x="144" y="176"/>
                    <a:pt x="144" y="176"/>
                  </a:cubicBezTo>
                  <a:cubicBezTo>
                    <a:pt x="148" y="176"/>
                    <a:pt x="152" y="172"/>
                    <a:pt x="152" y="16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52" y="4"/>
                    <a:pt x="148" y="0"/>
                    <a:pt x="144" y="0"/>
                  </a:cubicBezTo>
                  <a:close/>
                  <a:moveTo>
                    <a:pt x="104" y="158"/>
                  </a:moveTo>
                  <a:cubicBezTo>
                    <a:pt x="104" y="128"/>
                    <a:pt x="104" y="128"/>
                    <a:pt x="104" y="128"/>
                  </a:cubicBezTo>
                  <a:cubicBezTo>
                    <a:pt x="134" y="128"/>
                    <a:pt x="134" y="128"/>
                    <a:pt x="134" y="128"/>
                  </a:cubicBezTo>
                  <a:lnTo>
                    <a:pt x="104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32" name="Freeform 373"/>
            <p:cNvSpPr>
              <a:spLocks/>
            </p:cNvSpPr>
            <p:nvPr/>
          </p:nvSpPr>
          <p:spPr bwMode="auto">
            <a:xfrm>
              <a:off x="6765926" y="4138613"/>
              <a:ext cx="322263" cy="263525"/>
            </a:xfrm>
            <a:custGeom>
              <a:avLst/>
              <a:gdLst/>
              <a:ahLst/>
              <a:cxnLst>
                <a:cxn ang="0">
                  <a:pos x="30" y="67"/>
                </a:cxn>
                <a:cxn ang="0">
                  <a:pos x="0" y="97"/>
                </a:cxn>
                <a:cxn ang="0">
                  <a:pos x="68" y="166"/>
                </a:cxn>
                <a:cxn ang="0">
                  <a:pos x="203" y="31"/>
                </a:cxn>
                <a:cxn ang="0">
                  <a:pos x="172" y="0"/>
                </a:cxn>
                <a:cxn ang="0">
                  <a:pos x="68" y="104"/>
                </a:cxn>
                <a:cxn ang="0">
                  <a:pos x="30" y="67"/>
                </a:cxn>
              </a:cxnLst>
              <a:rect l="0" t="0" r="r" b="b"/>
              <a:pathLst>
                <a:path w="203" h="166">
                  <a:moveTo>
                    <a:pt x="30" y="67"/>
                  </a:moveTo>
                  <a:lnTo>
                    <a:pt x="0" y="97"/>
                  </a:lnTo>
                  <a:lnTo>
                    <a:pt x="68" y="166"/>
                  </a:lnTo>
                  <a:lnTo>
                    <a:pt x="203" y="31"/>
                  </a:lnTo>
                  <a:lnTo>
                    <a:pt x="172" y="0"/>
                  </a:lnTo>
                  <a:lnTo>
                    <a:pt x="68" y="104"/>
                  </a:lnTo>
                  <a:lnTo>
                    <a:pt x="30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5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/>
        </p:nvSpPr>
        <p:spPr>
          <a:xfrm>
            <a:off x="566261" y="3187154"/>
            <a:ext cx="6084993" cy="396000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txBody>
          <a:bodyPr wrap="square" lIns="288000" tIns="36000" rIns="54610" bIns="5461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Расширение и продление экономических санкций против РФ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" name="Text Placeholder 10"/>
          <p:cNvSpPr>
            <a:spLocks noGrp="1"/>
          </p:cNvSpPr>
          <p:nvPr/>
        </p:nvSpPr>
        <p:spPr>
          <a:xfrm>
            <a:off x="566261" y="2111557"/>
            <a:ext cx="6095929" cy="739178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txBody>
          <a:bodyPr wrap="square" lIns="288000" tIns="36000" rIns="54610" bIns="5461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Обсуждение заморозки объема добычи нефти для стабилизации цена на нефть между крупнейшими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нефтедобывающими странами </a:t>
            </a:r>
          </a:p>
        </p:txBody>
      </p:sp>
      <p:sp>
        <p:nvSpPr>
          <p:cNvPr id="9" name="Text Placeholder 10"/>
          <p:cNvSpPr>
            <a:spLocks noGrp="1"/>
          </p:cNvSpPr>
          <p:nvPr/>
        </p:nvSpPr>
        <p:spPr>
          <a:xfrm>
            <a:off x="566261" y="1226738"/>
            <a:ext cx="6086815" cy="548400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txBody>
          <a:bodyPr wrap="square" lIns="288000" tIns="36000" rIns="54610" bIns="5461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Существенная волатильность цены на нефть в диапазоне от 28 до 43</a:t>
            </a:r>
            <a:r>
              <a:rPr lang="ru-RU" sz="1400" dirty="0" smtClean="0">
                <a:solidFill>
                  <a:schemeClr val="tx1"/>
                </a:solidFill>
              </a:rPr>
              <a:t>$/</a:t>
            </a:r>
            <a:r>
              <a:rPr lang="ru-RU" sz="1400" dirty="0" err="1" smtClean="0">
                <a:solidFill>
                  <a:schemeClr val="tx1"/>
                </a:solidFill>
              </a:rPr>
              <a:t>барр</a:t>
            </a:r>
            <a:r>
              <a:rPr lang="ru-RU" sz="1400" dirty="0" smtClean="0">
                <a:solidFill>
                  <a:schemeClr val="tx1"/>
                </a:solidFill>
              </a:rPr>
              <a:t> за период 2015 г – 1 кв. 2016 г.</a:t>
            </a:r>
            <a:endParaRPr lang="ru-RU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312" y="116632"/>
            <a:ext cx="8551167" cy="792088"/>
          </a:xfrm>
        </p:spPr>
        <p:txBody>
          <a:bodyPr/>
          <a:lstStyle/>
          <a:p>
            <a:r>
              <a:rPr lang="ru-RU" sz="2000" dirty="0"/>
              <a:t>С какими вызовами столкнулась нефтегазовая отрасль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условиях новой экономической реальности</a:t>
            </a:r>
            <a:r>
              <a:rPr lang="ru-RU" sz="2000" dirty="0" smtClean="0"/>
              <a:t>?</a:t>
            </a:r>
            <a:endParaRPr lang="en-GB" sz="2000" dirty="0"/>
          </a:p>
        </p:txBody>
      </p:sp>
      <p:sp>
        <p:nvSpPr>
          <p:cNvPr id="12" name="Text Placeholder 10"/>
          <p:cNvSpPr>
            <a:spLocks noGrp="1"/>
          </p:cNvSpPr>
          <p:nvPr/>
        </p:nvSpPr>
        <p:spPr>
          <a:xfrm>
            <a:off x="566261" y="3919573"/>
            <a:ext cx="6086815" cy="619445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txBody>
          <a:bodyPr wrap="square" lIns="288000" tIns="36000" rIns="54610" bIns="5461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Сокращение дебита новых и действующих скважин,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увеличение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удельного веса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</a:rPr>
              <a:t>трудноизвлекаемых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запасов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Text Placeholder 10"/>
          <p:cNvSpPr>
            <a:spLocks noGrp="1"/>
          </p:cNvSpPr>
          <p:nvPr/>
        </p:nvSpPr>
        <p:spPr>
          <a:xfrm>
            <a:off x="566261" y="4875438"/>
            <a:ext cx="6095929" cy="1220562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txBody>
          <a:bodyPr wrap="square" lIns="288000" tIns="36000" rIns="54610" bIns="5461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Регулятивные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ужесточения на международном уровне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</a:rPr>
              <a:t>: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Инициативы о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прозрачности в добывающих отраслях (ИПДО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en-US" sz="1400" dirty="0">
                <a:solidFill>
                  <a:schemeClr val="tx1"/>
                </a:solidFill>
                <a:latin typeface="Arial" pitchFamily="34" charset="0"/>
              </a:rPr>
              <a:t>BEPS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и подготовка </a:t>
            </a:r>
            <a:r>
              <a:rPr lang="ru-RU" sz="1400" dirty="0" err="1">
                <a:solidFill>
                  <a:schemeClr val="tx1"/>
                </a:solidFill>
                <a:latin typeface="Arial" pitchFamily="34" charset="0"/>
              </a:rPr>
              <a:t>межстрановой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</a:rPr>
              <a:t> отчетности </a:t>
            </a:r>
            <a:endParaRPr lang="en-US" sz="1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4240057" y="3727878"/>
            <a:ext cx="5040000" cy="45954"/>
          </a:xfrm>
          <a:prstGeom prst="rect">
            <a:avLst/>
          </a:prstGeom>
          <a:solidFill>
            <a:srgbClr val="98C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9" r="9465"/>
          <a:stretch/>
        </p:blipFill>
        <p:spPr>
          <a:xfrm>
            <a:off x="6781800" y="1219200"/>
            <a:ext cx="2101850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297" y="1219200"/>
            <a:ext cx="45719" cy="5040000"/>
          </a:xfrm>
          <a:prstGeom prst="rect">
            <a:avLst/>
          </a:prstGeom>
          <a:solidFill>
            <a:srgbClr val="0033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b="1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4917" y="1292545"/>
            <a:ext cx="396000" cy="396000"/>
          </a:xfrm>
          <a:prstGeom prst="ellipse">
            <a:avLst/>
          </a:prstGeom>
          <a:gradFill>
            <a:gsLst>
              <a:gs pos="0">
                <a:srgbClr val="00257A"/>
              </a:gs>
              <a:gs pos="100000">
                <a:srgbClr val="98C6EA"/>
              </a:gs>
            </a:gsLst>
            <a:lin ang="0" scaled="1"/>
          </a:gradFill>
          <a:ln w="12700">
            <a:solidFill>
              <a:schemeClr val="bg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4917" y="2258600"/>
            <a:ext cx="396000" cy="396000"/>
            <a:chOff x="324917" y="1983537"/>
            <a:chExt cx="396000" cy="396000"/>
          </a:xfrm>
        </p:grpSpPr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324917" y="1983537"/>
              <a:ext cx="396000" cy="396000"/>
            </a:xfrm>
            <a:prstGeom prst="ellipse">
              <a:avLst/>
            </a:prstGeom>
            <a:gradFill>
              <a:gsLst>
                <a:gs pos="0">
                  <a:srgbClr val="00257A"/>
                </a:gs>
                <a:gs pos="100000">
                  <a:srgbClr val="98C6EA"/>
                </a:gs>
              </a:gsLst>
              <a:lin ang="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157"/>
            <p:cNvSpPr>
              <a:spLocks/>
            </p:cNvSpPr>
            <p:nvPr/>
          </p:nvSpPr>
          <p:spPr bwMode="auto">
            <a:xfrm>
              <a:off x="410442" y="2060980"/>
              <a:ext cx="234591" cy="239739"/>
            </a:xfrm>
            <a:custGeom>
              <a:avLst/>
              <a:gdLst/>
              <a:ahLst/>
              <a:cxnLst>
                <a:cxn ang="0">
                  <a:pos x="315" y="185"/>
                </a:cxn>
                <a:cxn ang="0">
                  <a:pos x="176" y="163"/>
                </a:cxn>
                <a:cxn ang="0">
                  <a:pos x="315" y="141"/>
                </a:cxn>
                <a:cxn ang="0">
                  <a:pos x="266" y="111"/>
                </a:cxn>
                <a:cxn ang="0">
                  <a:pos x="297" y="75"/>
                </a:cxn>
                <a:cxn ang="0">
                  <a:pos x="273" y="45"/>
                </a:cxn>
                <a:cxn ang="0">
                  <a:pos x="238" y="109"/>
                </a:cxn>
                <a:cxn ang="0">
                  <a:pos x="168" y="69"/>
                </a:cxn>
                <a:cxn ang="0">
                  <a:pos x="207" y="6"/>
                </a:cxn>
                <a:cxn ang="0">
                  <a:pos x="168" y="0"/>
                </a:cxn>
                <a:cxn ang="0">
                  <a:pos x="151" y="46"/>
                </a:cxn>
                <a:cxn ang="0">
                  <a:pos x="101" y="18"/>
                </a:cxn>
                <a:cxn ang="0">
                  <a:pos x="151" y="150"/>
                </a:cxn>
                <a:cxn ang="0">
                  <a:pos x="63" y="40"/>
                </a:cxn>
                <a:cxn ang="0">
                  <a:pos x="62" y="98"/>
                </a:cxn>
                <a:cxn ang="0">
                  <a:pos x="14" y="89"/>
                </a:cxn>
                <a:cxn ang="0">
                  <a:pos x="0" y="126"/>
                </a:cxn>
                <a:cxn ang="0">
                  <a:pos x="73" y="123"/>
                </a:cxn>
                <a:cxn ang="0">
                  <a:pos x="73" y="204"/>
                </a:cxn>
                <a:cxn ang="0">
                  <a:pos x="0" y="202"/>
                </a:cxn>
                <a:cxn ang="0">
                  <a:pos x="14" y="238"/>
                </a:cxn>
                <a:cxn ang="0">
                  <a:pos x="62" y="230"/>
                </a:cxn>
                <a:cxn ang="0">
                  <a:pos x="63" y="287"/>
                </a:cxn>
                <a:cxn ang="0">
                  <a:pos x="151" y="178"/>
                </a:cxn>
                <a:cxn ang="0">
                  <a:pos x="101" y="309"/>
                </a:cxn>
                <a:cxn ang="0">
                  <a:pos x="151" y="282"/>
                </a:cxn>
                <a:cxn ang="0">
                  <a:pos x="168" y="326"/>
                </a:cxn>
                <a:cxn ang="0">
                  <a:pos x="207" y="320"/>
                </a:cxn>
                <a:cxn ang="0">
                  <a:pos x="168" y="259"/>
                </a:cxn>
                <a:cxn ang="0">
                  <a:pos x="238" y="218"/>
                </a:cxn>
                <a:cxn ang="0">
                  <a:pos x="273" y="283"/>
                </a:cxn>
                <a:cxn ang="0">
                  <a:pos x="297" y="252"/>
                </a:cxn>
                <a:cxn ang="0">
                  <a:pos x="266" y="215"/>
                </a:cxn>
              </a:cxnLst>
              <a:rect l="0" t="0" r="r" b="b"/>
              <a:pathLst>
                <a:path w="319" h="326">
                  <a:moveTo>
                    <a:pt x="319" y="202"/>
                  </a:moveTo>
                  <a:lnTo>
                    <a:pt x="315" y="185"/>
                  </a:lnTo>
                  <a:lnTo>
                    <a:pt x="247" y="204"/>
                  </a:lnTo>
                  <a:lnTo>
                    <a:pt x="176" y="163"/>
                  </a:lnTo>
                  <a:lnTo>
                    <a:pt x="247" y="123"/>
                  </a:lnTo>
                  <a:lnTo>
                    <a:pt x="315" y="141"/>
                  </a:lnTo>
                  <a:lnTo>
                    <a:pt x="319" y="126"/>
                  </a:lnTo>
                  <a:lnTo>
                    <a:pt x="266" y="111"/>
                  </a:lnTo>
                  <a:lnTo>
                    <a:pt x="305" y="89"/>
                  </a:lnTo>
                  <a:lnTo>
                    <a:pt x="297" y="75"/>
                  </a:lnTo>
                  <a:lnTo>
                    <a:pt x="258" y="98"/>
                  </a:lnTo>
                  <a:lnTo>
                    <a:pt x="273" y="45"/>
                  </a:lnTo>
                  <a:lnTo>
                    <a:pt x="256" y="40"/>
                  </a:lnTo>
                  <a:lnTo>
                    <a:pt x="238" y="109"/>
                  </a:lnTo>
                  <a:lnTo>
                    <a:pt x="168" y="150"/>
                  </a:lnTo>
                  <a:lnTo>
                    <a:pt x="168" y="69"/>
                  </a:lnTo>
                  <a:lnTo>
                    <a:pt x="219" y="18"/>
                  </a:lnTo>
                  <a:lnTo>
                    <a:pt x="207" y="6"/>
                  </a:lnTo>
                  <a:lnTo>
                    <a:pt x="168" y="46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51" y="46"/>
                  </a:lnTo>
                  <a:lnTo>
                    <a:pt x="113" y="6"/>
                  </a:lnTo>
                  <a:lnTo>
                    <a:pt x="101" y="18"/>
                  </a:lnTo>
                  <a:lnTo>
                    <a:pt x="151" y="69"/>
                  </a:lnTo>
                  <a:lnTo>
                    <a:pt x="151" y="150"/>
                  </a:lnTo>
                  <a:lnTo>
                    <a:pt x="82" y="109"/>
                  </a:lnTo>
                  <a:lnTo>
                    <a:pt x="63" y="40"/>
                  </a:lnTo>
                  <a:lnTo>
                    <a:pt x="47" y="45"/>
                  </a:lnTo>
                  <a:lnTo>
                    <a:pt x="62" y="98"/>
                  </a:lnTo>
                  <a:lnTo>
                    <a:pt x="23" y="75"/>
                  </a:lnTo>
                  <a:lnTo>
                    <a:pt x="14" y="89"/>
                  </a:lnTo>
                  <a:lnTo>
                    <a:pt x="54" y="111"/>
                  </a:lnTo>
                  <a:lnTo>
                    <a:pt x="0" y="126"/>
                  </a:lnTo>
                  <a:lnTo>
                    <a:pt x="5" y="141"/>
                  </a:lnTo>
                  <a:lnTo>
                    <a:pt x="73" y="123"/>
                  </a:lnTo>
                  <a:lnTo>
                    <a:pt x="143" y="163"/>
                  </a:lnTo>
                  <a:lnTo>
                    <a:pt x="73" y="204"/>
                  </a:lnTo>
                  <a:lnTo>
                    <a:pt x="5" y="185"/>
                  </a:lnTo>
                  <a:lnTo>
                    <a:pt x="0" y="202"/>
                  </a:lnTo>
                  <a:lnTo>
                    <a:pt x="54" y="215"/>
                  </a:lnTo>
                  <a:lnTo>
                    <a:pt x="14" y="238"/>
                  </a:lnTo>
                  <a:lnTo>
                    <a:pt x="23" y="252"/>
                  </a:lnTo>
                  <a:lnTo>
                    <a:pt x="62" y="230"/>
                  </a:lnTo>
                  <a:lnTo>
                    <a:pt x="47" y="283"/>
                  </a:lnTo>
                  <a:lnTo>
                    <a:pt x="63" y="287"/>
                  </a:lnTo>
                  <a:lnTo>
                    <a:pt x="82" y="218"/>
                  </a:lnTo>
                  <a:lnTo>
                    <a:pt x="151" y="178"/>
                  </a:lnTo>
                  <a:lnTo>
                    <a:pt x="151" y="259"/>
                  </a:lnTo>
                  <a:lnTo>
                    <a:pt x="101" y="309"/>
                  </a:lnTo>
                  <a:lnTo>
                    <a:pt x="113" y="320"/>
                  </a:lnTo>
                  <a:lnTo>
                    <a:pt x="151" y="282"/>
                  </a:lnTo>
                  <a:lnTo>
                    <a:pt x="151" y="326"/>
                  </a:lnTo>
                  <a:lnTo>
                    <a:pt x="168" y="326"/>
                  </a:lnTo>
                  <a:lnTo>
                    <a:pt x="168" y="282"/>
                  </a:lnTo>
                  <a:lnTo>
                    <a:pt x="207" y="320"/>
                  </a:lnTo>
                  <a:lnTo>
                    <a:pt x="219" y="309"/>
                  </a:lnTo>
                  <a:lnTo>
                    <a:pt x="168" y="259"/>
                  </a:lnTo>
                  <a:lnTo>
                    <a:pt x="168" y="178"/>
                  </a:lnTo>
                  <a:lnTo>
                    <a:pt x="238" y="218"/>
                  </a:lnTo>
                  <a:lnTo>
                    <a:pt x="256" y="287"/>
                  </a:lnTo>
                  <a:lnTo>
                    <a:pt x="273" y="283"/>
                  </a:lnTo>
                  <a:lnTo>
                    <a:pt x="258" y="230"/>
                  </a:lnTo>
                  <a:lnTo>
                    <a:pt x="297" y="252"/>
                  </a:lnTo>
                  <a:lnTo>
                    <a:pt x="305" y="238"/>
                  </a:lnTo>
                  <a:lnTo>
                    <a:pt x="266" y="215"/>
                  </a:lnTo>
                  <a:lnTo>
                    <a:pt x="319" y="20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3632" y="3185400"/>
            <a:ext cx="396000" cy="396000"/>
            <a:chOff x="363632" y="2915546"/>
            <a:chExt cx="396000" cy="396000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363632" y="2915546"/>
              <a:ext cx="396000" cy="396000"/>
            </a:xfrm>
            <a:prstGeom prst="ellipse">
              <a:avLst/>
            </a:prstGeom>
            <a:gradFill>
              <a:gsLst>
                <a:gs pos="0">
                  <a:srgbClr val="00257A"/>
                </a:gs>
                <a:gs pos="100000">
                  <a:srgbClr val="98C6EA"/>
                </a:gs>
              </a:gsLst>
              <a:lin ang="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64998" y="2989495"/>
              <a:ext cx="209956" cy="250262"/>
              <a:chOff x="71048" y="2925577"/>
              <a:chExt cx="294501" cy="351038"/>
            </a:xfrm>
            <a:solidFill>
              <a:schemeClr val="bg1"/>
            </a:solidFill>
          </p:grpSpPr>
          <p:grpSp>
            <p:nvGrpSpPr>
              <p:cNvPr id="23" name="Group 22"/>
              <p:cNvGrpSpPr/>
              <p:nvPr/>
            </p:nvGrpSpPr>
            <p:grpSpPr>
              <a:xfrm>
                <a:off x="71048" y="2925577"/>
                <a:ext cx="277583" cy="351038"/>
                <a:chOff x="6634163" y="3917950"/>
                <a:chExt cx="569913" cy="720725"/>
              </a:xfrm>
              <a:grpFill/>
            </p:grpSpPr>
            <p:sp>
              <p:nvSpPr>
                <p:cNvPr id="24" name="Freeform 371"/>
                <p:cNvSpPr>
                  <a:spLocks noEditPoints="1"/>
                </p:cNvSpPr>
                <p:nvPr/>
              </p:nvSpPr>
              <p:spPr bwMode="auto">
                <a:xfrm>
                  <a:off x="6799263" y="3917950"/>
                  <a:ext cx="239713" cy="150813"/>
                </a:xfrm>
                <a:custGeom>
                  <a:avLst/>
                  <a:gdLst/>
                  <a:ahLst/>
                  <a:cxnLst>
                    <a:cxn ang="0">
                      <a:pos x="48" y="16"/>
                    </a:cxn>
                    <a:cxn ang="0">
                      <a:pos x="32" y="0"/>
                    </a:cxn>
                    <a:cxn ang="0">
                      <a:pos x="16" y="16"/>
                    </a:cxn>
                    <a:cxn ang="0">
                      <a:pos x="0" y="16"/>
                    </a:cxn>
                    <a:cxn ang="0">
                      <a:pos x="0" y="32"/>
                    </a:cxn>
                    <a:cxn ang="0">
                      <a:pos x="8" y="40"/>
                    </a:cxn>
                    <a:cxn ang="0">
                      <a:pos x="56" y="40"/>
                    </a:cxn>
                    <a:cxn ang="0">
                      <a:pos x="64" y="32"/>
                    </a:cxn>
                    <a:cxn ang="0">
                      <a:pos x="64" y="16"/>
                    </a:cxn>
                    <a:cxn ang="0">
                      <a:pos x="48" y="16"/>
                    </a:cxn>
                    <a:cxn ang="0">
                      <a:pos x="32" y="25"/>
                    </a:cxn>
                    <a:cxn ang="0">
                      <a:pos x="23" y="16"/>
                    </a:cxn>
                    <a:cxn ang="0">
                      <a:pos x="32" y="7"/>
                    </a:cxn>
                    <a:cxn ang="0">
                      <a:pos x="41" y="16"/>
                    </a:cxn>
                    <a:cxn ang="0">
                      <a:pos x="32" y="25"/>
                    </a:cxn>
                  </a:cxnLst>
                  <a:rect l="0" t="0" r="r" b="b"/>
                  <a:pathLst>
                    <a:path w="64" h="40">
                      <a:moveTo>
                        <a:pt x="48" y="16"/>
                      </a:moveTo>
                      <a:cubicBezTo>
                        <a:pt x="48" y="7"/>
                        <a:pt x="41" y="0"/>
                        <a:pt x="32" y="0"/>
                      </a:cubicBezTo>
                      <a:cubicBezTo>
                        <a:pt x="23" y="0"/>
                        <a:pt x="16" y="7"/>
                        <a:pt x="16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6"/>
                        <a:pt x="4" y="40"/>
                        <a:pt x="8" y="40"/>
                      </a:cubicBezTo>
                      <a:cubicBezTo>
                        <a:pt x="56" y="40"/>
                        <a:pt x="56" y="40"/>
                        <a:pt x="56" y="40"/>
                      </a:cubicBezTo>
                      <a:cubicBezTo>
                        <a:pt x="60" y="40"/>
                        <a:pt x="64" y="36"/>
                        <a:pt x="64" y="32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lnTo>
                        <a:pt x="48" y="16"/>
                      </a:lnTo>
                      <a:close/>
                      <a:moveTo>
                        <a:pt x="32" y="25"/>
                      </a:moveTo>
                      <a:cubicBezTo>
                        <a:pt x="27" y="25"/>
                        <a:pt x="23" y="21"/>
                        <a:pt x="23" y="16"/>
                      </a:cubicBezTo>
                      <a:cubicBezTo>
                        <a:pt x="23" y="11"/>
                        <a:pt x="27" y="7"/>
                        <a:pt x="32" y="7"/>
                      </a:cubicBezTo>
                      <a:cubicBezTo>
                        <a:pt x="37" y="7"/>
                        <a:pt x="41" y="11"/>
                        <a:pt x="41" y="16"/>
                      </a:cubicBezTo>
                      <a:cubicBezTo>
                        <a:pt x="41" y="21"/>
                        <a:pt x="37" y="25"/>
                        <a:pt x="32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6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372"/>
                <p:cNvSpPr>
                  <a:spLocks noEditPoints="1"/>
                </p:cNvSpPr>
                <p:nvPr/>
              </p:nvSpPr>
              <p:spPr bwMode="auto">
                <a:xfrm>
                  <a:off x="6634163" y="3978275"/>
                  <a:ext cx="569913" cy="660400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116" y="0"/>
                    </a:cxn>
                    <a:cxn ang="0">
                      <a:pos x="116" y="16"/>
                    </a:cxn>
                    <a:cxn ang="0">
                      <a:pos x="136" y="16"/>
                    </a:cxn>
                    <a:cxn ang="0">
                      <a:pos x="136" y="120"/>
                    </a:cxn>
                    <a:cxn ang="0">
                      <a:pos x="96" y="120"/>
                    </a:cxn>
                    <a:cxn ang="0">
                      <a:pos x="96" y="160"/>
                    </a:cxn>
                    <a:cxn ang="0">
                      <a:pos x="16" y="160"/>
                    </a:cxn>
                    <a:cxn ang="0">
                      <a:pos x="16" y="16"/>
                    </a:cxn>
                    <a:cxn ang="0">
                      <a:pos x="36" y="16"/>
                    </a:cxn>
                    <a:cxn ang="0">
                      <a:pos x="36" y="0"/>
                    </a:cxn>
                    <a:cxn ang="0">
                      <a:pos x="8" y="0"/>
                    </a:cxn>
                    <a:cxn ang="0">
                      <a:pos x="0" y="8"/>
                    </a:cxn>
                    <a:cxn ang="0">
                      <a:pos x="0" y="168"/>
                    </a:cxn>
                    <a:cxn ang="0">
                      <a:pos x="8" y="176"/>
                    </a:cxn>
                    <a:cxn ang="0">
                      <a:pos x="144" y="176"/>
                    </a:cxn>
                    <a:cxn ang="0">
                      <a:pos x="152" y="168"/>
                    </a:cxn>
                    <a:cxn ang="0">
                      <a:pos x="152" y="8"/>
                    </a:cxn>
                    <a:cxn ang="0">
                      <a:pos x="144" y="0"/>
                    </a:cxn>
                    <a:cxn ang="0">
                      <a:pos x="104" y="158"/>
                    </a:cxn>
                    <a:cxn ang="0">
                      <a:pos x="104" y="128"/>
                    </a:cxn>
                    <a:cxn ang="0">
                      <a:pos x="134" y="128"/>
                    </a:cxn>
                    <a:cxn ang="0">
                      <a:pos x="104" y="158"/>
                    </a:cxn>
                  </a:cxnLst>
                  <a:rect l="0" t="0" r="r" b="b"/>
                  <a:pathLst>
                    <a:path w="152" h="176">
                      <a:moveTo>
                        <a:pt x="144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16"/>
                        <a:pt x="116" y="16"/>
                        <a:pt x="116" y="16"/>
                      </a:cubicBezTo>
                      <a:cubicBezTo>
                        <a:pt x="136" y="16"/>
                        <a:pt x="136" y="16"/>
                        <a:pt x="136" y="16"/>
                      </a:cubicBezTo>
                      <a:cubicBezTo>
                        <a:pt x="136" y="120"/>
                        <a:pt x="136" y="120"/>
                        <a:pt x="136" y="120"/>
                      </a:cubicBezTo>
                      <a:cubicBezTo>
                        <a:pt x="96" y="120"/>
                        <a:pt x="96" y="120"/>
                        <a:pt x="96" y="120"/>
                      </a:cubicBezTo>
                      <a:cubicBezTo>
                        <a:pt x="96" y="160"/>
                        <a:pt x="96" y="160"/>
                        <a:pt x="96" y="160"/>
                      </a:cubicBezTo>
                      <a:cubicBezTo>
                        <a:pt x="16" y="160"/>
                        <a:pt x="16" y="160"/>
                        <a:pt x="16" y="160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ubicBezTo>
                        <a:pt x="0" y="168"/>
                        <a:pt x="0" y="168"/>
                        <a:pt x="0" y="168"/>
                      </a:cubicBezTo>
                      <a:cubicBezTo>
                        <a:pt x="0" y="172"/>
                        <a:pt x="4" y="176"/>
                        <a:pt x="8" y="176"/>
                      </a:cubicBezTo>
                      <a:cubicBezTo>
                        <a:pt x="144" y="176"/>
                        <a:pt x="144" y="176"/>
                        <a:pt x="144" y="176"/>
                      </a:cubicBezTo>
                      <a:cubicBezTo>
                        <a:pt x="148" y="176"/>
                        <a:pt x="152" y="172"/>
                        <a:pt x="152" y="168"/>
                      </a:cubicBezTo>
                      <a:cubicBezTo>
                        <a:pt x="152" y="8"/>
                        <a:pt x="152" y="8"/>
                        <a:pt x="152" y="8"/>
                      </a:cubicBezTo>
                      <a:cubicBezTo>
                        <a:pt x="152" y="4"/>
                        <a:pt x="148" y="0"/>
                        <a:pt x="144" y="0"/>
                      </a:cubicBezTo>
                      <a:close/>
                      <a:moveTo>
                        <a:pt x="104" y="158"/>
                      </a:moveTo>
                      <a:cubicBezTo>
                        <a:pt x="104" y="128"/>
                        <a:pt x="104" y="128"/>
                        <a:pt x="104" y="128"/>
                      </a:cubicBezTo>
                      <a:cubicBezTo>
                        <a:pt x="134" y="128"/>
                        <a:pt x="134" y="128"/>
                        <a:pt x="134" y="128"/>
                      </a:cubicBezTo>
                      <a:lnTo>
                        <a:pt x="104" y="15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74295" tIns="37148" rIns="74295" bIns="3714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63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145083" y="2948671"/>
                <a:ext cx="22046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b="1" dirty="0">
                    <a:solidFill>
                      <a:schemeClr val="bg1"/>
                    </a:solidFill>
                  </a:rPr>
                  <a:t>х</a:t>
                </a:r>
                <a:endParaRPr lang="en-US" sz="1400" b="1" dirty="0" err="1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348089" y="4008732"/>
            <a:ext cx="396000" cy="396000"/>
            <a:chOff x="348089" y="3562639"/>
            <a:chExt cx="396000" cy="396000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348089" y="3562639"/>
              <a:ext cx="396000" cy="396000"/>
            </a:xfrm>
            <a:prstGeom prst="ellipse">
              <a:avLst/>
            </a:prstGeom>
            <a:gradFill>
              <a:gsLst>
                <a:gs pos="0">
                  <a:srgbClr val="00257A"/>
                </a:gs>
                <a:gs pos="100000">
                  <a:srgbClr val="98C6EA"/>
                </a:gs>
              </a:gsLst>
              <a:lin ang="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47"/>
            <p:cNvSpPr>
              <a:spLocks/>
            </p:cNvSpPr>
            <p:nvPr/>
          </p:nvSpPr>
          <p:spPr bwMode="auto">
            <a:xfrm flipV="1">
              <a:off x="407401" y="3670111"/>
              <a:ext cx="273279" cy="204769"/>
            </a:xfrm>
            <a:custGeom>
              <a:avLst/>
              <a:gdLst>
                <a:gd name="T0" fmla="*/ 288 w 359"/>
                <a:gd name="T1" fmla="*/ 47 h 269"/>
                <a:gd name="T2" fmla="*/ 310 w 359"/>
                <a:gd name="T3" fmla="*/ 48 h 269"/>
                <a:gd name="T4" fmla="*/ 236 w 359"/>
                <a:gd name="T5" fmla="*/ 154 h 269"/>
                <a:gd name="T6" fmla="*/ 113 w 359"/>
                <a:gd name="T7" fmla="*/ 80 h 269"/>
                <a:gd name="T8" fmla="*/ 0 w 359"/>
                <a:gd name="T9" fmla="*/ 226 h 269"/>
                <a:gd name="T10" fmla="*/ 0 w 359"/>
                <a:gd name="T11" fmla="*/ 269 h 269"/>
                <a:gd name="T12" fmla="*/ 120 w 359"/>
                <a:gd name="T13" fmla="*/ 114 h 269"/>
                <a:gd name="T14" fmla="*/ 244 w 359"/>
                <a:gd name="T15" fmla="*/ 189 h 269"/>
                <a:gd name="T16" fmla="*/ 332 w 359"/>
                <a:gd name="T17" fmla="*/ 63 h 269"/>
                <a:gd name="T18" fmla="*/ 340 w 359"/>
                <a:gd name="T19" fmla="*/ 83 h 269"/>
                <a:gd name="T20" fmla="*/ 359 w 359"/>
                <a:gd name="T21" fmla="*/ 0 h 269"/>
                <a:gd name="T22" fmla="*/ 288 w 359"/>
                <a:gd name="T23" fmla="*/ 4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9" h="269">
                  <a:moveTo>
                    <a:pt x="288" y="47"/>
                  </a:moveTo>
                  <a:lnTo>
                    <a:pt x="310" y="48"/>
                  </a:lnTo>
                  <a:lnTo>
                    <a:pt x="236" y="154"/>
                  </a:lnTo>
                  <a:lnTo>
                    <a:pt x="113" y="80"/>
                  </a:lnTo>
                  <a:lnTo>
                    <a:pt x="0" y="226"/>
                  </a:lnTo>
                  <a:lnTo>
                    <a:pt x="0" y="269"/>
                  </a:lnTo>
                  <a:lnTo>
                    <a:pt x="120" y="114"/>
                  </a:lnTo>
                  <a:lnTo>
                    <a:pt x="244" y="189"/>
                  </a:lnTo>
                  <a:lnTo>
                    <a:pt x="332" y="63"/>
                  </a:lnTo>
                  <a:lnTo>
                    <a:pt x="340" y="83"/>
                  </a:lnTo>
                  <a:lnTo>
                    <a:pt x="359" y="0"/>
                  </a:lnTo>
                  <a:lnTo>
                    <a:pt x="288" y="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7593" y="5242800"/>
            <a:ext cx="396000" cy="396000"/>
            <a:chOff x="357593" y="4324639"/>
            <a:chExt cx="396000" cy="396000"/>
          </a:xfrm>
        </p:grpSpPr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57593" y="4324639"/>
              <a:ext cx="396000" cy="396000"/>
            </a:xfrm>
            <a:prstGeom prst="ellipse">
              <a:avLst/>
            </a:prstGeom>
            <a:gradFill>
              <a:gsLst>
                <a:gs pos="0">
                  <a:srgbClr val="00257A"/>
                </a:gs>
                <a:gs pos="100000">
                  <a:srgbClr val="98C6EA"/>
                </a:gs>
              </a:gsLst>
              <a:lin ang="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31"/>
            <p:cNvSpPr>
              <a:spLocks noEditPoints="1"/>
            </p:cNvSpPr>
            <p:nvPr/>
          </p:nvSpPr>
          <p:spPr bwMode="auto">
            <a:xfrm>
              <a:off x="450130" y="4379961"/>
              <a:ext cx="204620" cy="313051"/>
            </a:xfrm>
            <a:custGeom>
              <a:avLst/>
              <a:gdLst>
                <a:gd name="T0" fmla="*/ 46 w 234"/>
                <a:gd name="T1" fmla="*/ 133 h 358"/>
                <a:gd name="T2" fmla="*/ 90 w 234"/>
                <a:gd name="T3" fmla="*/ 91 h 358"/>
                <a:gd name="T4" fmla="*/ 99 w 234"/>
                <a:gd name="T5" fmla="*/ 132 h 358"/>
                <a:gd name="T6" fmla="*/ 65 w 234"/>
                <a:gd name="T7" fmla="*/ 284 h 358"/>
                <a:gd name="T8" fmla="*/ 116 w 234"/>
                <a:gd name="T9" fmla="*/ 358 h 358"/>
                <a:gd name="T10" fmla="*/ 164 w 234"/>
                <a:gd name="T11" fmla="*/ 284 h 358"/>
                <a:gd name="T12" fmla="*/ 131 w 234"/>
                <a:gd name="T13" fmla="*/ 133 h 358"/>
                <a:gd name="T14" fmla="*/ 140 w 234"/>
                <a:gd name="T15" fmla="*/ 91 h 358"/>
                <a:gd name="T16" fmla="*/ 178 w 234"/>
                <a:gd name="T17" fmla="*/ 133 h 358"/>
                <a:gd name="T18" fmla="*/ 234 w 234"/>
                <a:gd name="T19" fmla="*/ 26 h 358"/>
                <a:gd name="T20" fmla="*/ 217 w 234"/>
                <a:gd name="T21" fmla="*/ 0 h 358"/>
                <a:gd name="T22" fmla="*/ 14 w 234"/>
                <a:gd name="T23" fmla="*/ 0 h 358"/>
                <a:gd name="T24" fmla="*/ 0 w 234"/>
                <a:gd name="T25" fmla="*/ 26 h 358"/>
                <a:gd name="T26" fmla="*/ 46 w 234"/>
                <a:gd name="T27" fmla="*/ 133 h 358"/>
                <a:gd name="T28" fmla="*/ 211 w 234"/>
                <a:gd name="T29" fmla="*/ 27 h 358"/>
                <a:gd name="T30" fmla="*/ 212 w 234"/>
                <a:gd name="T31" fmla="*/ 28 h 358"/>
                <a:gd name="T32" fmla="*/ 174 w 234"/>
                <a:gd name="T33" fmla="*/ 98 h 358"/>
                <a:gd name="T34" fmla="*/ 142 w 234"/>
                <a:gd name="T35" fmla="*/ 64 h 358"/>
                <a:gd name="T36" fmla="*/ 211 w 234"/>
                <a:gd name="T37" fmla="*/ 27 h 358"/>
                <a:gd name="T38" fmla="*/ 90 w 234"/>
                <a:gd name="T39" fmla="*/ 63 h 358"/>
                <a:gd name="T40" fmla="*/ 53 w 234"/>
                <a:gd name="T41" fmla="*/ 98 h 358"/>
                <a:gd name="T42" fmla="*/ 21 w 234"/>
                <a:gd name="T43" fmla="*/ 27 h 358"/>
                <a:gd name="T44" fmla="*/ 90 w 234"/>
                <a:gd name="T45" fmla="*/ 63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4" h="358">
                  <a:moveTo>
                    <a:pt x="46" y="133"/>
                  </a:moveTo>
                  <a:lnTo>
                    <a:pt x="90" y="91"/>
                  </a:lnTo>
                  <a:lnTo>
                    <a:pt x="99" y="132"/>
                  </a:lnTo>
                  <a:lnTo>
                    <a:pt x="65" y="284"/>
                  </a:lnTo>
                  <a:lnTo>
                    <a:pt x="116" y="358"/>
                  </a:lnTo>
                  <a:lnTo>
                    <a:pt x="164" y="284"/>
                  </a:lnTo>
                  <a:lnTo>
                    <a:pt x="131" y="133"/>
                  </a:lnTo>
                  <a:lnTo>
                    <a:pt x="140" y="91"/>
                  </a:lnTo>
                  <a:lnTo>
                    <a:pt x="178" y="133"/>
                  </a:lnTo>
                  <a:lnTo>
                    <a:pt x="234" y="26"/>
                  </a:lnTo>
                  <a:lnTo>
                    <a:pt x="217" y="0"/>
                  </a:lnTo>
                  <a:lnTo>
                    <a:pt x="14" y="0"/>
                  </a:lnTo>
                  <a:lnTo>
                    <a:pt x="0" y="26"/>
                  </a:lnTo>
                  <a:lnTo>
                    <a:pt x="46" y="133"/>
                  </a:lnTo>
                  <a:close/>
                  <a:moveTo>
                    <a:pt x="211" y="27"/>
                  </a:moveTo>
                  <a:lnTo>
                    <a:pt x="212" y="28"/>
                  </a:lnTo>
                  <a:lnTo>
                    <a:pt x="174" y="98"/>
                  </a:lnTo>
                  <a:lnTo>
                    <a:pt x="142" y="64"/>
                  </a:lnTo>
                  <a:lnTo>
                    <a:pt x="211" y="27"/>
                  </a:lnTo>
                  <a:close/>
                  <a:moveTo>
                    <a:pt x="90" y="63"/>
                  </a:moveTo>
                  <a:lnTo>
                    <a:pt x="53" y="98"/>
                  </a:lnTo>
                  <a:lnTo>
                    <a:pt x="21" y="27"/>
                  </a:lnTo>
                  <a:lnTo>
                    <a:pt x="90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6574" y="1356394"/>
            <a:ext cx="184056" cy="259630"/>
            <a:chOff x="5281911" y="4929090"/>
            <a:chExt cx="389533" cy="549473"/>
          </a:xfrm>
        </p:grpSpPr>
        <p:sp>
          <p:nvSpPr>
            <p:cNvPr id="37" name="Freeform 76"/>
            <p:cNvSpPr>
              <a:spLocks/>
            </p:cNvSpPr>
            <p:nvPr/>
          </p:nvSpPr>
          <p:spPr bwMode="auto">
            <a:xfrm>
              <a:off x="5467649" y="4929090"/>
              <a:ext cx="203795" cy="343098"/>
            </a:xfrm>
            <a:custGeom>
              <a:avLst/>
              <a:gdLst>
                <a:gd name="T0" fmla="*/ 192 w 192"/>
                <a:gd name="T1" fmla="*/ 210 h 323"/>
                <a:gd name="T2" fmla="*/ 131 w 192"/>
                <a:gd name="T3" fmla="*/ 74 h 323"/>
                <a:gd name="T4" fmla="*/ 86 w 192"/>
                <a:gd name="T5" fmla="*/ 0 h 323"/>
                <a:gd name="T6" fmla="*/ 40 w 192"/>
                <a:gd name="T7" fmla="*/ 75 h 323"/>
                <a:gd name="T8" fmla="*/ 0 w 192"/>
                <a:gd name="T9" fmla="*/ 142 h 323"/>
                <a:gd name="T10" fmla="*/ 88 w 192"/>
                <a:gd name="T11" fmla="*/ 294 h 323"/>
                <a:gd name="T12" fmla="*/ 114 w 192"/>
                <a:gd name="T13" fmla="*/ 85 h 323"/>
                <a:gd name="T14" fmla="*/ 172 w 192"/>
                <a:gd name="T15" fmla="*/ 210 h 323"/>
                <a:gd name="T16" fmla="*/ 92 w 192"/>
                <a:gd name="T17" fmla="*/ 303 h 323"/>
                <a:gd name="T18" fmla="*/ 99 w 192"/>
                <a:gd name="T19" fmla="*/ 323 h 323"/>
                <a:gd name="T20" fmla="*/ 192 w 192"/>
                <a:gd name="T21" fmla="*/ 21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2" h="323">
                  <a:moveTo>
                    <a:pt x="192" y="210"/>
                  </a:moveTo>
                  <a:cubicBezTo>
                    <a:pt x="192" y="169"/>
                    <a:pt x="159" y="119"/>
                    <a:pt x="131" y="74"/>
                  </a:cubicBezTo>
                  <a:cubicBezTo>
                    <a:pt x="114" y="48"/>
                    <a:pt x="86" y="0"/>
                    <a:pt x="86" y="0"/>
                  </a:cubicBezTo>
                  <a:cubicBezTo>
                    <a:pt x="86" y="0"/>
                    <a:pt x="58" y="48"/>
                    <a:pt x="40" y="75"/>
                  </a:cubicBezTo>
                  <a:cubicBezTo>
                    <a:pt x="26" y="97"/>
                    <a:pt x="11" y="120"/>
                    <a:pt x="0" y="142"/>
                  </a:cubicBezTo>
                  <a:cubicBezTo>
                    <a:pt x="27" y="187"/>
                    <a:pt x="66" y="243"/>
                    <a:pt x="88" y="294"/>
                  </a:cubicBezTo>
                  <a:cubicBezTo>
                    <a:pt x="115" y="277"/>
                    <a:pt x="171" y="227"/>
                    <a:pt x="114" y="85"/>
                  </a:cubicBezTo>
                  <a:cubicBezTo>
                    <a:pt x="140" y="125"/>
                    <a:pt x="172" y="175"/>
                    <a:pt x="172" y="210"/>
                  </a:cubicBezTo>
                  <a:cubicBezTo>
                    <a:pt x="172" y="263"/>
                    <a:pt x="139" y="300"/>
                    <a:pt x="92" y="303"/>
                  </a:cubicBezTo>
                  <a:cubicBezTo>
                    <a:pt x="95" y="310"/>
                    <a:pt x="97" y="316"/>
                    <a:pt x="99" y="323"/>
                  </a:cubicBezTo>
                  <a:cubicBezTo>
                    <a:pt x="153" y="317"/>
                    <a:pt x="192" y="271"/>
                    <a:pt x="192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38" name="Freeform 77"/>
            <p:cNvSpPr>
              <a:spLocks/>
            </p:cNvSpPr>
            <p:nvPr/>
          </p:nvSpPr>
          <p:spPr bwMode="auto">
            <a:xfrm>
              <a:off x="5281911" y="5020668"/>
              <a:ext cx="288925" cy="457895"/>
            </a:xfrm>
            <a:custGeom>
              <a:avLst/>
              <a:gdLst>
                <a:gd name="T0" fmla="*/ 265 w 271"/>
                <a:gd name="T1" fmla="*/ 244 h 430"/>
                <a:gd name="T2" fmla="*/ 258 w 271"/>
                <a:gd name="T3" fmla="*/ 224 h 430"/>
                <a:gd name="T4" fmla="*/ 254 w 271"/>
                <a:gd name="T5" fmla="*/ 215 h 430"/>
                <a:gd name="T6" fmla="*/ 166 w 271"/>
                <a:gd name="T7" fmla="*/ 63 h 430"/>
                <a:gd name="T8" fmla="*/ 136 w 271"/>
                <a:gd name="T9" fmla="*/ 0 h 430"/>
                <a:gd name="T10" fmla="*/ 0 w 271"/>
                <a:gd name="T11" fmla="*/ 280 h 430"/>
                <a:gd name="T12" fmla="*/ 136 w 271"/>
                <a:gd name="T13" fmla="*/ 430 h 430"/>
                <a:gd name="T14" fmla="*/ 271 w 271"/>
                <a:gd name="T15" fmla="*/ 283 h 430"/>
                <a:gd name="T16" fmla="*/ 265 w 271"/>
                <a:gd name="T17" fmla="*/ 244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430">
                  <a:moveTo>
                    <a:pt x="265" y="244"/>
                  </a:moveTo>
                  <a:cubicBezTo>
                    <a:pt x="263" y="237"/>
                    <a:pt x="261" y="231"/>
                    <a:pt x="258" y="224"/>
                  </a:cubicBezTo>
                  <a:cubicBezTo>
                    <a:pt x="257" y="221"/>
                    <a:pt x="256" y="218"/>
                    <a:pt x="254" y="215"/>
                  </a:cubicBezTo>
                  <a:cubicBezTo>
                    <a:pt x="232" y="164"/>
                    <a:pt x="193" y="108"/>
                    <a:pt x="166" y="63"/>
                  </a:cubicBezTo>
                  <a:cubicBezTo>
                    <a:pt x="150" y="38"/>
                    <a:pt x="138" y="16"/>
                    <a:pt x="136" y="0"/>
                  </a:cubicBezTo>
                  <a:cubicBezTo>
                    <a:pt x="130" y="55"/>
                    <a:pt x="0" y="189"/>
                    <a:pt x="0" y="280"/>
                  </a:cubicBezTo>
                  <a:cubicBezTo>
                    <a:pt x="0" y="370"/>
                    <a:pt x="61" y="430"/>
                    <a:pt x="136" y="430"/>
                  </a:cubicBezTo>
                  <a:cubicBezTo>
                    <a:pt x="211" y="430"/>
                    <a:pt x="271" y="373"/>
                    <a:pt x="271" y="283"/>
                  </a:cubicBezTo>
                  <a:cubicBezTo>
                    <a:pt x="271" y="271"/>
                    <a:pt x="269" y="257"/>
                    <a:pt x="265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598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Доля нефтегазовых доходов 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/>
        </p:nvSpPr>
        <p:spPr>
          <a:xfrm>
            <a:off x="548936" y="2362200"/>
            <a:ext cx="8326711" cy="2509372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txBody>
          <a:bodyPr wrap="square" lIns="54610" tIns="432000" rIns="54610" bIns="54610">
            <a:noAutofit/>
          </a:bodyPr>
          <a:lstStyle/>
          <a:p>
            <a:pPr marL="0" lvl="1">
              <a:spcBef>
                <a:spcPts val="200"/>
              </a:spcBef>
              <a:buClr>
                <a:srgbClr val="00338D"/>
              </a:buClr>
            </a:pPr>
            <a:r>
              <a:rPr lang="ru-RU" sz="1600" b="1" u="sng" dirty="0">
                <a:latin typeface="Arial" pitchFamily="34" charset="0"/>
                <a:cs typeface="Arial" pitchFamily="34" charset="0"/>
              </a:rPr>
              <a:t>Последствия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1">
              <a:spcBef>
                <a:spcPts val="200"/>
              </a:spcBef>
              <a:buClr>
                <a:srgbClr val="00338D"/>
              </a:buClr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Зависимость от нефтегазовых доходов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spcBef>
                <a:spcPts val="200"/>
              </a:spcBef>
              <a:buClr>
                <a:srgbClr val="00338D"/>
              </a:buClr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Недостаточное внимание развитию иных отраслей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lvl="1">
              <a:spcBef>
                <a:spcPts val="200"/>
              </a:spcBef>
              <a:buClr>
                <a:srgbClr val="00338D"/>
              </a:buClr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400" b="1" dirty="0">
                <a:latin typeface="Arial" pitchFamily="34" charset="0"/>
                <a:cs typeface="Arial" pitchFamily="34" charset="0"/>
              </a:rPr>
              <a:t>Заморозка любых налоговых инициатив,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способных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уменьшить нефтегазовые доходы бюджета </a:t>
            </a: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936" y="1162138"/>
            <a:ext cx="8331839" cy="1504862"/>
          </a:xfrm>
          <a:prstGeom prst="rect">
            <a:avLst/>
          </a:prstGeom>
          <a:gradFill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446088">
              <a:spcBef>
                <a:spcPts val="400"/>
              </a:spcBef>
            </a:pPr>
            <a:r>
              <a:rPr lang="ru-RU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«Налогообложение нефтегазового сектора стабильно обеспечивает около трети совокупных доходов. При этом в 2014 году налоговые доходы от нефтегазового </a:t>
            </a:r>
            <a:r>
              <a:rPr lang="ru-RU" alt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сектора … составили </a:t>
            </a:r>
            <a:r>
              <a:rPr lang="ru-RU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11,11% ВВП, от других видов деятельности - 23,31% ВВП</a:t>
            </a:r>
            <a:r>
              <a:rPr lang="ru-RU" alt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».</a:t>
            </a:r>
          </a:p>
          <a:p>
            <a:pPr marL="446088" algn="r">
              <a:spcBef>
                <a:spcPts val="400"/>
              </a:spcBef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(«Основные направления налоговой политики Российской Федерации на 2016 год и плановый период 2017 и 2018 годов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415" y="2667000"/>
            <a:ext cx="8263629" cy="45954"/>
          </a:xfrm>
          <a:prstGeom prst="rect">
            <a:avLst/>
          </a:prstGeom>
          <a:solidFill>
            <a:srgbClr val="98C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2400" y="1143000"/>
            <a:ext cx="612000" cy="612000"/>
          </a:xfrm>
          <a:prstGeom prst="ellipse">
            <a:avLst/>
          </a:prstGeom>
          <a:gradFill>
            <a:gsLst>
              <a:gs pos="0">
                <a:srgbClr val="00257A"/>
              </a:gs>
              <a:gs pos="100000">
                <a:srgbClr val="98C6EA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7075" y="1192471"/>
            <a:ext cx="403722" cy="499170"/>
            <a:chOff x="3148509" y="3129757"/>
            <a:chExt cx="403722" cy="499170"/>
          </a:xfrm>
          <a:solidFill>
            <a:schemeClr val="bg1"/>
          </a:solidFill>
        </p:grpSpPr>
        <p:sp>
          <p:nvSpPr>
            <p:cNvPr id="15" name="Freeform 74"/>
            <p:cNvSpPr>
              <a:spLocks noEditPoints="1"/>
            </p:cNvSpPr>
            <p:nvPr/>
          </p:nvSpPr>
          <p:spPr bwMode="auto">
            <a:xfrm>
              <a:off x="3302001" y="3129757"/>
              <a:ext cx="250230" cy="331490"/>
            </a:xfrm>
            <a:custGeom>
              <a:avLst/>
              <a:gdLst>
                <a:gd name="T0" fmla="*/ 129 w 194"/>
                <a:gd name="T1" fmla="*/ 0 h 257"/>
                <a:gd name="T2" fmla="*/ 0 w 194"/>
                <a:gd name="T3" fmla="*/ 0 h 257"/>
                <a:gd name="T4" fmla="*/ 0 w 194"/>
                <a:gd name="T5" fmla="*/ 257 h 257"/>
                <a:gd name="T6" fmla="*/ 194 w 194"/>
                <a:gd name="T7" fmla="*/ 257 h 257"/>
                <a:gd name="T8" fmla="*/ 194 w 194"/>
                <a:gd name="T9" fmla="*/ 65 h 257"/>
                <a:gd name="T10" fmla="*/ 129 w 194"/>
                <a:gd name="T11" fmla="*/ 0 h 257"/>
                <a:gd name="T12" fmla="*/ 188 w 194"/>
                <a:gd name="T13" fmla="*/ 251 h 257"/>
                <a:gd name="T14" fmla="*/ 5 w 194"/>
                <a:gd name="T15" fmla="*/ 251 h 257"/>
                <a:gd name="T16" fmla="*/ 5 w 194"/>
                <a:gd name="T17" fmla="*/ 5 h 257"/>
                <a:gd name="T18" fmla="*/ 124 w 194"/>
                <a:gd name="T19" fmla="*/ 5 h 257"/>
                <a:gd name="T20" fmla="*/ 124 w 194"/>
                <a:gd name="T21" fmla="*/ 65 h 257"/>
                <a:gd name="T22" fmla="*/ 124 w 194"/>
                <a:gd name="T23" fmla="*/ 70 h 257"/>
                <a:gd name="T24" fmla="*/ 129 w 194"/>
                <a:gd name="T25" fmla="*/ 70 h 257"/>
                <a:gd name="T26" fmla="*/ 188 w 194"/>
                <a:gd name="T27" fmla="*/ 70 h 257"/>
                <a:gd name="T28" fmla="*/ 188 w 194"/>
                <a:gd name="T29" fmla="*/ 25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57">
                  <a:moveTo>
                    <a:pt x="129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94" y="257"/>
                  </a:lnTo>
                  <a:lnTo>
                    <a:pt x="194" y="65"/>
                  </a:lnTo>
                  <a:lnTo>
                    <a:pt x="129" y="0"/>
                  </a:lnTo>
                  <a:close/>
                  <a:moveTo>
                    <a:pt x="188" y="251"/>
                  </a:moveTo>
                  <a:lnTo>
                    <a:pt x="5" y="251"/>
                  </a:lnTo>
                  <a:lnTo>
                    <a:pt x="5" y="5"/>
                  </a:lnTo>
                  <a:lnTo>
                    <a:pt x="124" y="5"/>
                  </a:lnTo>
                  <a:lnTo>
                    <a:pt x="124" y="65"/>
                  </a:lnTo>
                  <a:lnTo>
                    <a:pt x="124" y="70"/>
                  </a:lnTo>
                  <a:lnTo>
                    <a:pt x="129" y="70"/>
                  </a:lnTo>
                  <a:lnTo>
                    <a:pt x="188" y="70"/>
                  </a:lnTo>
                  <a:lnTo>
                    <a:pt x="188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16" name="Rectangle 75"/>
            <p:cNvSpPr>
              <a:spLocks noChangeArrowheads="1"/>
            </p:cNvSpPr>
            <p:nvPr/>
          </p:nvSpPr>
          <p:spPr bwMode="auto">
            <a:xfrm>
              <a:off x="3332956" y="3231655"/>
              <a:ext cx="118666" cy="141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17" name="Rectangle 76"/>
            <p:cNvSpPr>
              <a:spLocks noChangeArrowheads="1"/>
            </p:cNvSpPr>
            <p:nvPr/>
          </p:nvSpPr>
          <p:spPr bwMode="auto">
            <a:xfrm>
              <a:off x="3332956" y="3269061"/>
              <a:ext cx="190897" cy="141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18" name="Rectangle 77"/>
            <p:cNvSpPr>
              <a:spLocks noChangeArrowheads="1"/>
            </p:cNvSpPr>
            <p:nvPr/>
          </p:nvSpPr>
          <p:spPr bwMode="auto">
            <a:xfrm>
              <a:off x="3332956" y="3305177"/>
              <a:ext cx="190897" cy="141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19" name="Rectangle 78"/>
            <p:cNvSpPr>
              <a:spLocks noChangeArrowheads="1"/>
            </p:cNvSpPr>
            <p:nvPr/>
          </p:nvSpPr>
          <p:spPr bwMode="auto">
            <a:xfrm>
              <a:off x="3332956" y="3341293"/>
              <a:ext cx="190897" cy="141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20" name="Freeform 79"/>
            <p:cNvSpPr>
              <a:spLocks/>
            </p:cNvSpPr>
            <p:nvPr/>
          </p:nvSpPr>
          <p:spPr bwMode="auto">
            <a:xfrm>
              <a:off x="3198814" y="3359351"/>
              <a:ext cx="236042" cy="219273"/>
            </a:xfrm>
            <a:custGeom>
              <a:avLst/>
              <a:gdLst>
                <a:gd name="T0" fmla="*/ 95 w 211"/>
                <a:gd name="T1" fmla="*/ 87 h 196"/>
                <a:gd name="T2" fmla="*/ 95 w 211"/>
                <a:gd name="T3" fmla="*/ 0 h 196"/>
                <a:gd name="T4" fmla="*/ 28 w 211"/>
                <a:gd name="T5" fmla="*/ 67 h 196"/>
                <a:gd name="T6" fmla="*/ 28 w 211"/>
                <a:gd name="T7" fmla="*/ 88 h 196"/>
                <a:gd name="T8" fmla="*/ 29 w 211"/>
                <a:gd name="T9" fmla="*/ 89 h 196"/>
                <a:gd name="T10" fmla="*/ 0 w 211"/>
                <a:gd name="T11" fmla="*/ 118 h 196"/>
                <a:gd name="T12" fmla="*/ 78 w 211"/>
                <a:gd name="T13" fmla="*/ 196 h 196"/>
                <a:gd name="T14" fmla="*/ 107 w 211"/>
                <a:gd name="T15" fmla="*/ 167 h 196"/>
                <a:gd name="T16" fmla="*/ 108 w 211"/>
                <a:gd name="T17" fmla="*/ 168 h 196"/>
                <a:gd name="T18" fmla="*/ 130 w 211"/>
                <a:gd name="T19" fmla="*/ 168 h 196"/>
                <a:gd name="T20" fmla="*/ 211 w 211"/>
                <a:gd name="T21" fmla="*/ 86 h 196"/>
                <a:gd name="T22" fmla="*/ 95 w 211"/>
                <a:gd name="T23" fmla="*/ 8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96">
                  <a:moveTo>
                    <a:pt x="95" y="87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2" y="72"/>
                    <a:pt x="22" y="82"/>
                    <a:pt x="28" y="88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4" y="174"/>
                    <a:pt x="124" y="174"/>
                    <a:pt x="130" y="168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9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21" name="Freeform 80"/>
            <p:cNvSpPr>
              <a:spLocks/>
            </p:cNvSpPr>
            <p:nvPr/>
          </p:nvSpPr>
          <p:spPr bwMode="auto">
            <a:xfrm>
              <a:off x="3287813" y="3381276"/>
              <a:ext cx="157361" cy="36116"/>
            </a:xfrm>
            <a:custGeom>
              <a:avLst/>
              <a:gdLst>
                <a:gd name="T0" fmla="*/ 126 w 140"/>
                <a:gd name="T1" fmla="*/ 0 h 32"/>
                <a:gd name="T2" fmla="*/ 0 w 140"/>
                <a:gd name="T3" fmla="*/ 0 h 32"/>
                <a:gd name="T4" fmla="*/ 0 w 140"/>
                <a:gd name="T5" fmla="*/ 32 h 32"/>
                <a:gd name="T6" fmla="*/ 126 w 140"/>
                <a:gd name="T7" fmla="*/ 32 h 32"/>
                <a:gd name="T8" fmla="*/ 140 w 140"/>
                <a:gd name="T9" fmla="*/ 18 h 32"/>
                <a:gd name="T10" fmla="*/ 140 w 140"/>
                <a:gd name="T11" fmla="*/ 14 h 32"/>
                <a:gd name="T12" fmla="*/ 126 w 140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2">
                  <a:moveTo>
                    <a:pt x="1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34" y="32"/>
                    <a:pt x="140" y="26"/>
                    <a:pt x="140" y="18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22" name="Freeform 81"/>
            <p:cNvSpPr>
              <a:spLocks/>
            </p:cNvSpPr>
            <p:nvPr/>
          </p:nvSpPr>
          <p:spPr bwMode="auto">
            <a:xfrm>
              <a:off x="3234928" y="3383857"/>
              <a:ext cx="108347" cy="131564"/>
            </a:xfrm>
            <a:custGeom>
              <a:avLst/>
              <a:gdLst>
                <a:gd name="T0" fmla="*/ 65 w 97"/>
                <a:gd name="T1" fmla="*/ 0 h 117"/>
                <a:gd name="T2" fmla="*/ 0 w 97"/>
                <a:gd name="T3" fmla="*/ 102 h 117"/>
                <a:gd name="T4" fmla="*/ 80 w 97"/>
                <a:gd name="T5" fmla="*/ 81 h 117"/>
                <a:gd name="T6" fmla="*/ 65 w 97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17">
                  <a:moveTo>
                    <a:pt x="65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28" y="117"/>
                    <a:pt x="63" y="108"/>
                    <a:pt x="80" y="81"/>
                  </a:cubicBezTo>
                  <a:cubicBezTo>
                    <a:pt x="97" y="54"/>
                    <a:pt x="90" y="18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23" name="Freeform 82"/>
            <p:cNvSpPr>
              <a:spLocks/>
            </p:cNvSpPr>
            <p:nvPr/>
          </p:nvSpPr>
          <p:spPr bwMode="auto">
            <a:xfrm>
              <a:off x="3148509" y="3497363"/>
              <a:ext cx="131564" cy="131564"/>
            </a:xfrm>
            <a:custGeom>
              <a:avLst/>
              <a:gdLst>
                <a:gd name="T0" fmla="*/ 102 w 102"/>
                <a:gd name="T1" fmla="*/ 73 h 102"/>
                <a:gd name="T2" fmla="*/ 73 w 102"/>
                <a:gd name="T3" fmla="*/ 102 h 102"/>
                <a:gd name="T4" fmla="*/ 0 w 102"/>
                <a:gd name="T5" fmla="*/ 29 h 102"/>
                <a:gd name="T6" fmla="*/ 29 w 102"/>
                <a:gd name="T7" fmla="*/ 0 h 102"/>
                <a:gd name="T8" fmla="*/ 102 w 102"/>
                <a:gd name="T9" fmla="*/ 7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2">
                  <a:moveTo>
                    <a:pt x="102" y="73"/>
                  </a:moveTo>
                  <a:lnTo>
                    <a:pt x="73" y="102"/>
                  </a:lnTo>
                  <a:lnTo>
                    <a:pt x="0" y="29"/>
                  </a:lnTo>
                  <a:lnTo>
                    <a:pt x="29" y="0"/>
                  </a:lnTo>
                  <a:lnTo>
                    <a:pt x="10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51811" y="4943724"/>
            <a:ext cx="8331839" cy="122847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54000" tIns="54000" rIns="54000" bIns="54000" rtlCol="0" anchor="ctr"/>
          <a:lstStyle/>
          <a:p>
            <a:pPr marL="446088">
              <a:spcBef>
                <a:spcPts val="400"/>
              </a:spcBef>
            </a:pPr>
            <a:r>
              <a:rPr lang="ru-RU" altLang="en-US" sz="1400" b="1" dirty="0">
                <a:solidFill>
                  <a:schemeClr val="accent4"/>
                </a:solidFill>
                <a:cs typeface="Arial" panose="020B0604020202020204" pitchFamily="34" charset="0"/>
              </a:rPr>
              <a:t>Дальнейшее развитие экономики </a:t>
            </a:r>
            <a:r>
              <a:rPr lang="ru-RU" altLang="en-US" sz="1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страны, </a:t>
            </a:r>
            <a:r>
              <a:rPr lang="ru-RU" altLang="en-US" sz="1400" b="1" dirty="0">
                <a:solidFill>
                  <a:schemeClr val="accent4"/>
                </a:solidFill>
                <a:cs typeface="Arial" panose="020B0604020202020204" pitchFamily="34" charset="0"/>
              </a:rPr>
              <a:t>равно как и развитие нефтегазовой </a:t>
            </a:r>
            <a:r>
              <a:rPr lang="ru-RU" altLang="en-US" sz="14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отрасли, </a:t>
            </a:r>
            <a:r>
              <a:rPr lang="ru-RU" altLang="en-US" sz="1400" b="1" dirty="0">
                <a:solidFill>
                  <a:schemeClr val="accent4"/>
                </a:solidFill>
                <a:cs typeface="Arial" panose="020B0604020202020204" pitchFamily="34" charset="0"/>
              </a:rPr>
              <a:t>возможно только в условиях снижения доли нефтегазовых доходов в консолидированном бюджете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2694" y="6202446"/>
            <a:ext cx="8352000" cy="45954"/>
          </a:xfrm>
          <a:prstGeom prst="rect">
            <a:avLst/>
          </a:prstGeom>
          <a:solidFill>
            <a:srgbClr val="98C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95922" y="4874400"/>
            <a:ext cx="612000" cy="612000"/>
          </a:xfrm>
          <a:prstGeom prst="ellipse">
            <a:avLst/>
          </a:prstGeom>
          <a:gradFill>
            <a:gsLst>
              <a:gs pos="0">
                <a:srgbClr val="00257A"/>
              </a:gs>
              <a:gs pos="100000">
                <a:srgbClr val="98C6EA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725" y="4767831"/>
            <a:ext cx="387001" cy="1005613"/>
          </a:xfrm>
          <a:prstGeom prst="rect">
            <a:avLst/>
          </a:prstGeom>
          <a:noFill/>
        </p:spPr>
        <p:txBody>
          <a:bodyPr wrap="square" lIns="54000" tIns="54000" rIns="54000" bIns="54000" rtlCol="0"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sz="4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10"/>
          <p:cNvSpPr>
            <a:spLocks noGrp="1"/>
          </p:cNvSpPr>
          <p:nvPr/>
        </p:nvSpPr>
        <p:spPr>
          <a:xfrm>
            <a:off x="343619" y="1491710"/>
            <a:ext cx="8534903" cy="2470690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txBody>
          <a:bodyPr wrap="square" lIns="54610" tIns="432000" rIns="54610" bIns="5461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600" b="1" dirty="0">
                <a:latin typeface="Arial" pitchFamily="34" charset="0"/>
              </a:rPr>
              <a:t>В 2015 г. </a:t>
            </a:r>
            <a:r>
              <a:rPr lang="ru-RU" sz="1600" b="1" dirty="0" smtClean="0">
                <a:latin typeface="Arial" pitchFamily="34" charset="0"/>
              </a:rPr>
              <a:t>вырос экспорт нефти </a:t>
            </a:r>
            <a:r>
              <a:rPr lang="ru-RU" sz="1600" b="1" dirty="0">
                <a:latin typeface="Arial" pitchFamily="34" charset="0"/>
              </a:rPr>
              <a:t>на 9,3% по сравнению с 2014 г. </a:t>
            </a:r>
            <a:r>
              <a:rPr lang="ru-RU" sz="1600" b="1" dirty="0" smtClean="0">
                <a:latin typeface="Arial" pitchFamily="34" charset="0"/>
              </a:rPr>
              <a:t>за счет эффекта от реализации «налогового манёвра»  </a:t>
            </a:r>
            <a:endParaRPr lang="ru-RU" sz="1600" b="1" dirty="0">
              <a:latin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endParaRPr lang="ru-RU" sz="1600" b="1" dirty="0">
              <a:latin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600" b="1" dirty="0" smtClean="0">
                <a:latin typeface="Arial" pitchFamily="34" charset="0"/>
              </a:rPr>
              <a:t>В 2015 г. зафиксировано увеличение уровня добычи нефти на шельфовых месторождениях на 16%, в том числе за счет введения специального </a:t>
            </a:r>
            <a:r>
              <a:rPr lang="ru-RU" sz="1600" b="1" dirty="0">
                <a:latin typeface="Arial" pitchFamily="34" charset="0"/>
              </a:rPr>
              <a:t>налогового режима </a:t>
            </a:r>
            <a:r>
              <a:rPr lang="ru-RU" sz="1600" b="1" dirty="0" smtClean="0">
                <a:latin typeface="Arial" pitchFamily="34" charset="0"/>
              </a:rPr>
              <a:t>в </a:t>
            </a:r>
            <a:r>
              <a:rPr lang="ru-RU" sz="1600" b="1" dirty="0">
                <a:latin typeface="Arial" pitchFamily="34" charset="0"/>
              </a:rPr>
              <a:t>отношении новых морских месторождений (</a:t>
            </a:r>
            <a:r>
              <a:rPr lang="ru-RU" sz="1600" b="1" dirty="0" smtClean="0">
                <a:latin typeface="Arial" pitchFamily="34" charset="0"/>
              </a:rPr>
              <a:t>НММ)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0744" y="116632"/>
            <a:ext cx="8551736" cy="792088"/>
          </a:xfrm>
        </p:spPr>
        <p:txBody>
          <a:bodyPr/>
          <a:lstStyle/>
          <a:p>
            <a:r>
              <a:rPr lang="ru-RU" sz="2000" dirty="0" smtClean="0"/>
              <a:t>Законодательные инициативы: первые результаты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51811" y="1229045"/>
            <a:ext cx="8331839" cy="511863"/>
          </a:xfrm>
          <a:prstGeom prst="rect">
            <a:avLst/>
          </a:prstGeom>
          <a:gradFill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446088">
              <a:spcBef>
                <a:spcPts val="400"/>
              </a:spcBef>
            </a:pPr>
            <a:r>
              <a:rPr lang="ru-RU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Позитивные сдвиги: </a:t>
            </a:r>
            <a:r>
              <a:rPr lang="ru-RU" alt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результаты </a:t>
            </a:r>
            <a:r>
              <a:rPr lang="ru-RU" alt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введённых </a:t>
            </a:r>
            <a:r>
              <a:rPr lang="ru-RU" alt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мер стимулирования </a:t>
            </a:r>
            <a:endParaRPr lang="ru-RU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90" y="1758548"/>
            <a:ext cx="8263629" cy="45954"/>
          </a:xfrm>
          <a:prstGeom prst="rect">
            <a:avLst/>
          </a:prstGeom>
          <a:solidFill>
            <a:srgbClr val="98C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95971" y="1209907"/>
            <a:ext cx="612000" cy="612000"/>
          </a:xfrm>
          <a:prstGeom prst="ellipse">
            <a:avLst/>
          </a:prstGeom>
          <a:gradFill>
            <a:gsLst>
              <a:gs pos="0">
                <a:srgbClr val="00257A"/>
              </a:gs>
              <a:gs pos="100000">
                <a:srgbClr val="98C6EA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t="39385" r="-107" b="21924"/>
          <a:stretch/>
        </p:blipFill>
        <p:spPr>
          <a:xfrm>
            <a:off x="304800" y="3962400"/>
            <a:ext cx="8573722" cy="2286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1707" y="1347795"/>
            <a:ext cx="411166" cy="336224"/>
            <a:chOff x="346228" y="1323598"/>
            <a:chExt cx="411166" cy="336224"/>
          </a:xfrm>
        </p:grpSpPr>
        <p:sp>
          <p:nvSpPr>
            <p:cNvPr id="34" name="Freeform 373"/>
            <p:cNvSpPr>
              <a:spLocks/>
            </p:cNvSpPr>
            <p:nvPr/>
          </p:nvSpPr>
          <p:spPr bwMode="auto">
            <a:xfrm>
              <a:off x="346228" y="1323598"/>
              <a:ext cx="411166" cy="336224"/>
            </a:xfrm>
            <a:custGeom>
              <a:avLst/>
              <a:gdLst/>
              <a:ahLst/>
              <a:cxnLst>
                <a:cxn ang="0">
                  <a:pos x="30" y="67"/>
                </a:cxn>
                <a:cxn ang="0">
                  <a:pos x="0" y="97"/>
                </a:cxn>
                <a:cxn ang="0">
                  <a:pos x="68" y="166"/>
                </a:cxn>
                <a:cxn ang="0">
                  <a:pos x="203" y="31"/>
                </a:cxn>
                <a:cxn ang="0">
                  <a:pos x="172" y="0"/>
                </a:cxn>
                <a:cxn ang="0">
                  <a:pos x="68" y="104"/>
                </a:cxn>
                <a:cxn ang="0">
                  <a:pos x="30" y="67"/>
                </a:cxn>
              </a:cxnLst>
              <a:rect l="0" t="0" r="r" b="b"/>
              <a:pathLst>
                <a:path w="203" h="166">
                  <a:moveTo>
                    <a:pt x="30" y="67"/>
                  </a:moveTo>
                  <a:lnTo>
                    <a:pt x="0" y="97"/>
                  </a:lnTo>
                  <a:lnTo>
                    <a:pt x="68" y="166"/>
                  </a:lnTo>
                  <a:lnTo>
                    <a:pt x="203" y="31"/>
                  </a:lnTo>
                  <a:lnTo>
                    <a:pt x="172" y="0"/>
                  </a:lnTo>
                  <a:lnTo>
                    <a:pt x="68" y="104"/>
                  </a:lnTo>
                  <a:lnTo>
                    <a:pt x="30" y="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35" name="Freeform 373"/>
            <p:cNvSpPr>
              <a:spLocks/>
            </p:cNvSpPr>
            <p:nvPr/>
          </p:nvSpPr>
          <p:spPr bwMode="auto">
            <a:xfrm>
              <a:off x="462793" y="1432202"/>
              <a:ext cx="278355" cy="227620"/>
            </a:xfrm>
            <a:custGeom>
              <a:avLst/>
              <a:gdLst/>
              <a:ahLst/>
              <a:cxnLst>
                <a:cxn ang="0">
                  <a:pos x="30" y="67"/>
                </a:cxn>
                <a:cxn ang="0">
                  <a:pos x="0" y="97"/>
                </a:cxn>
                <a:cxn ang="0">
                  <a:pos x="68" y="166"/>
                </a:cxn>
                <a:cxn ang="0">
                  <a:pos x="203" y="31"/>
                </a:cxn>
                <a:cxn ang="0">
                  <a:pos x="172" y="0"/>
                </a:cxn>
                <a:cxn ang="0">
                  <a:pos x="68" y="104"/>
                </a:cxn>
                <a:cxn ang="0">
                  <a:pos x="30" y="67"/>
                </a:cxn>
              </a:cxnLst>
              <a:rect l="0" t="0" r="r" b="b"/>
              <a:pathLst>
                <a:path w="203" h="166">
                  <a:moveTo>
                    <a:pt x="30" y="67"/>
                  </a:moveTo>
                  <a:lnTo>
                    <a:pt x="0" y="97"/>
                  </a:lnTo>
                  <a:lnTo>
                    <a:pt x="68" y="166"/>
                  </a:lnTo>
                  <a:lnTo>
                    <a:pt x="203" y="31"/>
                  </a:lnTo>
                  <a:lnTo>
                    <a:pt x="172" y="0"/>
                  </a:lnTo>
                  <a:lnTo>
                    <a:pt x="68" y="104"/>
                  </a:lnTo>
                  <a:lnTo>
                    <a:pt x="30" y="67"/>
                  </a:lnTo>
                  <a:close/>
                </a:path>
              </a:pathLst>
            </a:custGeom>
            <a:solidFill>
              <a:srgbClr val="4066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0744" y="116632"/>
            <a:ext cx="8551736" cy="792088"/>
          </a:xfrm>
        </p:spPr>
        <p:txBody>
          <a:bodyPr/>
          <a:lstStyle/>
          <a:p>
            <a:r>
              <a:rPr lang="ru-RU" sz="2000" dirty="0"/>
              <a:t>Для стимулирования повышения добычи на нефтегазовых месторождениях необходима гибкая фискальная политика государства</a:t>
            </a:r>
            <a:endParaRPr lang="en-US" sz="2000" dirty="0"/>
          </a:p>
        </p:txBody>
      </p:sp>
      <p:sp>
        <p:nvSpPr>
          <p:cNvPr id="31" name="Text Placeholder 10"/>
          <p:cNvSpPr>
            <a:spLocks noGrp="1"/>
          </p:cNvSpPr>
          <p:nvPr/>
        </p:nvSpPr>
        <p:spPr>
          <a:xfrm>
            <a:off x="343619" y="1371600"/>
            <a:ext cx="8534903" cy="1981200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txBody>
          <a:bodyPr wrap="square" lIns="54610" tIns="432000" rIns="54610" bIns="5461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300" dirty="0" smtClean="0">
                <a:latin typeface="Arial" pitchFamily="34" charset="0"/>
              </a:rPr>
              <a:t>Разработка </a:t>
            </a:r>
            <a:r>
              <a:rPr lang="ru-RU" sz="1300" dirty="0">
                <a:latin typeface="Arial" pitchFamily="34" charset="0"/>
              </a:rPr>
              <a:t>альтернативы действующей системы налогообложения нефтегазовой отрасли, основанной на обложении дохода от реализации нефти, а не физических объемов добытых ресурсов </a:t>
            </a:r>
            <a:r>
              <a:rPr lang="ru-RU" sz="1300" dirty="0" smtClean="0">
                <a:latin typeface="Arial" pitchFamily="34" charset="0"/>
              </a:rPr>
              <a:t>(НФР) </a:t>
            </a:r>
            <a:endParaRPr lang="en-US" sz="1300" dirty="0" smtClean="0">
              <a:latin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300" dirty="0">
                <a:latin typeface="Arial" pitchFamily="34" charset="0"/>
              </a:rPr>
              <a:t>Разработка стимулирующих мер добычи ТРИЗ – определение универсальных критериев определения ТРИЗ и их классификации  </a:t>
            </a:r>
            <a:endParaRPr lang="en-US" sz="1300" dirty="0">
              <a:latin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300" dirty="0" smtClean="0">
                <a:latin typeface="Arial" pitchFamily="34" charset="0"/>
              </a:rPr>
              <a:t>Разработка </a:t>
            </a:r>
            <a:r>
              <a:rPr lang="ru-RU" sz="1300" dirty="0">
                <a:latin typeface="Arial" pitchFamily="34" charset="0"/>
              </a:rPr>
              <a:t>юридической концепции распределения рисков между участниками нефтегазовых проектов </a:t>
            </a:r>
            <a:r>
              <a:rPr lang="ru-RU" sz="1300" dirty="0" smtClean="0">
                <a:latin typeface="Arial" pitchFamily="34" charset="0"/>
              </a:rPr>
              <a:t>для заключения рисковых операторских договоров и соглашений о совместной разработке по </a:t>
            </a:r>
            <a:r>
              <a:rPr lang="ru-RU" sz="1300" dirty="0">
                <a:latin typeface="Arial" pitchFamily="34" charset="0"/>
              </a:rPr>
              <a:t>российскому </a:t>
            </a:r>
            <a:r>
              <a:rPr lang="ru-RU" sz="1300" dirty="0" smtClean="0">
                <a:latin typeface="Arial" pitchFamily="34" charset="0"/>
              </a:rPr>
              <a:t>праву</a:t>
            </a:r>
            <a:endParaRPr lang="en-US" sz="1300" dirty="0" smtClean="0">
              <a:latin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endParaRPr lang="ru-RU" sz="1300" dirty="0" smtClean="0">
              <a:latin typeface="Arial" pitchFamily="34" charset="0"/>
            </a:endParaRPr>
          </a:p>
          <a:p>
            <a:pPr lvl="1">
              <a:spcBef>
                <a:spcPts val="200"/>
              </a:spcBef>
              <a:buClr>
                <a:srgbClr val="00338D"/>
              </a:buClr>
            </a:pPr>
            <a:endParaRPr lang="ru-RU" sz="1300" dirty="0">
              <a:latin typeface="Arial" pitchFamily="34" charset="0"/>
            </a:endParaRPr>
          </a:p>
          <a:p>
            <a:pPr marL="285750" lvl="1" indent="-2857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•"/>
            </a:pPr>
            <a:endParaRPr lang="en-US" sz="1300" dirty="0">
              <a:latin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51811" y="1093433"/>
            <a:ext cx="8331839" cy="591973"/>
            <a:chOff x="614805" y="1130229"/>
            <a:chExt cx="8331839" cy="575457"/>
          </a:xfrm>
        </p:grpSpPr>
        <p:sp>
          <p:nvSpPr>
            <p:cNvPr id="33" name="Rectangle 32"/>
            <p:cNvSpPr/>
            <p:nvPr/>
          </p:nvSpPr>
          <p:spPr>
            <a:xfrm>
              <a:off x="614805" y="1130229"/>
              <a:ext cx="8331839" cy="511863"/>
            </a:xfrm>
            <a:prstGeom prst="rect">
              <a:avLst/>
            </a:prstGeom>
            <a:gradFill>
              <a:gsLst>
                <a:gs pos="0">
                  <a:srgbClr val="00257A">
                    <a:alpha val="90000"/>
                  </a:srgbClr>
                </a:gs>
                <a:gs pos="35000">
                  <a:srgbClr val="00338D">
                    <a:alpha val="90000"/>
                  </a:srgbClr>
                </a:gs>
                <a:gs pos="100000">
                  <a:srgbClr val="009FDA">
                    <a:alpha val="9000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446088">
                <a:spcBef>
                  <a:spcPts val="400"/>
                </a:spcBef>
              </a:pPr>
              <a:r>
                <a:rPr lang="ru-RU" altLang="en-US" sz="16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Специфические меры стимулирования отрасли</a:t>
              </a:r>
              <a:endParaRPr lang="ru-RU" altLang="en-US" sz="1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0284" y="1659732"/>
              <a:ext cx="8263629" cy="45954"/>
            </a:xfrm>
            <a:prstGeom prst="rect">
              <a:avLst/>
            </a:prstGeom>
            <a:solidFill>
              <a:srgbClr val="98C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ru-RU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0" name="Text Placeholder 10"/>
          <p:cNvSpPr>
            <a:spLocks noGrp="1"/>
          </p:cNvSpPr>
          <p:nvPr/>
        </p:nvSpPr>
        <p:spPr>
          <a:xfrm>
            <a:off x="340744" y="3710803"/>
            <a:ext cx="8534903" cy="2537597"/>
          </a:xfrm>
          <a:prstGeom prst="rect">
            <a:avLst/>
          </a:prstGeom>
          <a:solidFill>
            <a:srgbClr val="F1F1F1"/>
          </a:solidFill>
          <a:ln w="6350">
            <a:noFill/>
          </a:ln>
        </p:spPr>
        <p:txBody>
          <a:bodyPr wrap="square" lIns="54610" tIns="432000" rIns="54610" bIns="5461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1" kern="1200" noProof="0" dirty="0" smtClean="0">
                <a:solidFill>
                  <a:srgbClr val="00338D"/>
                </a:solidFill>
                <a:latin typeface="Arial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3pPr>
            <a:lvl4pPr marL="355600" indent="-1778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US" sz="1000" b="0" kern="120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4pPr>
            <a:lvl5pPr marL="534988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b="0" kern="1200" baseline="0" noProof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5pPr>
            <a:lvl6pPr marL="720725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6pPr>
            <a:lvl7pPr marL="895350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7pPr>
            <a:lvl8pPr marL="1081088" indent="-1857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–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1255713" indent="-1746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97989A"/>
              </a:buClr>
              <a:buFont typeface="Arial" pitchFamily="34" charset="0"/>
              <a:buChar char="■"/>
              <a:defRPr lang="en-GB" sz="1000" kern="1200" dirty="0" smtClean="0">
                <a:solidFill>
                  <a:schemeClr val="tx1"/>
                </a:solidFill>
                <a:latin typeface="Arial"/>
                <a:ea typeface="+mn-ea"/>
                <a:cs typeface="Arial" pitchFamily="34" charset="0"/>
              </a:defRPr>
            </a:lvl9pPr>
          </a:lstStyle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300" dirty="0" smtClean="0">
                <a:latin typeface="Arial" pitchFamily="34" charset="0"/>
              </a:rPr>
              <a:t>Законопроект в части подготовки и предоставления </a:t>
            </a:r>
            <a:r>
              <a:rPr lang="ru-RU" sz="1300" dirty="0" err="1" smtClean="0">
                <a:latin typeface="Arial" pitchFamily="34" charset="0"/>
              </a:rPr>
              <a:t>межстрановой</a:t>
            </a:r>
            <a:r>
              <a:rPr lang="ru-RU" sz="1300" dirty="0" smtClean="0">
                <a:latin typeface="Arial" pitchFamily="34" charset="0"/>
              </a:rPr>
              <a:t> отчетности – реакция РФ на план противодействия размыванию налогооблагаемой базы и переводу прибыли (</a:t>
            </a:r>
            <a:r>
              <a:rPr lang="en-US" sz="1300" dirty="0" smtClean="0">
                <a:latin typeface="Arial" pitchFamily="34" charset="0"/>
              </a:rPr>
              <a:t>BEPS) </a:t>
            </a:r>
            <a:endParaRPr lang="ru-RU" sz="1300" dirty="0" smtClean="0">
              <a:latin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300" dirty="0" smtClean="0">
                <a:latin typeface="Arial" pitchFamily="34" charset="0"/>
              </a:rPr>
              <a:t>Отказ </a:t>
            </a:r>
            <a:r>
              <a:rPr lang="ru-RU" sz="1300" dirty="0">
                <a:latin typeface="Arial" pitchFamily="34" charset="0"/>
              </a:rPr>
              <a:t>о использования в налоговой системе принципа кредитования бюджета налогоплательщиками (отмена обложения </a:t>
            </a:r>
            <a:r>
              <a:rPr lang="ru-RU" sz="1300" dirty="0" smtClean="0">
                <a:latin typeface="Arial" pitchFamily="34" charset="0"/>
              </a:rPr>
              <a:t>НДС </a:t>
            </a:r>
            <a:r>
              <a:rPr lang="ru-RU" sz="1300" dirty="0">
                <a:latin typeface="Arial" pitchFamily="34" charset="0"/>
              </a:rPr>
              <a:t>авансовых платежей, единый порядок применения налоговых вычетов по НДС при применении ставки 0% и ставки 18</a:t>
            </a:r>
            <a:r>
              <a:rPr lang="ru-RU" sz="1300" dirty="0" smtClean="0">
                <a:latin typeface="Arial" pitchFamily="34" charset="0"/>
              </a:rPr>
              <a:t>%)</a:t>
            </a:r>
            <a:endParaRPr lang="ru-RU" sz="1300" dirty="0">
              <a:latin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300" dirty="0" smtClean="0">
                <a:latin typeface="Arial" pitchFamily="34" charset="0"/>
              </a:rPr>
              <a:t>Создание </a:t>
            </a:r>
            <a:r>
              <a:rPr lang="ru-RU" sz="1300" dirty="0">
                <a:latin typeface="Arial" pitchFamily="34" charset="0"/>
              </a:rPr>
              <a:t>налоговых условий, повышающих мотивацию экономических субъектов проводить модернизацию экономики (восстановление льготы по налогу на прибыль при капитальных вложениях</a:t>
            </a:r>
            <a:r>
              <a:rPr lang="ru-RU" sz="1300" dirty="0" smtClean="0">
                <a:latin typeface="Arial" pitchFamily="34" charset="0"/>
              </a:rPr>
              <a:t>)</a:t>
            </a:r>
            <a:endParaRPr lang="ru-RU" sz="1300" dirty="0">
              <a:latin typeface="Arial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00338D"/>
              </a:buClr>
              <a:buFont typeface="Arial" panose="020B0604020202020204" pitchFamily="34" charset="0"/>
              <a:buChar char="■"/>
            </a:pPr>
            <a:r>
              <a:rPr lang="ru-RU" sz="1300" dirty="0" smtClean="0">
                <a:latin typeface="Arial" pitchFamily="34" charset="0"/>
              </a:rPr>
              <a:t>Исключение </a:t>
            </a:r>
            <a:r>
              <a:rPr lang="ru-RU" sz="1300" dirty="0">
                <a:latin typeface="Arial" pitchFamily="34" charset="0"/>
              </a:rPr>
              <a:t>из-под объекта налогообложения движимого </a:t>
            </a:r>
            <a:r>
              <a:rPr lang="ru-RU" sz="1300" dirty="0" smtClean="0">
                <a:latin typeface="Arial" pitchFamily="34" charset="0"/>
              </a:rPr>
              <a:t>имущества</a:t>
            </a:r>
            <a:endParaRPr lang="en-US" sz="1300" dirty="0">
              <a:latin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8936" y="3448138"/>
            <a:ext cx="8331839" cy="511863"/>
          </a:xfrm>
          <a:prstGeom prst="rect">
            <a:avLst/>
          </a:prstGeom>
          <a:gradFill>
            <a:gsLst>
              <a:gs pos="0">
                <a:srgbClr val="00257A">
                  <a:alpha val="90000"/>
                </a:srgbClr>
              </a:gs>
              <a:gs pos="35000">
                <a:srgbClr val="00338D">
                  <a:alpha val="90000"/>
                </a:srgbClr>
              </a:gs>
              <a:gs pos="100000">
                <a:srgbClr val="009FDA">
                  <a:alpha val="9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446088">
              <a:spcBef>
                <a:spcPts val="400"/>
              </a:spcBef>
            </a:pPr>
            <a:r>
              <a:rPr lang="ru-RU" altLang="en-U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Общие меры налогового стимулирования</a:t>
            </a:r>
            <a:endParaRPr lang="ru-RU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14415" y="3977641"/>
            <a:ext cx="8263629" cy="45954"/>
          </a:xfrm>
          <a:prstGeom prst="rect">
            <a:avLst/>
          </a:prstGeom>
          <a:solidFill>
            <a:srgbClr val="98C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93096" y="3429000"/>
            <a:ext cx="612000" cy="612000"/>
          </a:xfrm>
          <a:prstGeom prst="ellipse">
            <a:avLst/>
          </a:prstGeom>
          <a:gradFill>
            <a:gsLst>
              <a:gs pos="0">
                <a:srgbClr val="00257A"/>
              </a:gs>
              <a:gs pos="100000">
                <a:srgbClr val="98C6EA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02400" y="1066800"/>
            <a:ext cx="612000" cy="612000"/>
          </a:xfrm>
          <a:prstGeom prst="ellipse">
            <a:avLst/>
          </a:prstGeom>
          <a:gradFill>
            <a:gsLst>
              <a:gs pos="0">
                <a:srgbClr val="00257A"/>
              </a:gs>
              <a:gs pos="100000">
                <a:srgbClr val="98C6EA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 flipV="1">
            <a:off x="456935" y="1189332"/>
            <a:ext cx="274705" cy="358360"/>
          </a:xfrm>
          <a:prstGeom prst="downArrow">
            <a:avLst>
              <a:gd name="adj1" fmla="val 40033"/>
              <a:gd name="adj2" fmla="val 5442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47075" y="3478471"/>
            <a:ext cx="403722" cy="499170"/>
            <a:chOff x="3148509" y="3129757"/>
            <a:chExt cx="403722" cy="499170"/>
          </a:xfrm>
          <a:solidFill>
            <a:schemeClr val="bg1"/>
          </a:solidFill>
        </p:grpSpPr>
        <p:sp>
          <p:nvSpPr>
            <p:cNvPr id="44" name="Freeform 74"/>
            <p:cNvSpPr>
              <a:spLocks noEditPoints="1"/>
            </p:cNvSpPr>
            <p:nvPr/>
          </p:nvSpPr>
          <p:spPr bwMode="auto">
            <a:xfrm>
              <a:off x="3302001" y="3129757"/>
              <a:ext cx="250230" cy="331490"/>
            </a:xfrm>
            <a:custGeom>
              <a:avLst/>
              <a:gdLst>
                <a:gd name="T0" fmla="*/ 129 w 194"/>
                <a:gd name="T1" fmla="*/ 0 h 257"/>
                <a:gd name="T2" fmla="*/ 0 w 194"/>
                <a:gd name="T3" fmla="*/ 0 h 257"/>
                <a:gd name="T4" fmla="*/ 0 w 194"/>
                <a:gd name="T5" fmla="*/ 257 h 257"/>
                <a:gd name="T6" fmla="*/ 194 w 194"/>
                <a:gd name="T7" fmla="*/ 257 h 257"/>
                <a:gd name="T8" fmla="*/ 194 w 194"/>
                <a:gd name="T9" fmla="*/ 65 h 257"/>
                <a:gd name="T10" fmla="*/ 129 w 194"/>
                <a:gd name="T11" fmla="*/ 0 h 257"/>
                <a:gd name="T12" fmla="*/ 188 w 194"/>
                <a:gd name="T13" fmla="*/ 251 h 257"/>
                <a:gd name="T14" fmla="*/ 5 w 194"/>
                <a:gd name="T15" fmla="*/ 251 h 257"/>
                <a:gd name="T16" fmla="*/ 5 w 194"/>
                <a:gd name="T17" fmla="*/ 5 h 257"/>
                <a:gd name="T18" fmla="*/ 124 w 194"/>
                <a:gd name="T19" fmla="*/ 5 h 257"/>
                <a:gd name="T20" fmla="*/ 124 w 194"/>
                <a:gd name="T21" fmla="*/ 65 h 257"/>
                <a:gd name="T22" fmla="*/ 124 w 194"/>
                <a:gd name="T23" fmla="*/ 70 h 257"/>
                <a:gd name="T24" fmla="*/ 129 w 194"/>
                <a:gd name="T25" fmla="*/ 70 h 257"/>
                <a:gd name="T26" fmla="*/ 188 w 194"/>
                <a:gd name="T27" fmla="*/ 70 h 257"/>
                <a:gd name="T28" fmla="*/ 188 w 194"/>
                <a:gd name="T29" fmla="*/ 25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57">
                  <a:moveTo>
                    <a:pt x="129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94" y="257"/>
                  </a:lnTo>
                  <a:lnTo>
                    <a:pt x="194" y="65"/>
                  </a:lnTo>
                  <a:lnTo>
                    <a:pt x="129" y="0"/>
                  </a:lnTo>
                  <a:close/>
                  <a:moveTo>
                    <a:pt x="188" y="251"/>
                  </a:moveTo>
                  <a:lnTo>
                    <a:pt x="5" y="251"/>
                  </a:lnTo>
                  <a:lnTo>
                    <a:pt x="5" y="5"/>
                  </a:lnTo>
                  <a:lnTo>
                    <a:pt x="124" y="5"/>
                  </a:lnTo>
                  <a:lnTo>
                    <a:pt x="124" y="65"/>
                  </a:lnTo>
                  <a:lnTo>
                    <a:pt x="124" y="70"/>
                  </a:lnTo>
                  <a:lnTo>
                    <a:pt x="129" y="70"/>
                  </a:lnTo>
                  <a:lnTo>
                    <a:pt x="188" y="70"/>
                  </a:lnTo>
                  <a:lnTo>
                    <a:pt x="188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5" name="Rectangle 75"/>
            <p:cNvSpPr>
              <a:spLocks noChangeArrowheads="1"/>
            </p:cNvSpPr>
            <p:nvPr/>
          </p:nvSpPr>
          <p:spPr bwMode="auto">
            <a:xfrm>
              <a:off x="3332956" y="3231655"/>
              <a:ext cx="118666" cy="141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47" name="Rectangle 76"/>
            <p:cNvSpPr>
              <a:spLocks noChangeArrowheads="1"/>
            </p:cNvSpPr>
            <p:nvPr/>
          </p:nvSpPr>
          <p:spPr bwMode="auto">
            <a:xfrm>
              <a:off x="3332956" y="3269061"/>
              <a:ext cx="190897" cy="141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58" name="Rectangle 77"/>
            <p:cNvSpPr>
              <a:spLocks noChangeArrowheads="1"/>
            </p:cNvSpPr>
            <p:nvPr/>
          </p:nvSpPr>
          <p:spPr bwMode="auto">
            <a:xfrm>
              <a:off x="3332956" y="3305177"/>
              <a:ext cx="190897" cy="141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62" name="Rectangle 78"/>
            <p:cNvSpPr>
              <a:spLocks noChangeArrowheads="1"/>
            </p:cNvSpPr>
            <p:nvPr/>
          </p:nvSpPr>
          <p:spPr bwMode="auto">
            <a:xfrm>
              <a:off x="3332956" y="3341293"/>
              <a:ext cx="190897" cy="141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63" name="Freeform 79"/>
            <p:cNvSpPr>
              <a:spLocks/>
            </p:cNvSpPr>
            <p:nvPr/>
          </p:nvSpPr>
          <p:spPr bwMode="auto">
            <a:xfrm>
              <a:off x="3198814" y="3359351"/>
              <a:ext cx="236042" cy="219273"/>
            </a:xfrm>
            <a:custGeom>
              <a:avLst/>
              <a:gdLst>
                <a:gd name="T0" fmla="*/ 95 w 211"/>
                <a:gd name="T1" fmla="*/ 87 h 196"/>
                <a:gd name="T2" fmla="*/ 95 w 211"/>
                <a:gd name="T3" fmla="*/ 0 h 196"/>
                <a:gd name="T4" fmla="*/ 28 w 211"/>
                <a:gd name="T5" fmla="*/ 67 h 196"/>
                <a:gd name="T6" fmla="*/ 28 w 211"/>
                <a:gd name="T7" fmla="*/ 88 h 196"/>
                <a:gd name="T8" fmla="*/ 29 w 211"/>
                <a:gd name="T9" fmla="*/ 89 h 196"/>
                <a:gd name="T10" fmla="*/ 0 w 211"/>
                <a:gd name="T11" fmla="*/ 118 h 196"/>
                <a:gd name="T12" fmla="*/ 78 w 211"/>
                <a:gd name="T13" fmla="*/ 196 h 196"/>
                <a:gd name="T14" fmla="*/ 107 w 211"/>
                <a:gd name="T15" fmla="*/ 167 h 196"/>
                <a:gd name="T16" fmla="*/ 108 w 211"/>
                <a:gd name="T17" fmla="*/ 168 h 196"/>
                <a:gd name="T18" fmla="*/ 130 w 211"/>
                <a:gd name="T19" fmla="*/ 168 h 196"/>
                <a:gd name="T20" fmla="*/ 211 w 211"/>
                <a:gd name="T21" fmla="*/ 86 h 196"/>
                <a:gd name="T22" fmla="*/ 95 w 211"/>
                <a:gd name="T23" fmla="*/ 87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96">
                  <a:moveTo>
                    <a:pt x="95" y="87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2" y="72"/>
                    <a:pt x="22" y="82"/>
                    <a:pt x="28" y="88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8" y="196"/>
                    <a:pt x="78" y="196"/>
                    <a:pt x="78" y="196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14" y="174"/>
                    <a:pt x="124" y="174"/>
                    <a:pt x="130" y="168"/>
                  </a:cubicBezTo>
                  <a:cubicBezTo>
                    <a:pt x="211" y="86"/>
                    <a:pt x="211" y="86"/>
                    <a:pt x="211" y="86"/>
                  </a:cubicBezTo>
                  <a:lnTo>
                    <a:pt x="9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64" name="Freeform 80"/>
            <p:cNvSpPr>
              <a:spLocks/>
            </p:cNvSpPr>
            <p:nvPr/>
          </p:nvSpPr>
          <p:spPr bwMode="auto">
            <a:xfrm>
              <a:off x="3287813" y="3381276"/>
              <a:ext cx="157361" cy="36116"/>
            </a:xfrm>
            <a:custGeom>
              <a:avLst/>
              <a:gdLst>
                <a:gd name="T0" fmla="*/ 126 w 140"/>
                <a:gd name="T1" fmla="*/ 0 h 32"/>
                <a:gd name="T2" fmla="*/ 0 w 140"/>
                <a:gd name="T3" fmla="*/ 0 h 32"/>
                <a:gd name="T4" fmla="*/ 0 w 140"/>
                <a:gd name="T5" fmla="*/ 32 h 32"/>
                <a:gd name="T6" fmla="*/ 126 w 140"/>
                <a:gd name="T7" fmla="*/ 32 h 32"/>
                <a:gd name="T8" fmla="*/ 140 w 140"/>
                <a:gd name="T9" fmla="*/ 18 h 32"/>
                <a:gd name="T10" fmla="*/ 140 w 140"/>
                <a:gd name="T11" fmla="*/ 14 h 32"/>
                <a:gd name="T12" fmla="*/ 126 w 140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32">
                  <a:moveTo>
                    <a:pt x="1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34" y="32"/>
                    <a:pt x="140" y="26"/>
                    <a:pt x="140" y="18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65" name="Freeform 81"/>
            <p:cNvSpPr>
              <a:spLocks/>
            </p:cNvSpPr>
            <p:nvPr/>
          </p:nvSpPr>
          <p:spPr bwMode="auto">
            <a:xfrm>
              <a:off x="3234928" y="3383857"/>
              <a:ext cx="108347" cy="131564"/>
            </a:xfrm>
            <a:custGeom>
              <a:avLst/>
              <a:gdLst>
                <a:gd name="T0" fmla="*/ 65 w 97"/>
                <a:gd name="T1" fmla="*/ 0 h 117"/>
                <a:gd name="T2" fmla="*/ 0 w 97"/>
                <a:gd name="T3" fmla="*/ 102 h 117"/>
                <a:gd name="T4" fmla="*/ 80 w 97"/>
                <a:gd name="T5" fmla="*/ 81 h 117"/>
                <a:gd name="T6" fmla="*/ 65 w 97"/>
                <a:gd name="T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17">
                  <a:moveTo>
                    <a:pt x="65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28" y="117"/>
                    <a:pt x="63" y="108"/>
                    <a:pt x="80" y="81"/>
                  </a:cubicBezTo>
                  <a:cubicBezTo>
                    <a:pt x="97" y="54"/>
                    <a:pt x="90" y="18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  <p:sp>
          <p:nvSpPr>
            <p:cNvPr id="66" name="Freeform 82"/>
            <p:cNvSpPr>
              <a:spLocks/>
            </p:cNvSpPr>
            <p:nvPr/>
          </p:nvSpPr>
          <p:spPr bwMode="auto">
            <a:xfrm>
              <a:off x="3148509" y="3497363"/>
              <a:ext cx="131564" cy="131564"/>
            </a:xfrm>
            <a:custGeom>
              <a:avLst/>
              <a:gdLst>
                <a:gd name="T0" fmla="*/ 102 w 102"/>
                <a:gd name="T1" fmla="*/ 73 h 102"/>
                <a:gd name="T2" fmla="*/ 73 w 102"/>
                <a:gd name="T3" fmla="*/ 102 h 102"/>
                <a:gd name="T4" fmla="*/ 0 w 102"/>
                <a:gd name="T5" fmla="*/ 29 h 102"/>
                <a:gd name="T6" fmla="*/ 29 w 102"/>
                <a:gd name="T7" fmla="*/ 0 h 102"/>
                <a:gd name="T8" fmla="*/ 102 w 102"/>
                <a:gd name="T9" fmla="*/ 7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2">
                  <a:moveTo>
                    <a:pt x="102" y="73"/>
                  </a:moveTo>
                  <a:lnTo>
                    <a:pt x="73" y="102"/>
                  </a:lnTo>
                  <a:lnTo>
                    <a:pt x="0" y="29"/>
                  </a:lnTo>
                  <a:lnTo>
                    <a:pt x="29" y="0"/>
                  </a:lnTo>
                  <a:lnTo>
                    <a:pt x="102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463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73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>
          <a:xfrm>
            <a:off x="349404" y="4193441"/>
            <a:ext cx="4254013" cy="2376487"/>
          </a:xfrm>
        </p:spPr>
        <p:txBody>
          <a:bodyPr anchor="b">
            <a:normAutofit/>
          </a:bodyPr>
          <a:lstStyle/>
          <a:p>
            <a:r>
              <a:rPr lang="ru-RU" sz="800" dirty="0"/>
              <a:t>Информация, содержащаяся в настоящем документе, носит общий характер и подготовлена без учета конкретных обстоятельств того или иного лица или организации. Хотя мы неизменно стремимся представлять своевременную и точную информацию, мы не можем гарантировать того, что данная информация окажется столь же точной на момент получения или будет оставаться столь же точной в будущем. Предпринимать какие-либо действия на основании такой информации можно только после консультаций с соответствующими специалистами и тщательного анализа конкретной ситуации. </a:t>
            </a:r>
          </a:p>
          <a:p>
            <a:r>
              <a:rPr lang="ru-RU" sz="800" dirty="0" smtClean="0"/>
              <a:t>© 2016 АО "КПМГ", компания, зарегистрированная в соответствии с законодательством Российской Федерации; член сети независимых фирм КПМГ, входящих в ассоциацию KPMG International Cooperative (“KPMG International”), зарегистрированную по законодательству Швейцарии. Все права защищены.</a:t>
            </a:r>
          </a:p>
          <a:p>
            <a:r>
              <a:rPr lang="en-GB" sz="800" dirty="0" smtClean="0"/>
              <a:t>KPMG</a:t>
            </a:r>
            <a:r>
              <a:rPr lang="ru-RU" sz="800" dirty="0" smtClean="0"/>
              <a:t> и</a:t>
            </a:r>
            <a:r>
              <a:rPr lang="en-GB" sz="800" dirty="0" smtClean="0"/>
              <a:t> </a:t>
            </a:r>
            <a:r>
              <a:rPr lang="ru-RU" sz="800" dirty="0"/>
              <a:t>логотип </a:t>
            </a:r>
            <a:r>
              <a:rPr lang="en-GB" sz="800" dirty="0"/>
              <a:t>KPMG </a:t>
            </a:r>
            <a:r>
              <a:rPr lang="ru-RU" sz="800" dirty="0" smtClean="0"/>
              <a:t>являются </a:t>
            </a:r>
            <a:r>
              <a:rPr lang="ru-RU" sz="800" dirty="0"/>
              <a:t>зарегистрированными товарными знаками ассоциации </a:t>
            </a:r>
            <a:r>
              <a:rPr lang="en-GB" sz="800" dirty="0"/>
              <a:t>KPMG International</a:t>
            </a:r>
            <a:r>
              <a:rPr lang="en-GB" sz="800" dirty="0" smtClean="0"/>
              <a:t>.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25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Global PowerPoint Toolbar"/>
  <p:tag name="TOOLBARVERSION" val="4.41"/>
  <p:tag name="TYPE" val="Report"/>
  <p:tag name="KEYWORD" val="REPORT"/>
  <p:tag name="TEMPLATEVERSION" val="04/03/2015 12:04: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502,4668"/>
  <p:tag name="ADV_LEFT" val="21,45512"/>
  <p:tag name="ADV_HEIGHT" val="20,26528"/>
  <p:tag name="ADV_WIDTH" val="481,9433"/>
  <p:tag name="ADV_COPYRIGHT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ASLAYOUTGRID" val="TRUE"/>
  <p:tag name="ADV_TOP" val="99.90236"/>
  <p:tag name="ADV_LEFT" val="21.45512"/>
  <p:tag name="ADV_HEIGHT" val="385.5547"/>
  <p:tag name="ADV_WIDTH" val="737.08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502,4668"/>
  <p:tag name="ADV_LEFT" val="21,45512"/>
  <p:tag name="ADV_HEIGHT" val="20,26528"/>
  <p:tag name="ADV_WIDTH" val="481,9433"/>
  <p:tag name="ADV_COPYRIGHT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S_GRID_TYPE" val="bgs_grid_report_bod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1" val="TRUE"/>
</p:tagLst>
</file>

<file path=ppt/theme/theme1.xml><?xml version="1.0" encoding="utf-8"?>
<a:theme xmlns:a="http://schemas.openxmlformats.org/drawingml/2006/main" name="CREATE TALKBOOK A4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000" dirty="0" err="1" smtClean="0"/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2.xml><?xml version="1.0" encoding="utf-8"?>
<a:theme xmlns:a="http://schemas.openxmlformats.org/drawingml/2006/main" name="1_CREATE TALKBOOK A4">
  <a:themeElements>
    <a:clrScheme name="KPMG Colours">
      <a:dk1>
        <a:srgbClr val="000000"/>
      </a:dk1>
      <a:lt1>
        <a:srgbClr val="FFFFFF"/>
      </a:lt1>
      <a:dk2>
        <a:srgbClr val="007C92"/>
      </a:dk2>
      <a:lt2>
        <a:srgbClr val="747678"/>
      </a:lt2>
      <a:accent1>
        <a:srgbClr val="8E258D"/>
      </a:accent1>
      <a:accent2>
        <a:srgbClr val="A79E70"/>
      </a:accent2>
      <a:accent3>
        <a:srgbClr val="7AB800"/>
      </a:accent3>
      <a:accent4>
        <a:srgbClr val="00338D"/>
      </a:accent4>
      <a:accent5>
        <a:srgbClr val="C84E00"/>
      </a:accent5>
      <a:accent6>
        <a:srgbClr val="EBB700"/>
      </a:accent6>
      <a:hlink>
        <a:srgbClr val="007C92"/>
      </a:hlink>
      <a:folHlink>
        <a:srgbClr val="8E258D"/>
      </a:folHlink>
    </a:clrScheme>
    <a:fontScheme name="KPMG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PMG Theme">
      <a:fillStyleLst>
        <a:solidFill>
          <a:schemeClr val="phClr"/>
        </a:solidFill>
        <a:solidFill>
          <a:schemeClr val="phClr">
            <a:tint val="0"/>
          </a:schemeClr>
        </a:solidFill>
        <a:solidFill>
          <a:schemeClr val="phClr"/>
        </a:solidFill>
      </a:fillStyleLst>
      <a:lnStyleLst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476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000" dirty="0" err="1" smtClean="0"/>
        </a:defPPr>
      </a:lstStyle>
    </a:txDef>
  </a:objectDefaults>
  <a:extraClrSchemeLst>
    <a:extraClrScheme>
      <a:clrScheme name="KPMG Colours">
        <a:dk1>
          <a:srgbClr val="000000"/>
        </a:dk1>
        <a:lt1>
          <a:srgbClr val="FFFFFF"/>
        </a:lt1>
        <a:dk2>
          <a:srgbClr val="007C92"/>
        </a:dk2>
        <a:lt2>
          <a:srgbClr val="747678"/>
        </a:lt2>
        <a:accent1>
          <a:srgbClr val="8E258D"/>
        </a:accent1>
        <a:accent2>
          <a:srgbClr val="A79E70"/>
        </a:accent2>
        <a:accent3>
          <a:srgbClr val="7AB800"/>
        </a:accent3>
        <a:accent4>
          <a:srgbClr val="00338D"/>
        </a:accent4>
        <a:accent5>
          <a:srgbClr val="C84E00"/>
        </a:accent5>
        <a:accent6>
          <a:srgbClr val="EBB700"/>
        </a:accent6>
        <a:hlink>
          <a:srgbClr val="007C92"/>
        </a:hlink>
        <a:folHlink>
          <a:srgbClr val="8E258D"/>
        </a:folHlink>
      </a:clrScheme>
    </a:extraClrScheme>
  </a:extraClrSchemeLst>
  <a:custClrLst>
    <a:custClr name="Turquoise 100%">
      <a:srgbClr val="007C92"/>
    </a:custClr>
    <a:custClr name="Deep Purple 100%">
      <a:srgbClr val="8E258D"/>
    </a:custClr>
    <a:custClr name="Tan 100%">
      <a:srgbClr val="A79E70"/>
    </a:custClr>
    <a:custClr name="Bright Green 100%">
      <a:srgbClr val="7AB800"/>
    </a:custClr>
    <a:custClr name="Deep Blue 100%">
      <a:srgbClr val="00338D"/>
    </a:custClr>
    <a:custClr name="Orange 100%">
      <a:srgbClr val="C84E00"/>
    </a:custClr>
    <a:custClr name="Bright Yellow 100%">
      <a:srgbClr val="EBB700"/>
    </a:custClr>
    <a:custClr name="Powder Blue 100%">
      <a:srgbClr val="98C6EA"/>
    </a:custClr>
    <a:custClr name="Gray 100%">
      <a:srgbClr val="747678"/>
    </a:custClr>
    <a:custClr name="Red 100%">
      <a:srgbClr val="9E3039"/>
    </a:custClr>
    <a:custClr name="Turquoise 75%">
      <a:srgbClr val="409DAD"/>
    </a:custClr>
    <a:custClr name="Deep Purple 75%">
      <a:srgbClr val="AA5CAA"/>
    </a:custClr>
    <a:custClr name="Tan 75%">
      <a:srgbClr val="BDB694"/>
    </a:custClr>
    <a:custClr name="Bright Green 75%">
      <a:srgbClr val="9BCA40"/>
    </a:custClr>
    <a:custClr name="Deep Blue 75%">
      <a:srgbClr val="4066AA"/>
    </a:custClr>
    <a:custClr name="Orange 75%">
      <a:srgbClr val="D67A40"/>
    </a:custClr>
    <a:custClr name="Bright Yellow 75%">
      <a:srgbClr val="F0C940"/>
    </a:custClr>
    <a:custClr name="Powder Blue 75%">
      <a:srgbClr val="B2D4EF"/>
    </a:custClr>
    <a:custClr name="Gray 75%">
      <a:srgbClr val="97989A"/>
    </a:custClr>
    <a:custClr name="Red 75%">
      <a:srgbClr val="B6646B"/>
    </a:custClr>
    <a:custClr name="Turquoise 50%">
      <a:srgbClr val="80BEC9"/>
    </a:custClr>
    <a:custClr name="Deep Purple 50%">
      <a:srgbClr val="C792C6"/>
    </a:custClr>
    <a:custClr name="Tan 50%">
      <a:srgbClr val="D3CFB8"/>
    </a:custClr>
    <a:custClr name="Bright Green 50%">
      <a:srgbClr val="BDDC80"/>
    </a:custClr>
    <a:custClr name="Deep Blue 50%">
      <a:srgbClr val="8099C6"/>
    </a:custClr>
    <a:custClr name="Orange 50%">
      <a:srgbClr val="E3A780"/>
    </a:custClr>
    <a:custClr name="Bright Yellow 50%">
      <a:srgbClr val="F5DB7E"/>
    </a:custClr>
    <a:custClr name="Powder Blue 50%">
      <a:srgbClr val="CCE3F4"/>
    </a:custClr>
    <a:custClr name="Gray 50%">
      <a:srgbClr val="BABBBC"/>
    </a:custClr>
    <a:custClr name="Red 50%">
      <a:srgbClr val="CF989C"/>
    </a:custClr>
    <a:custClr name="Turquoise 25%">
      <a:srgbClr val="BFDEE4"/>
    </a:custClr>
    <a:custClr name="Deep Purple 25%">
      <a:srgbClr val="E3C9E3"/>
    </a:custClr>
    <a:custClr name="Tan 25%">
      <a:srgbClr val="E9E7DB"/>
    </a:custClr>
    <a:custClr name="Bright Green 25%">
      <a:srgbClr val="DEEDBF"/>
    </a:custClr>
    <a:custClr name="Deep Blue 25%">
      <a:srgbClr val="BFCCE3"/>
    </a:custClr>
    <a:custClr name="Orange 25%">
      <a:srgbClr val="F1D3BF"/>
    </a:custClr>
    <a:custClr name="Bright Yellow 25%">
      <a:srgbClr val="FAEDBF"/>
    </a:custClr>
    <a:custClr name="Powder Blue 25%">
      <a:srgbClr val="E5F1FA"/>
    </a:custClr>
    <a:custClr name="Gray 25%">
      <a:srgbClr val="DCDDDD"/>
    </a:custClr>
    <a:custClr name="Red 25%">
      <a:srgbClr val="E7CBCE"/>
    </a:custClr>
    <a:custClr name="Turquoise 10%">
      <a:srgbClr val="E5F2F4"/>
    </a:custClr>
    <a:custClr name="Deep Purple 10%">
      <a:srgbClr val="F3E9F3"/>
    </a:custClr>
    <a:custClr name="Tan 10%">
      <a:srgbClr val="F6F5F0"/>
    </a:custClr>
    <a:custClr name="Bright Green 10%">
      <a:srgbClr val="F1F8E5"/>
    </a:custClr>
    <a:custClr name="Deep Blue 10%">
      <a:srgbClr val="E5EAF3"/>
    </a:custClr>
    <a:custClr name="Orange 10%">
      <a:srgbClr val="F9EDE5"/>
    </a:custClr>
    <a:custClr name="Bright Yellow 10%">
      <a:srgbClr val="FDF8E5"/>
    </a:custClr>
    <a:custClr name="Powder Blue 10%">
      <a:srgbClr val="F4F9FD"/>
    </a:custClr>
    <a:custClr name="Gray 10%">
      <a:srgbClr val="F1F1F1"/>
    </a:custClr>
    <a:custClr name="Red 10%">
      <a:srgbClr val="F5EAEB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40253</TotalTime>
  <Words>652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Times New Roman</vt:lpstr>
      <vt:lpstr>CREATE TALKBOOK A4</vt:lpstr>
      <vt:lpstr>1_CREATE TALKBOOK A4</vt:lpstr>
      <vt:lpstr>PowerPoint Presentation</vt:lpstr>
      <vt:lpstr>Энергетическая стратегия РФ 2035 </vt:lpstr>
      <vt:lpstr>С какими вызовами столкнулась нефтегазовая отрасль  в условиях новой экономической реальности?</vt:lpstr>
      <vt:lpstr>Доля нефтегазовых доходов </vt:lpstr>
      <vt:lpstr>Законодательные инициативы: первые результаты</vt:lpstr>
      <vt:lpstr>Для стимулирования повышения добычи на нефтегазовых месторождениях необходима гибкая фискальная политика государства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Факты</dc:title>
  <dc:creator>Olga Surikova</dc:creator>
  <cp:lastModifiedBy>Surikova, Olga</cp:lastModifiedBy>
  <cp:revision>1457</cp:revision>
  <cp:lastPrinted>2016-04-19T09:17:01Z</cp:lastPrinted>
  <dcterms:created xsi:type="dcterms:W3CDTF">2006-08-16T00:00:00Z</dcterms:created>
  <dcterms:modified xsi:type="dcterms:W3CDTF">2016-04-19T09:37:35Z</dcterms:modified>
</cp:coreProperties>
</file>