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87" r:id="rId6"/>
    <p:sldId id="282" r:id="rId7"/>
    <p:sldId id="278" r:id="rId8"/>
    <p:sldId id="283" r:id="rId9"/>
    <p:sldId id="288" r:id="rId10"/>
    <p:sldId id="281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>
      <p:cViewPr varScale="1">
        <p:scale>
          <a:sx n="117" d="100"/>
          <a:sy n="117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12355769993843E-2"/>
          <c:y val="3.932529509299805E-2"/>
          <c:w val="0.87529203104416975"/>
          <c:h val="0.656166872443942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Суммарный прогноз по проектам разработки по состоянию на 1990 год</c:v>
                </c:pt>
              </c:strCache>
            </c:strRef>
          </c:tx>
          <c:spPr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cat>
            <c:numRef>
              <c:f>Лист1!$A$2:$A$25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351</c:v>
                </c:pt>
                <c:pt idx="1">
                  <c:v>310</c:v>
                </c:pt>
                <c:pt idx="2">
                  <c:v>285</c:v>
                </c:pt>
                <c:pt idx="3">
                  <c:v>265</c:v>
                </c:pt>
                <c:pt idx="4">
                  <c:v>250</c:v>
                </c:pt>
                <c:pt idx="5">
                  <c:v>240</c:v>
                </c:pt>
                <c:pt idx="6">
                  <c:v>230</c:v>
                </c:pt>
                <c:pt idx="7">
                  <c:v>222</c:v>
                </c:pt>
                <c:pt idx="8">
                  <c:v>215</c:v>
                </c:pt>
                <c:pt idx="9">
                  <c:v>210</c:v>
                </c:pt>
                <c:pt idx="10" formatCode="0">
                  <c:v>203.7</c:v>
                </c:pt>
                <c:pt idx="11" formatCode="0">
                  <c:v>197.589</c:v>
                </c:pt>
                <c:pt idx="12" formatCode="0">
                  <c:v>191.66132999999999</c:v>
                </c:pt>
                <c:pt idx="13" formatCode="0">
                  <c:v>185.91149009999998</c:v>
                </c:pt>
                <c:pt idx="14" formatCode="0">
                  <c:v>180.33414539699999</c:v>
                </c:pt>
                <c:pt idx="15" formatCode="0">
                  <c:v>174.92412103509</c:v>
                </c:pt>
                <c:pt idx="16" formatCode="0">
                  <c:v>169.67639740403726</c:v>
                </c:pt>
                <c:pt idx="17" formatCode="0">
                  <c:v>164.58610548191618</c:v>
                </c:pt>
                <c:pt idx="18" formatCode="0">
                  <c:v>159.64852231745866</c:v>
                </c:pt>
                <c:pt idx="19" formatCode="0">
                  <c:v>154.85906664793495</c:v>
                </c:pt>
                <c:pt idx="20" formatCode="0">
                  <c:v>150.21329464849683</c:v>
                </c:pt>
                <c:pt idx="21" formatCode="0">
                  <c:v>145.70689580904192</c:v>
                </c:pt>
                <c:pt idx="22" formatCode="0">
                  <c:v>141.3356889347707</c:v>
                </c:pt>
                <c:pt idx="23" formatCode="0">
                  <c:v>137.09561826672754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нефти, всего (млн.т), факт.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373</c:v>
                </c:pt>
                <c:pt idx="1">
                  <c:v>327</c:v>
                </c:pt>
                <c:pt idx="2">
                  <c:v>274</c:v>
                </c:pt>
                <c:pt idx="3">
                  <c:v>236</c:v>
                </c:pt>
                <c:pt idx="4">
                  <c:v>220</c:v>
                </c:pt>
                <c:pt idx="5">
                  <c:v>208</c:v>
                </c:pt>
                <c:pt idx="6">
                  <c:v>203</c:v>
                </c:pt>
                <c:pt idx="7">
                  <c:v>207</c:v>
                </c:pt>
                <c:pt idx="8">
                  <c:v>204</c:v>
                </c:pt>
                <c:pt idx="9">
                  <c:v>207</c:v>
                </c:pt>
                <c:pt idx="10">
                  <c:v>219</c:v>
                </c:pt>
                <c:pt idx="11">
                  <c:v>233</c:v>
                </c:pt>
                <c:pt idx="12">
                  <c:v>258</c:v>
                </c:pt>
                <c:pt idx="13">
                  <c:v>289</c:v>
                </c:pt>
                <c:pt idx="14">
                  <c:v>316</c:v>
                </c:pt>
                <c:pt idx="15">
                  <c:v>326</c:v>
                </c:pt>
                <c:pt idx="16">
                  <c:v>326</c:v>
                </c:pt>
                <c:pt idx="17">
                  <c:v>326</c:v>
                </c:pt>
                <c:pt idx="18">
                  <c:v>323</c:v>
                </c:pt>
                <c:pt idx="19">
                  <c:v>313</c:v>
                </c:pt>
                <c:pt idx="20">
                  <c:v>308</c:v>
                </c:pt>
                <c:pt idx="21">
                  <c:v>305</c:v>
                </c:pt>
                <c:pt idx="22">
                  <c:v>303</c:v>
                </c:pt>
                <c:pt idx="23">
                  <c:v>299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44736"/>
        <c:axId val="99103488"/>
      </c:lineChart>
      <c:catAx>
        <c:axId val="9704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9103488"/>
        <c:crosses val="autoZero"/>
        <c:auto val="1"/>
        <c:lblAlgn val="ctr"/>
        <c:lblOffset val="100"/>
        <c:noMultiLvlLbl val="0"/>
      </c:catAx>
      <c:valAx>
        <c:axId val="9910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7044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357041604430781E-2"/>
          <c:y val="0.79826156468725706"/>
          <c:w val="0.69967984524353288"/>
          <c:h val="0.1033335705754916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5048118985127"/>
          <c:y val="5.5972222222222236E-2"/>
          <c:w val="0.81862729658792655"/>
          <c:h val="0.7899609944590259"/>
        </c:manualLayout>
      </c:layout>
      <c:scatterChart>
        <c:scatterStyle val="smoothMarker"/>
        <c:varyColors val="0"/>
        <c:ser>
          <c:idx val="1"/>
          <c:order val="0"/>
          <c:tx>
            <c:strRef>
              <c:f>Лист1!$A$40</c:f>
              <c:strCache>
                <c:ptCount val="1"/>
                <c:pt idx="0">
                  <c:v>Капитальные вложения, %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Лист1!$B$37:$O$37</c:f>
              <c:numCache>
                <c:formatCode>General</c:formatCode>
                <c:ptCount val="14"/>
                <c:pt idx="2" formatCode="0.0">
                  <c:v>0.62932028104523563</c:v>
                </c:pt>
                <c:pt idx="3" formatCode="0.0">
                  <c:v>2.074553026170364</c:v>
                </c:pt>
                <c:pt idx="4" formatCode="0.0">
                  <c:v>3.9273014092484404</c:v>
                </c:pt>
                <c:pt idx="5" formatCode="0.0">
                  <c:v>6.1426049759756154</c:v>
                </c:pt>
                <c:pt idx="6" formatCode="0.0">
                  <c:v>8.7463042447236408</c:v>
                </c:pt>
                <c:pt idx="7" formatCode="0.0">
                  <c:v>11.726173741628639</c:v>
                </c:pt>
                <c:pt idx="8" formatCode="0.0">
                  <c:v>15.027432101884667</c:v>
                </c:pt>
                <c:pt idx="9" formatCode="0.0">
                  <c:v>19.048098892430719</c:v>
                </c:pt>
                <c:pt idx="10" formatCode="0.0">
                  <c:v>23.564392958317917</c:v>
                </c:pt>
                <c:pt idx="11" formatCode="0.0">
                  <c:v>28.139414716722634</c:v>
                </c:pt>
                <c:pt idx="12" formatCode="0.0">
                  <c:v>32.696406870677592</c:v>
                </c:pt>
                <c:pt idx="13" formatCode="0.0">
                  <c:v>37.026333017945788</c:v>
                </c:pt>
              </c:numCache>
            </c:numRef>
          </c:xVal>
          <c:yVal>
            <c:numRef>
              <c:f>Лист1!$B$40:$O$40</c:f>
              <c:numCache>
                <c:formatCode>0.0</c:formatCode>
                <c:ptCount val="14"/>
                <c:pt idx="1">
                  <c:v>16.082593858356653</c:v>
                </c:pt>
                <c:pt idx="2">
                  <c:v>31.927178633880839</c:v>
                </c:pt>
                <c:pt idx="3">
                  <c:v>40.018979877656975</c:v>
                </c:pt>
                <c:pt idx="4">
                  <c:v>45.752428396296473</c:v>
                </c:pt>
                <c:pt idx="5">
                  <c:v>51.485876914935965</c:v>
                </c:pt>
                <c:pt idx="6">
                  <c:v>57.219325433575456</c:v>
                </c:pt>
                <c:pt idx="7">
                  <c:v>62.952773952214947</c:v>
                </c:pt>
                <c:pt idx="8">
                  <c:v>68.686222470854446</c:v>
                </c:pt>
                <c:pt idx="9">
                  <c:v>80.506275036625723</c:v>
                </c:pt>
                <c:pt idx="10">
                  <c:v>88.533102962721003</c:v>
                </c:pt>
                <c:pt idx="11">
                  <c:v>94.266551481360523</c:v>
                </c:pt>
                <c:pt idx="12">
                  <c:v>99.107845275288966</c:v>
                </c:pt>
                <c:pt idx="13">
                  <c:v>100.00000000000001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72320"/>
        <c:axId val="37187968"/>
      </c:scatterChart>
      <c:valAx>
        <c:axId val="36472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отбор от НИЗ,%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7187968"/>
        <c:crosses val="autoZero"/>
        <c:crossBetween val="midCat"/>
      </c:valAx>
      <c:valAx>
        <c:axId val="371879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Капитальные вложения,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472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362897431416121E-2"/>
          <c:y val="6.1010719794655305E-2"/>
          <c:w val="0.66671324923965225"/>
          <c:h val="0.88400173754504452"/>
        </c:manualLayout>
      </c:layout>
      <c:areaChart>
        <c:grouping val="stacked"/>
        <c:varyColors val="0"/>
        <c:ser>
          <c:idx val="5"/>
          <c:order val="0"/>
          <c:val>
            <c:numRef>
              <c:f>'Уровни добычи'!#REF!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"/>
          <c:val>
            <c:numRef>
              <c:f>'Уровни добычи'!$F$12:$DD$12</c:f>
            </c:numRef>
          </c:val>
        </c:ser>
        <c:ser>
          <c:idx val="15"/>
          <c:order val="2"/>
          <c:val>
            <c:numRef>
              <c:f>'Уровни добычи'!$F$17:$DD$17</c:f>
            </c:numRef>
          </c:val>
        </c:ser>
        <c:ser>
          <c:idx val="0"/>
          <c:order val="3"/>
          <c:tx>
            <c:strRef>
              <c:f>'Уровни добычи'!$B$4:$B$7</c:f>
              <c:strCache>
                <c:ptCount val="1"/>
                <c:pt idx="0">
                  <c:v>Ретабельные запасы разрабатываемых залежей</c:v>
                </c:pt>
              </c:strCache>
            </c:strRef>
          </c:tx>
          <c:val>
            <c:numRef>
              <c:f>'Уровни добычи'!$F$7:$AN$7</c:f>
              <c:numCache>
                <c:formatCode>0</c:formatCode>
                <c:ptCount val="35"/>
                <c:pt idx="0">
                  <c:v>405</c:v>
                </c:pt>
                <c:pt idx="1">
                  <c:v>389.67056074766356</c:v>
                </c:pt>
                <c:pt idx="2">
                  <c:v>374.92134793431745</c:v>
                </c:pt>
                <c:pt idx="3">
                  <c:v>360.73039971811193</c:v>
                </c:pt>
                <c:pt idx="4">
                  <c:v>347.07658552317406</c:v>
                </c:pt>
                <c:pt idx="5">
                  <c:v>333.9395745758016</c:v>
                </c:pt>
                <c:pt idx="6">
                  <c:v>321.29980563157733</c:v>
                </c:pt>
                <c:pt idx="7">
                  <c:v>309.13845784832603</c:v>
                </c:pt>
                <c:pt idx="8">
                  <c:v>297.43742276154359</c:v>
                </c:pt>
                <c:pt idx="9">
                  <c:v>286.17927732056933</c:v>
                </c:pt>
                <c:pt idx="10">
                  <c:v>275.34725794535149</c:v>
                </c:pt>
                <c:pt idx="11">
                  <c:v>264.92523556517699</c:v>
                </c:pt>
                <c:pt idx="12">
                  <c:v>254.89769160219598</c:v>
                </c:pt>
                <c:pt idx="13">
                  <c:v>245.24969486398203</c:v>
                </c:pt>
                <c:pt idx="14">
                  <c:v>235.96687931071915</c:v>
                </c:pt>
                <c:pt idx="15">
                  <c:v>227.03542266391156</c:v>
                </c:pt>
                <c:pt idx="16">
                  <c:v>218.44202582476348</c:v>
                </c:pt>
                <c:pt idx="17">
                  <c:v>210.17389307158317</c:v>
                </c:pt>
                <c:pt idx="18">
                  <c:v>202.21871300672419</c:v>
                </c:pt>
                <c:pt idx="19">
                  <c:v>194.56464022469399</c:v>
                </c:pt>
                <c:pt idx="20">
                  <c:v>187.20027767413313</c:v>
                </c:pt>
                <c:pt idx="21">
                  <c:v>180.11465968740194</c:v>
                </c:pt>
                <c:pt idx="22">
                  <c:v>173.29723565250495</c:v>
                </c:pt>
                <c:pt idx="23">
                  <c:v>166.73785430304096</c:v>
                </c:pt>
                <c:pt idx="24">
                  <c:v>160.42674860278566</c:v>
                </c:pt>
                <c:pt idx="25">
                  <c:v>154.35452120239987</c:v>
                </c:pt>
                <c:pt idx="26">
                  <c:v>148.51213044660807</c:v>
                </c:pt>
                <c:pt idx="27">
                  <c:v>142.89087691101219</c:v>
                </c:pt>
                <c:pt idx="28">
                  <c:v>137.48239044849257</c:v>
                </c:pt>
                <c:pt idx="29">
                  <c:v>132.27861772590944</c:v>
                </c:pt>
                <c:pt idx="30">
                  <c:v>127.27181023254556</c:v>
                </c:pt>
                <c:pt idx="31">
                  <c:v>122.45451274243518</c:v>
                </c:pt>
                <c:pt idx="32">
                  <c:v>117.81955221339909</c:v>
                </c:pt>
                <c:pt idx="33">
                  <c:v>113.36002710625641</c:v>
                </c:pt>
                <c:pt idx="34">
                  <c:v>109.06929710830931</c:v>
                </c:pt>
              </c:numCache>
            </c:numRef>
          </c:val>
        </c:ser>
        <c:ser>
          <c:idx val="1"/>
          <c:order val="4"/>
          <c:tx>
            <c:strRef>
              <c:f>'Уровни добычи'!$B$8:$B$11</c:f>
              <c:strCache>
                <c:ptCount val="1"/>
                <c:pt idx="0">
                  <c:v>льготированные ТрИЗ</c:v>
                </c:pt>
              </c:strCache>
            </c:strRef>
          </c:tx>
          <c:val>
            <c:numRef>
              <c:f>'Уровни добычи'!$F$11:$AN$11</c:f>
              <c:numCache>
                <c:formatCode>0</c:formatCode>
                <c:ptCount val="35"/>
                <c:pt idx="0">
                  <c:v>59</c:v>
                </c:pt>
                <c:pt idx="1">
                  <c:v>54.64875</c:v>
                </c:pt>
                <c:pt idx="2">
                  <c:v>50.618404687500004</c:v>
                </c:pt>
                <c:pt idx="3">
                  <c:v>46.885297341796878</c:v>
                </c:pt>
                <c:pt idx="4">
                  <c:v>43.427506662839356</c:v>
                </c:pt>
                <c:pt idx="5">
                  <c:v>40.224728046454956</c:v>
                </c:pt>
                <c:pt idx="6">
                  <c:v>37.2581543530289</c:v>
                </c:pt>
                <c:pt idx="7">
                  <c:v>34.510365469493017</c:v>
                </c:pt>
                <c:pt idx="8">
                  <c:v>31.96522601611791</c:v>
                </c:pt>
                <c:pt idx="9">
                  <c:v>29.607790597429211</c:v>
                </c:pt>
                <c:pt idx="10">
                  <c:v>27.42421604086881</c:v>
                </c:pt>
                <c:pt idx="11">
                  <c:v>25.401680107854734</c:v>
                </c:pt>
                <c:pt idx="12">
                  <c:v>23.528306199900445</c:v>
                </c:pt>
                <c:pt idx="13">
                  <c:v>21.793093617657789</c:v>
                </c:pt>
                <c:pt idx="14">
                  <c:v>20.185852963355526</c:v>
                </c:pt>
                <c:pt idx="15">
                  <c:v>18.697146307308056</c:v>
                </c:pt>
                <c:pt idx="16">
                  <c:v>17.318231767144088</c:v>
                </c:pt>
                <c:pt idx="17">
                  <c:v>16.04101217431721</c:v>
                </c:pt>
                <c:pt idx="18">
                  <c:v>14.857987526461315</c:v>
                </c:pt>
                <c:pt idx="19">
                  <c:v>13.762210946384792</c:v>
                </c:pt>
                <c:pt idx="20">
                  <c:v>12.747247889088914</c:v>
                </c:pt>
                <c:pt idx="21">
                  <c:v>11.807138357268606</c:v>
                </c:pt>
                <c:pt idx="22">
                  <c:v>10.936361903420048</c:v>
                </c:pt>
                <c:pt idx="23">
                  <c:v>10.129805213042818</c:v>
                </c:pt>
                <c:pt idx="24">
                  <c:v>9.3827320785809114</c:v>
                </c:pt>
                <c:pt idx="25">
                  <c:v>8.6907555877855689</c:v>
                </c:pt>
                <c:pt idx="26">
                  <c:v>8.0498123631863834</c:v>
                </c:pt>
                <c:pt idx="27">
                  <c:v>7.456138701401386</c:v>
                </c:pt>
                <c:pt idx="28">
                  <c:v>6.9062484721730346</c:v>
                </c:pt>
                <c:pt idx="29">
                  <c:v>6.3969126473502733</c:v>
                </c:pt>
                <c:pt idx="30">
                  <c:v>5.9251403396081903</c:v>
                </c:pt>
                <c:pt idx="31">
                  <c:v>5.4881612395620865</c:v>
                </c:pt>
                <c:pt idx="32">
                  <c:v>5.0834093481443823</c:v>
                </c:pt>
                <c:pt idx="33">
                  <c:v>4.708507908718734</c:v>
                </c:pt>
                <c:pt idx="34">
                  <c:v>4.3612554504507264</c:v>
                </c:pt>
              </c:numCache>
            </c:numRef>
          </c:val>
        </c:ser>
        <c:ser>
          <c:idx val="2"/>
          <c:order val="5"/>
          <c:tx>
            <c:strRef>
              <c:f>'Уровни добычи'!$B$13:$B$16</c:f>
              <c:strCache>
                <c:ptCount val="1"/>
                <c:pt idx="0">
                  <c:v>Рентабельные запасы неразрабатываемых залежей разрабатываемых месторождений</c:v>
                </c:pt>
              </c:strCache>
            </c:strRef>
          </c:tx>
          <c:val>
            <c:numRef>
              <c:f>'Уровни добычи'!$F$16:$AN$16</c:f>
              <c:numCache>
                <c:formatCode>0</c:formatCode>
                <c:ptCount val="35"/>
                <c:pt idx="0">
                  <c:v>15.908571428571429</c:v>
                </c:pt>
                <c:pt idx="1">
                  <c:v>24.856100644669084</c:v>
                </c:pt>
                <c:pt idx="2">
                  <c:v>33.501316518245602</c:v>
                </c:pt>
                <c:pt idx="3">
                  <c:v>41.854027857422324</c:v>
                </c:pt>
                <c:pt idx="4">
                  <c:v>49.836318840091572</c:v>
                </c:pt>
                <c:pt idx="5">
                  <c:v>57.375730827449893</c:v>
                </c:pt>
                <c:pt idx="6">
                  <c:v>64.406377914776812</c:v>
                </c:pt>
                <c:pt idx="7">
                  <c:v>70.86992578913781</c:v>
                </c:pt>
                <c:pt idx="8">
                  <c:v>76.716413094670116</c:v>
                </c:pt>
                <c:pt idx="9">
                  <c:v>81.904898740768047</c:v>
                </c:pt>
                <c:pt idx="10">
                  <c:v>84</c:v>
                </c:pt>
                <c:pt idx="11">
                  <c:v>83.224484012093455</c:v>
                </c:pt>
                <c:pt idx="12">
                  <c:v>80.074398402289916</c:v>
                </c:pt>
                <c:pt idx="13">
                  <c:v>77.043545004820061</c:v>
                </c:pt>
                <c:pt idx="14">
                  <c:v>74.127410824731072</c:v>
                </c:pt>
                <c:pt idx="15">
                  <c:v>71.32165368603799</c:v>
                </c:pt>
                <c:pt idx="16">
                  <c:v>68.622095766145904</c:v>
                </c:pt>
                <c:pt idx="17">
                  <c:v>66.02471737499738</c:v>
                </c:pt>
                <c:pt idx="18">
                  <c:v>63.525650969682061</c:v>
                </c:pt>
                <c:pt idx="19">
                  <c:v>61.121175395595962</c:v>
                </c:pt>
                <c:pt idx="20">
                  <c:v>58.807710345575742</c:v>
                </c:pt>
                <c:pt idx="21">
                  <c:v>56.581811028757222</c:v>
                </c:pt>
                <c:pt idx="22">
                  <c:v>54.440163041220146</c:v>
                </c:pt>
                <c:pt idx="23">
                  <c:v>52.379577430781438</c:v>
                </c:pt>
                <c:pt idx="24">
                  <c:v>50.396985948588309</c:v>
                </c:pt>
                <c:pt idx="25">
                  <c:v>48.489436480440808</c:v>
                </c:pt>
                <c:pt idx="26">
                  <c:v>46.654088651040944</c:v>
                </c:pt>
                <c:pt idx="27">
                  <c:v>44.888209594623042</c:v>
                </c:pt>
                <c:pt idx="28">
                  <c:v>43.189169885667681</c:v>
                </c:pt>
                <c:pt idx="29">
                  <c:v>41.554439623640071</c:v>
                </c:pt>
                <c:pt idx="30">
                  <c:v>39.981584665922853</c:v>
                </c:pt>
                <c:pt idx="31">
                  <c:v>38.468263003334187</c:v>
                </c:pt>
                <c:pt idx="32">
                  <c:v>37.012221272834154</c:v>
                </c:pt>
                <c:pt idx="33">
                  <c:v>35.611291402226882</c:v>
                </c:pt>
                <c:pt idx="34">
                  <c:v>34.263387381862216</c:v>
                </c:pt>
              </c:numCache>
            </c:numRef>
          </c:val>
        </c:ser>
        <c:ser>
          <c:idx val="3"/>
          <c:order val="6"/>
          <c:tx>
            <c:strRef>
              <c:f>'Уровни добычи'!$B$20:$B$23</c:f>
              <c:strCache>
                <c:ptCount val="1"/>
                <c:pt idx="0">
                  <c:v>Рентабельные запасы месторождений в разведке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val>
            <c:numRef>
              <c:f>'Уровни добычи'!$F$23:$AN$23</c:f>
              <c:numCache>
                <c:formatCode>0</c:formatCode>
                <c:ptCount val="35"/>
                <c:pt idx="0">
                  <c:v>17.922857142857143</c:v>
                </c:pt>
                <c:pt idx="1">
                  <c:v>22</c:v>
                </c:pt>
                <c:pt idx="2">
                  <c:v>27</c:v>
                </c:pt>
                <c:pt idx="3">
                  <c:v>32</c:v>
                </c:pt>
                <c:pt idx="4">
                  <c:v>38.056742414648092</c:v>
                </c:pt>
                <c:pt idx="5">
                  <c:v>44.490672312019242</c:v>
                </c:pt>
                <c:pt idx="6">
                  <c:v>50.715303391224879</c:v>
                </c:pt>
                <c:pt idx="7">
                  <c:v>56.701247175963161</c:v>
                </c:pt>
                <c:pt idx="8">
                  <c:v>64</c:v>
                </c:pt>
                <c:pt idx="9">
                  <c:v>69</c:v>
                </c:pt>
                <c:pt idx="10">
                  <c:v>76</c:v>
                </c:pt>
                <c:pt idx="11">
                  <c:v>83</c:v>
                </c:pt>
                <c:pt idx="12">
                  <c:v>92</c:v>
                </c:pt>
                <c:pt idx="13">
                  <c:v>97</c:v>
                </c:pt>
                <c:pt idx="14">
                  <c:v>103</c:v>
                </c:pt>
                <c:pt idx="15">
                  <c:v>106</c:v>
                </c:pt>
                <c:pt idx="16">
                  <c:v>110</c:v>
                </c:pt>
                <c:pt idx="17">
                  <c:v>111</c:v>
                </c:pt>
                <c:pt idx="18">
                  <c:v>112</c:v>
                </c:pt>
                <c:pt idx="19">
                  <c:v>108.63804483834338</c:v>
                </c:pt>
                <c:pt idx="20">
                  <c:v>104.52604407577056</c:v>
                </c:pt>
                <c:pt idx="21">
                  <c:v>100.56968446355681</c:v>
                </c:pt>
                <c:pt idx="22">
                  <c:v>96.763074911431531</c:v>
                </c:pt>
                <c:pt idx="23">
                  <c:v>93.100547309643702</c:v>
                </c:pt>
                <c:pt idx="24">
                  <c:v>89.576648089045037</c:v>
                </c:pt>
                <c:pt idx="25">
                  <c:v>86.186130100627906</c:v>
                </c:pt>
                <c:pt idx="26">
                  <c:v>82.923944802426561</c:v>
                </c:pt>
                <c:pt idx="27">
                  <c:v>79.785234742147807</c:v>
                </c:pt>
                <c:pt idx="28">
                  <c:v>76.765326324337536</c:v>
                </c:pt>
                <c:pt idx="29">
                  <c:v>73.859722851313549</c:v>
                </c:pt>
                <c:pt idx="30">
                  <c:v>71.064097827502152</c:v>
                </c:pt>
                <c:pt idx="31">
                  <c:v>68.374288517208839</c:v>
                </c:pt>
                <c:pt idx="32">
                  <c:v>65.786289746230381</c:v>
                </c:pt>
                <c:pt idx="33">
                  <c:v>63.296247938078665</c:v>
                </c:pt>
                <c:pt idx="34">
                  <c:v>60.900455375936431</c:v>
                </c:pt>
              </c:numCache>
            </c:numRef>
          </c:val>
        </c:ser>
        <c:ser>
          <c:idx val="4"/>
          <c:order val="7"/>
          <c:tx>
            <c:strRef>
              <c:f>'Уровни добычи'!$B$27:$B$30</c:f>
              <c:strCache>
                <c:ptCount val="1"/>
                <c:pt idx="0">
                  <c:v>Рентабельные запасы вновь открытых месторождений</c:v>
                </c:pt>
              </c:strCache>
            </c:strRef>
          </c:tx>
          <c:spPr>
            <a:solidFill>
              <a:srgbClr val="FFFF99">
                <a:alpha val="79000"/>
              </a:srgbClr>
            </a:solidFill>
            <a:ln w="25400">
              <a:noFill/>
            </a:ln>
          </c:spPr>
          <c:val>
            <c:numRef>
              <c:f>'Уровни добычи'!$F$30:$AN$30</c:f>
              <c:numCache>
                <c:formatCode>General</c:formatCode>
                <c:ptCount val="35"/>
                <c:pt idx="10" formatCode="0">
                  <c:v>0</c:v>
                </c:pt>
                <c:pt idx="11" formatCode="0">
                  <c:v>5</c:v>
                </c:pt>
                <c:pt idx="12" formatCode="0">
                  <c:v>9</c:v>
                </c:pt>
                <c:pt idx="13" formatCode="0">
                  <c:v>14</c:v>
                </c:pt>
                <c:pt idx="14" formatCode="0">
                  <c:v>18</c:v>
                </c:pt>
                <c:pt idx="15" formatCode="0">
                  <c:v>26</c:v>
                </c:pt>
                <c:pt idx="16" formatCode="0">
                  <c:v>32</c:v>
                </c:pt>
                <c:pt idx="17" formatCode="0">
                  <c:v>40</c:v>
                </c:pt>
                <c:pt idx="18" formatCode="0">
                  <c:v>47</c:v>
                </c:pt>
                <c:pt idx="19" formatCode="0">
                  <c:v>59</c:v>
                </c:pt>
                <c:pt idx="20" formatCode="0">
                  <c:v>70</c:v>
                </c:pt>
                <c:pt idx="21" formatCode="0">
                  <c:v>80</c:v>
                </c:pt>
                <c:pt idx="22" formatCode="0">
                  <c:v>90</c:v>
                </c:pt>
                <c:pt idx="23" formatCode="0">
                  <c:v>97.51145527369826</c:v>
                </c:pt>
                <c:pt idx="24" formatCode="0">
                  <c:v>104</c:v>
                </c:pt>
                <c:pt idx="25" formatCode="0">
                  <c:v>110</c:v>
                </c:pt>
                <c:pt idx="26" formatCode="0">
                  <c:v>110</c:v>
                </c:pt>
                <c:pt idx="27" formatCode="0">
                  <c:v>112</c:v>
                </c:pt>
                <c:pt idx="28" formatCode="0">
                  <c:v>112</c:v>
                </c:pt>
                <c:pt idx="29" formatCode="0">
                  <c:v>108.42222996393947</c:v>
                </c:pt>
                <c:pt idx="30" formatCode="0">
                  <c:v>104.31839789521092</c:v>
                </c:pt>
                <c:pt idx="31" formatCode="0">
                  <c:v>100.36989778796227</c:v>
                </c:pt>
                <c:pt idx="32" formatCode="0">
                  <c:v>96.570850254866514</c:v>
                </c:pt>
                <c:pt idx="33" formatCode="0">
                  <c:v>92.915598446154277</c:v>
                </c:pt>
                <c:pt idx="34" formatCode="0">
                  <c:v>89.398699626463383</c:v>
                </c:pt>
              </c:numCache>
            </c:numRef>
          </c:val>
        </c:ser>
        <c:ser>
          <c:idx val="6"/>
          <c:order val="8"/>
          <c:tx>
            <c:strRef>
              <c:f>'Уровни добычи'!$B$32:$B$35</c:f>
              <c:strCache>
                <c:ptCount val="1"/>
                <c:pt idx="0">
                  <c:v>Нерентабельные запасы разрабатываемых залежей</c:v>
                </c:pt>
              </c:strCache>
            </c:strRef>
          </c:tx>
          <c:spPr>
            <a:pattFill prst="pct70">
              <a:fgClr>
                <a:schemeClr val="tx2"/>
              </a:fgClr>
              <a:bgClr>
                <a:schemeClr val="bg1"/>
              </a:bgClr>
            </a:pattFill>
            <a:ln w="25400">
              <a:noFill/>
            </a:ln>
          </c:spPr>
          <c:val>
            <c:numRef>
              <c:f>'Уровни добычи'!$F$35:$AN$35</c:f>
              <c:numCache>
                <c:formatCode>0</c:formatCode>
                <c:ptCount val="35"/>
                <c:pt idx="1">
                  <c:v>5</c:v>
                </c:pt>
                <c:pt idx="2">
                  <c:v>8</c:v>
                </c:pt>
                <c:pt idx="3">
                  <c:v>9.4647917222963951</c:v>
                </c:pt>
                <c:pt idx="4">
                  <c:v>12.055823140429341</c:v>
                </c:pt>
                <c:pt idx="5">
                  <c:v>14.590936699123247</c:v>
                </c:pt>
                <c:pt idx="6">
                  <c:v>17.057702320738972</c:v>
                </c:pt>
                <c:pt idx="7">
                  <c:v>19.444222876348235</c:v>
                </c:pt>
                <c:pt idx="8">
                  <c:v>21.739230838301626</c:v>
                </c:pt>
                <c:pt idx="9">
                  <c:v>25.318207645301591</c:v>
                </c:pt>
                <c:pt idx="10">
                  <c:v>27.246479186657897</c:v>
                </c:pt>
                <c:pt idx="11">
                  <c:v>29.054483703715867</c:v>
                </c:pt>
                <c:pt idx="12">
                  <c:v>30.735545805422589</c:v>
                </c:pt>
                <c:pt idx="13">
                  <c:v>33.072657832163756</c:v>
                </c:pt>
                <c:pt idx="14">
                  <c:v>33.675101881298666</c:v>
                </c:pt>
                <c:pt idx="15">
                  <c:v>38</c:v>
                </c:pt>
                <c:pt idx="16">
                  <c:v>40.081739382605186</c:v>
                </c:pt>
                <c:pt idx="17">
                  <c:v>42.792548205231604</c:v>
                </c:pt>
                <c:pt idx="18">
                  <c:v>43</c:v>
                </c:pt>
                <c:pt idx="19">
                  <c:v>43.515566742798853</c:v>
                </c:pt>
                <c:pt idx="20">
                  <c:v>41.868482207206931</c:v>
                </c:pt>
                <c:pt idx="21">
                  <c:v>40.283740590952846</c:v>
                </c:pt>
                <c:pt idx="22">
                  <c:v>38.758982185407426</c:v>
                </c:pt>
                <c:pt idx="23">
                  <c:v>37.291936598015845</c:v>
                </c:pt>
                <c:pt idx="24">
                  <c:v>35.880419371642347</c:v>
                </c:pt>
                <c:pt idx="25">
                  <c:v>34.522328731874573</c:v>
                </c:pt>
                <c:pt idx="26">
                  <c:v>33.215642457443806</c:v>
                </c:pt>
                <c:pt idx="27">
                  <c:v>31.958414869101308</c:v>
                </c:pt>
                <c:pt idx="28">
                  <c:v>30.748773932467103</c:v>
                </c:pt>
                <c:pt idx="29">
                  <c:v>29.584918470537271</c:v>
                </c:pt>
                <c:pt idx="30">
                  <c:v>28.465115481699183</c:v>
                </c:pt>
                <c:pt idx="31">
                  <c:v>27.387697559261035</c:v>
                </c:pt>
                <c:pt idx="32">
                  <c:v>26.351060408653492</c:v>
                </c:pt>
                <c:pt idx="33">
                  <c:v>25.353660458606328</c:v>
                </c:pt>
                <c:pt idx="34">
                  <c:v>24.394012562743193</c:v>
                </c:pt>
              </c:numCache>
            </c:numRef>
          </c:val>
        </c:ser>
        <c:ser>
          <c:idx val="7"/>
          <c:order val="9"/>
          <c:tx>
            <c:strRef>
              <c:f>'Уровни добычи'!$B$36:$B$39</c:f>
              <c:strCache>
                <c:ptCount val="1"/>
                <c:pt idx="0">
                  <c:v> нерентабельные ТрИЗ</c:v>
                </c:pt>
              </c:strCache>
            </c:strRef>
          </c:tx>
          <c:spPr>
            <a:pattFill prst="pct60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25400">
              <a:noFill/>
            </a:ln>
          </c:spPr>
          <c:val>
            <c:numRef>
              <c:f>'Уровни добычи'!$F$39:$AN$39</c:f>
              <c:numCache>
                <c:formatCode>0</c:formatCode>
                <c:ptCount val="35"/>
                <c:pt idx="1">
                  <c:v>5</c:v>
                </c:pt>
                <c:pt idx="2">
                  <c:v>9</c:v>
                </c:pt>
                <c:pt idx="3">
                  <c:v>16.019174899866492</c:v>
                </c:pt>
                <c:pt idx="4">
                  <c:v>20.404499656706498</c:v>
                </c:pt>
                <c:pt idx="5">
                  <c:v>24.695183348358569</c:v>
                </c:pt>
                <c:pt idx="6">
                  <c:v>28.870188048837356</c:v>
                </c:pt>
                <c:pt idx="7">
                  <c:v>32.909377848690212</c:v>
                </c:pt>
                <c:pt idx="8">
                  <c:v>36.793682439620774</c:v>
                </c:pt>
                <c:pt idx="9">
                  <c:v>42</c:v>
                </c:pt>
                <c:pt idx="10">
                  <c:v>46.130512932423443</c:v>
                </c:pt>
                <c:pt idx="11">
                  <c:v>49.191612136641524</c:v>
                </c:pt>
                <c:pt idx="12">
                  <c:v>52.03778747150691</c:v>
                </c:pt>
                <c:pt idx="13">
                  <c:v>55.994708871718494</c:v>
                </c:pt>
                <c:pt idx="14">
                  <c:v>62</c:v>
                </c:pt>
                <c:pt idx="15">
                  <c:v>64</c:v>
                </c:pt>
                <c:pt idx="16">
                  <c:v>65</c:v>
                </c:pt>
                <c:pt idx="17">
                  <c:v>67</c:v>
                </c:pt>
                <c:pt idx="18">
                  <c:v>70</c:v>
                </c:pt>
                <c:pt idx="19">
                  <c:v>72</c:v>
                </c:pt>
                <c:pt idx="20">
                  <c:v>71.194960308409364</c:v>
                </c:pt>
                <c:pt idx="21">
                  <c:v>68.50019779206302</c:v>
                </c:pt>
                <c:pt idx="22">
                  <c:v>65.907433296195222</c:v>
                </c:pt>
                <c:pt idx="23">
                  <c:v>63.412806148068199</c:v>
                </c:pt>
                <c:pt idx="24">
                  <c:v>61.01260180321141</c:v>
                </c:pt>
                <c:pt idx="25">
                  <c:v>58.703246314398264</c:v>
                </c:pt>
                <c:pt idx="26">
                  <c:v>56.481301009974779</c:v>
                </c:pt>
                <c:pt idx="27">
                  <c:v>54.343457373615927</c:v>
                </c:pt>
                <c:pt idx="28">
                  <c:v>52.286532117885606</c:v>
                </c:pt>
                <c:pt idx="29">
                  <c:v>50.307462444264701</c:v>
                </c:pt>
                <c:pt idx="30">
                  <c:v>48.403301482589264</c:v>
                </c:pt>
                <c:pt idx="31">
                  <c:v>46.571213903108074</c:v>
                </c:pt>
                <c:pt idx="32">
                  <c:v>44.808471694625943</c:v>
                </c:pt>
                <c:pt idx="33">
                  <c:v>43.112450102446175</c:v>
                </c:pt>
                <c:pt idx="34">
                  <c:v>41.480623720063868</c:v>
                </c:pt>
              </c:numCache>
            </c:numRef>
          </c:val>
        </c:ser>
        <c:ser>
          <c:idx val="8"/>
          <c:order val="10"/>
          <c:tx>
            <c:strRef>
              <c:f>'Уровни добычи'!$B$40:$B$43</c:f>
              <c:strCache>
                <c:ptCount val="1"/>
                <c:pt idx="0">
                  <c:v>Нерентабельные запасы неразрабатываемых залежей разрабатываемых месторождений</c:v>
                </c:pt>
              </c:strCache>
            </c:strRef>
          </c:tx>
          <c:spPr>
            <a:pattFill prst="pct60">
              <a:fgClr>
                <a:schemeClr val="accent3"/>
              </a:fgClr>
              <a:bgClr>
                <a:schemeClr val="bg1"/>
              </a:bgClr>
            </a:pattFill>
            <a:ln w="25400">
              <a:noFill/>
            </a:ln>
          </c:spPr>
          <c:val>
            <c:numRef>
              <c:f>'Уровни добычи'!$F$43:$AN$43</c:f>
              <c:numCache>
                <c:formatCode>General</c:formatCode>
                <c:ptCount val="35"/>
                <c:pt idx="20" formatCode="0">
                  <c:v>5</c:v>
                </c:pt>
                <c:pt idx="21" formatCode="0">
                  <c:v>11</c:v>
                </c:pt>
                <c:pt idx="22" formatCode="0">
                  <c:v>16</c:v>
                </c:pt>
                <c:pt idx="23" formatCode="0">
                  <c:v>19</c:v>
                </c:pt>
                <c:pt idx="24" formatCode="0">
                  <c:v>22</c:v>
                </c:pt>
                <c:pt idx="25" formatCode="0">
                  <c:v>26</c:v>
                </c:pt>
                <c:pt idx="26" formatCode="0">
                  <c:v>31</c:v>
                </c:pt>
                <c:pt idx="27" formatCode="0">
                  <c:v>34</c:v>
                </c:pt>
                <c:pt idx="28" formatCode="0">
                  <c:v>38</c:v>
                </c:pt>
                <c:pt idx="29" formatCode="0">
                  <c:v>43.521188251001334</c:v>
                </c:pt>
                <c:pt idx="30" formatCode="0">
                  <c:v>48.854141940673898</c:v>
                </c:pt>
                <c:pt idx="31" formatCode="0">
                  <c:v>53.756934109986773</c:v>
                </c:pt>
                <c:pt idx="32" formatCode="0">
                  <c:v>58.19166759331921</c:v>
                </c:pt>
                <c:pt idx="33" formatCode="0">
                  <c:v>56.363097381735294</c:v>
                </c:pt>
                <c:pt idx="34" formatCode="0">
                  <c:v>60.175047262315282</c:v>
                </c:pt>
              </c:numCache>
            </c:numRef>
          </c:val>
        </c:ser>
        <c:ser>
          <c:idx val="9"/>
          <c:order val="11"/>
          <c:tx>
            <c:strRef>
              <c:f>'Уровни добычи'!$B$44:$B$47</c:f>
              <c:strCache>
                <c:ptCount val="1"/>
                <c:pt idx="0">
                  <c:v>Нерентабельные запасы месторождений в разведке</c:v>
                </c:pt>
              </c:strCache>
            </c:strRef>
          </c:tx>
          <c:spPr>
            <a:pattFill prst="pct60">
              <a:fgClr>
                <a:schemeClr val="accent4"/>
              </a:fgClr>
              <a:bgClr>
                <a:schemeClr val="bg1"/>
              </a:bgClr>
            </a:pattFill>
            <a:ln w="25400">
              <a:noFill/>
            </a:ln>
          </c:spPr>
          <c:val>
            <c:numRef>
              <c:f>'Уровни добычи'!$F$47:$AN$47</c:f>
              <c:numCache>
                <c:formatCode>General</c:formatCode>
                <c:ptCount val="35"/>
                <c:pt idx="22" formatCode="0">
                  <c:v>2</c:v>
                </c:pt>
                <c:pt idx="23" formatCode="0">
                  <c:v>7</c:v>
                </c:pt>
                <c:pt idx="24" formatCode="0">
                  <c:v>12</c:v>
                </c:pt>
                <c:pt idx="25" formatCode="0">
                  <c:v>17</c:v>
                </c:pt>
                <c:pt idx="26" formatCode="0">
                  <c:v>26</c:v>
                </c:pt>
                <c:pt idx="27" formatCode="0">
                  <c:v>35</c:v>
                </c:pt>
                <c:pt idx="28" formatCode="0">
                  <c:v>44</c:v>
                </c:pt>
                <c:pt idx="29" formatCode="0">
                  <c:v>54</c:v>
                </c:pt>
                <c:pt idx="30" formatCode="0">
                  <c:v>65</c:v>
                </c:pt>
                <c:pt idx="31" formatCode="0">
                  <c:v>73</c:v>
                </c:pt>
                <c:pt idx="32" formatCode="0">
                  <c:v>82</c:v>
                </c:pt>
                <c:pt idx="33" formatCode="0">
                  <c:v>95</c:v>
                </c:pt>
                <c:pt idx="34" formatCode="0">
                  <c:v>102</c:v>
                </c:pt>
              </c:numCache>
            </c:numRef>
          </c:val>
        </c:ser>
        <c:ser>
          <c:idx val="11"/>
          <c:order val="12"/>
          <c:tx>
            <c:strRef>
              <c:f>'Уровни добычи'!$B$48:$B$51</c:f>
              <c:strCache>
                <c:ptCount val="1"/>
                <c:pt idx="0">
                  <c:v>Нерентабельные запасы вновь открытых месторождений</c:v>
                </c:pt>
              </c:strCache>
            </c:strRef>
          </c:tx>
          <c:spPr>
            <a:pattFill prst="wdDnDiag">
              <a:fgClr>
                <a:srgbClr val="FFFF66"/>
              </a:fgClr>
              <a:bgClr>
                <a:schemeClr val="bg1"/>
              </a:bgClr>
            </a:pattFill>
            <a:ln w="25400">
              <a:noFill/>
            </a:ln>
          </c:spPr>
          <c:val>
            <c:numRef>
              <c:f>'Уровни добычи'!$F$51:$AO$51</c:f>
              <c:numCache>
                <c:formatCode>General</c:formatCode>
                <c:ptCount val="3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660608"/>
        <c:axId val="108662144"/>
      </c:areaChart>
      <c:lineChart>
        <c:grouping val="standard"/>
        <c:varyColors val="0"/>
        <c:ser>
          <c:idx val="12"/>
          <c:order val="13"/>
          <c:tx>
            <c:strRef>
              <c:f>'Уровни добычи'!$A$4:$A$30</c:f>
              <c:strCache>
                <c:ptCount val="1"/>
                <c:pt idx="0">
                  <c:v>Суммарная добыча из рентабельных запасов открытых месторождений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'Уровни добычи'!$F$26:$AN$26</c:f>
              <c:numCache>
                <c:formatCode>0</c:formatCode>
                <c:ptCount val="35"/>
                <c:pt idx="0">
                  <c:v>497.83142857142855</c:v>
                </c:pt>
                <c:pt idx="1">
                  <c:v>491.17541139233265</c:v>
                </c:pt>
                <c:pt idx="2">
                  <c:v>486.04106914006309</c:v>
                </c:pt>
                <c:pt idx="3">
                  <c:v>481.46972491733118</c:v>
                </c:pt>
                <c:pt idx="4">
                  <c:v>478.39715344075307</c:v>
                </c:pt>
                <c:pt idx="5">
                  <c:v>476.0307057617257</c:v>
                </c:pt>
                <c:pt idx="6">
                  <c:v>473.67964129060795</c:v>
                </c:pt>
                <c:pt idx="7">
                  <c:v>471.21999628292002</c:v>
                </c:pt>
                <c:pt idx="8">
                  <c:v>470.1190618723316</c:v>
                </c:pt>
                <c:pt idx="9">
                  <c:v>466.69196665876655</c:v>
                </c:pt>
                <c:pt idx="10">
                  <c:v>462.77147398622031</c:v>
                </c:pt>
                <c:pt idx="11">
                  <c:v>456.5513996851252</c:v>
                </c:pt>
                <c:pt idx="12">
                  <c:v>450.50039620438633</c:v>
                </c:pt>
                <c:pt idx="13">
                  <c:v>441.08633348645992</c:v>
                </c:pt>
                <c:pt idx="14">
                  <c:v>433.28014309880575</c:v>
                </c:pt>
                <c:pt idx="15">
                  <c:v>423.05422265725758</c:v>
                </c:pt>
                <c:pt idx="16">
                  <c:v>414.38235335805348</c:v>
                </c:pt>
                <c:pt idx="17">
                  <c:v>403.23962262089776</c:v>
                </c:pt>
                <c:pt idx="18">
                  <c:v>392.60235150286758</c:v>
                </c:pt>
                <c:pt idx="19">
                  <c:v>378.08607140501812</c:v>
                </c:pt>
                <c:pt idx="20">
                  <c:v>363.2812799845683</c:v>
                </c:pt>
                <c:pt idx="21">
                  <c:v>349.07329353698458</c:v>
                </c:pt>
                <c:pt idx="22">
                  <c:v>335.43683550857668</c:v>
                </c:pt>
                <c:pt idx="23">
                  <c:v>322.34778425650893</c:v>
                </c:pt>
                <c:pt idx="24">
                  <c:v>309.78311471899991</c:v>
                </c:pt>
                <c:pt idx="25">
                  <c:v>297.72084337125415</c:v>
                </c:pt>
                <c:pt idx="26">
                  <c:v>286.13997626326199</c:v>
                </c:pt>
                <c:pt idx="27">
                  <c:v>275.02045994918444</c:v>
                </c:pt>
                <c:pt idx="28">
                  <c:v>264.34313513067082</c:v>
                </c:pt>
                <c:pt idx="29">
                  <c:v>254.0896928482133</c:v>
                </c:pt>
                <c:pt idx="30">
                  <c:v>244.24263306557879</c:v>
                </c:pt>
                <c:pt idx="31">
                  <c:v>234.7852255025403</c:v>
                </c:pt>
                <c:pt idx="32">
                  <c:v>225.701472580608</c:v>
                </c:pt>
                <c:pt idx="33">
                  <c:v>216.9760743552807</c:v>
                </c:pt>
                <c:pt idx="34">
                  <c:v>208.59439531655869</c:v>
                </c:pt>
              </c:numCache>
            </c:numRef>
          </c:val>
          <c:smooth val="0"/>
        </c:ser>
        <c:ser>
          <c:idx val="13"/>
          <c:order val="14"/>
          <c:tx>
            <c:strRef>
              <c:f>'Уровни добычи'!$A$31</c:f>
              <c:strCache>
                <c:ptCount val="1"/>
                <c:pt idx="0">
                  <c:v>Суммарная добыча из рентабельных запасов с учетом вновь открытых месторождений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dLbl>
              <c:idx val="23"/>
              <c:delete val="1"/>
            </c:dLbl>
            <c:dLbl>
              <c:idx val="25"/>
              <c:delete val="1"/>
            </c:dLbl>
            <c:dLbl>
              <c:idx val="27"/>
              <c:delete val="1"/>
            </c:dLbl>
            <c:dLbl>
              <c:idx val="29"/>
              <c:delete val="1"/>
            </c:dLbl>
            <c:dLbl>
              <c:idx val="31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'Уровни добычи'!$F$31:$AN$31</c:f>
              <c:numCache>
                <c:formatCode>0</c:formatCode>
                <c:ptCount val="35"/>
                <c:pt idx="0">
                  <c:v>497.83142857142855</c:v>
                </c:pt>
                <c:pt idx="1">
                  <c:v>491.17541139233265</c:v>
                </c:pt>
                <c:pt idx="2">
                  <c:v>486.04106914006309</c:v>
                </c:pt>
                <c:pt idx="3">
                  <c:v>481.46972491733118</c:v>
                </c:pt>
                <c:pt idx="4">
                  <c:v>478.39715344075307</c:v>
                </c:pt>
                <c:pt idx="5">
                  <c:v>476.0307057617257</c:v>
                </c:pt>
                <c:pt idx="6">
                  <c:v>473.67964129060795</c:v>
                </c:pt>
                <c:pt idx="7">
                  <c:v>471.21999628292002</c:v>
                </c:pt>
                <c:pt idx="8">
                  <c:v>470.1190618723316</c:v>
                </c:pt>
                <c:pt idx="9">
                  <c:v>466.69196665876655</c:v>
                </c:pt>
                <c:pt idx="10">
                  <c:v>462.77147398622031</c:v>
                </c:pt>
                <c:pt idx="11">
                  <c:v>461.5513996851252</c:v>
                </c:pt>
                <c:pt idx="12">
                  <c:v>459.50039620438633</c:v>
                </c:pt>
                <c:pt idx="13">
                  <c:v>455.08633348645992</c:v>
                </c:pt>
                <c:pt idx="14">
                  <c:v>451.28014309880575</c:v>
                </c:pt>
                <c:pt idx="15">
                  <c:v>449.05422265725758</c:v>
                </c:pt>
                <c:pt idx="16">
                  <c:v>446.38235335805348</c:v>
                </c:pt>
                <c:pt idx="17">
                  <c:v>443.23962262089776</c:v>
                </c:pt>
                <c:pt idx="18">
                  <c:v>439.60235150286758</c:v>
                </c:pt>
                <c:pt idx="19">
                  <c:v>437.08607140501812</c:v>
                </c:pt>
                <c:pt idx="20">
                  <c:v>433.2812799845683</c:v>
                </c:pt>
                <c:pt idx="21">
                  <c:v>429.07329353698458</c:v>
                </c:pt>
                <c:pt idx="22">
                  <c:v>425.43683550857668</c:v>
                </c:pt>
                <c:pt idx="23">
                  <c:v>419.85923953020722</c:v>
                </c:pt>
                <c:pt idx="24">
                  <c:v>413.78311471899991</c:v>
                </c:pt>
                <c:pt idx="25">
                  <c:v>407.72084337125415</c:v>
                </c:pt>
                <c:pt idx="26">
                  <c:v>396.13997626326199</c:v>
                </c:pt>
                <c:pt idx="27">
                  <c:v>387.02045994918444</c:v>
                </c:pt>
                <c:pt idx="28">
                  <c:v>376.34313513067082</c:v>
                </c:pt>
                <c:pt idx="29">
                  <c:v>362.51192281215276</c:v>
                </c:pt>
                <c:pt idx="30">
                  <c:v>348.56103096078971</c:v>
                </c:pt>
                <c:pt idx="31">
                  <c:v>335.15512329050256</c:v>
                </c:pt>
                <c:pt idx="32">
                  <c:v>322.27232283547448</c:v>
                </c:pt>
                <c:pt idx="33">
                  <c:v>309.89167280143499</c:v>
                </c:pt>
                <c:pt idx="34">
                  <c:v>297.99309494302207</c:v>
                </c:pt>
              </c:numCache>
            </c:numRef>
          </c:val>
          <c:smooth val="0"/>
        </c:ser>
        <c:ser>
          <c:idx val="14"/>
          <c:order val="15"/>
          <c:tx>
            <c:strRef>
              <c:f>'Уровни добычи'!$B$54</c:f>
              <c:strCache>
                <c:ptCount val="1"/>
                <c:pt idx="0">
                  <c:v>Суммарная добыча </c:v>
                </c:pt>
              </c:strCache>
            </c:strRef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dLbl>
              <c:idx val="23"/>
              <c:delete val="1"/>
            </c:dLbl>
            <c:dLbl>
              <c:idx val="25"/>
              <c:delete val="1"/>
            </c:dLbl>
            <c:dLbl>
              <c:idx val="27"/>
              <c:delete val="1"/>
            </c:dLbl>
            <c:dLbl>
              <c:idx val="29"/>
              <c:delete val="1"/>
            </c:dLbl>
            <c:dLbl>
              <c:idx val="31"/>
              <c:delete val="1"/>
            </c:dLbl>
            <c:dLbl>
              <c:idx val="33"/>
              <c:delet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'Уровни добычи'!$F$54:$AN$54</c:f>
              <c:numCache>
                <c:formatCode>0</c:formatCode>
                <c:ptCount val="35"/>
                <c:pt idx="0">
                  <c:v>497.83142857142855</c:v>
                </c:pt>
                <c:pt idx="1">
                  <c:v>501.17541139233265</c:v>
                </c:pt>
                <c:pt idx="2">
                  <c:v>503.04106914006309</c:v>
                </c:pt>
                <c:pt idx="3">
                  <c:v>506.95369153949406</c:v>
                </c:pt>
                <c:pt idx="4">
                  <c:v>510.85747623788893</c:v>
                </c:pt>
                <c:pt idx="5">
                  <c:v>515.31682580920756</c:v>
                </c:pt>
                <c:pt idx="6">
                  <c:v>519.60753166018424</c:v>
                </c:pt>
                <c:pt idx="7">
                  <c:v>523.57359700795848</c:v>
                </c:pt>
                <c:pt idx="8">
                  <c:v>528.65197515025397</c:v>
                </c:pt>
                <c:pt idx="9">
                  <c:v>534.01017430406819</c:v>
                </c:pt>
                <c:pt idx="10">
                  <c:v>536.14846610530162</c:v>
                </c:pt>
                <c:pt idx="11">
                  <c:v>539.79749552548265</c:v>
                </c:pt>
                <c:pt idx="12">
                  <c:v>542.27372948131585</c:v>
                </c:pt>
                <c:pt idx="13">
                  <c:v>544.15370019034219</c:v>
                </c:pt>
                <c:pt idx="14">
                  <c:v>546.95524498010445</c:v>
                </c:pt>
                <c:pt idx="15">
                  <c:v>551.05422265725758</c:v>
                </c:pt>
                <c:pt idx="16">
                  <c:v>551.46409274065866</c:v>
                </c:pt>
                <c:pt idx="17">
                  <c:v>553.03217082612935</c:v>
                </c:pt>
                <c:pt idx="18">
                  <c:v>552.60235150286758</c:v>
                </c:pt>
                <c:pt idx="19">
                  <c:v>552.60163814781697</c:v>
                </c:pt>
                <c:pt idx="20">
                  <c:v>551.34472250018462</c:v>
                </c:pt>
                <c:pt idx="21">
                  <c:v>548.85723192000046</c:v>
                </c:pt>
                <c:pt idx="22">
                  <c:v>548.10325099017928</c:v>
                </c:pt>
                <c:pt idx="23">
                  <c:v>546.5639822762912</c:v>
                </c:pt>
                <c:pt idx="24">
                  <c:v>544.6761358938536</c:v>
                </c:pt>
                <c:pt idx="25">
                  <c:v>543.94641841752696</c:v>
                </c:pt>
                <c:pt idx="26">
                  <c:v>542.83691973068062</c:v>
                </c:pt>
                <c:pt idx="27">
                  <c:v>542.32233219190175</c:v>
                </c:pt>
                <c:pt idx="28">
                  <c:v>541.3784411810235</c:v>
                </c:pt>
                <c:pt idx="29">
                  <c:v>539.92549197795609</c:v>
                </c:pt>
                <c:pt idx="30">
                  <c:v>539.28358986575199</c:v>
                </c:pt>
                <c:pt idx="31">
                  <c:v>535.87096886285849</c:v>
                </c:pt>
                <c:pt idx="32">
                  <c:v>533.62352253207314</c:v>
                </c:pt>
                <c:pt idx="33">
                  <c:v>529.72088074422277</c:v>
                </c:pt>
                <c:pt idx="34">
                  <c:v>526.04277848814445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660608"/>
        <c:axId val="108662144"/>
      </c:lineChart>
      <c:catAx>
        <c:axId val="10866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662144"/>
        <c:crosses val="autoZero"/>
        <c:auto val="1"/>
        <c:lblAlgn val="ctr"/>
        <c:lblOffset val="100"/>
        <c:noMultiLvlLbl val="0"/>
      </c:catAx>
      <c:valAx>
        <c:axId val="108662144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660608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68080349505693016"/>
          <c:y val="6.3490082548982682E-2"/>
          <c:w val="0.3105486756678531"/>
          <c:h val="0.91725259055946406"/>
        </c:manualLayout>
      </c:layout>
      <c:overlay val="0"/>
      <c:txPr>
        <a:bodyPr/>
        <a:lstStyle/>
        <a:p>
          <a:pPr>
            <a:defRPr sz="8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0.13542</cdr:x>
      <cdr:y>0.30577</cdr:y>
    </cdr:from>
    <cdr:to>
      <cdr:x>0.44375</cdr:x>
      <cdr:y>0.84028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104" y="946784"/>
          <a:ext cx="2131460" cy="16550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3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6FB0D-DB73-415D-BE30-48B774E333D4}" type="datetimeFigureOut">
              <a:rPr lang="ru-RU" smtClean="0"/>
              <a:t>18.04.2016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476BA-5417-4C21-8CD9-2185A049B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7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396026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611" y="3501008"/>
            <a:ext cx="4417893" cy="26382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3AF03EC-4E4A-4B0C-BB4C-07B317A538A5}" type="datetime1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916" y="-10193"/>
            <a:ext cx="830083" cy="489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265384E-AE96-48D0-8C3D-4BB20D3CC106}" type="datetime1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F30754-96F4-45C1-8E55-24FFEB520B52}" type="datetime1">
              <a:rPr lang="ru-RU" smtClean="0"/>
              <a:t>18.04.2016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E9B991E-6CEF-4EAE-B4F8-C2DA914A22F2}" type="datetime1">
              <a:rPr lang="ru-RU" smtClean="0"/>
              <a:t>18.04.2016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E439B1F-3A97-46BD-AA42-68F4669ED2BB}" type="datetime1">
              <a:rPr lang="ru-RU" smtClean="0"/>
              <a:t>18.04.2016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BC8A1A97-BB46-4D69-A225-7993C4968E5F}" type="datetime1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B12960-398E-4564-BBC1-A236C084E0A6}" type="datetime1">
              <a:rPr lang="ru-RU" smtClean="0"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211CE1-A2CB-4CD6-89C7-5812C95B2B7A}" type="datetime1">
              <a:rPr lang="ru-RU" smtClean="0"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A8AF-F181-4DD6-B967-757F6900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49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464" y="6528816"/>
            <a:ext cx="38692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8AA8AF-F181-4DD6-B967-757F690003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2936"/>
            <a:ext cx="8229600" cy="462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 spc="-100" baseline="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848600" cy="2678137"/>
          </a:xfrm>
        </p:spPr>
        <p:txBody>
          <a:bodyPr/>
          <a:lstStyle/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ТРУДНОИЗВЛЕКАЕМЫЕ  ЗАПАСЫ  РОССИЙСКОЙ  ФЕДЕРАЦИИ.</a:t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КРИТЕРИИ  И  ОЦЕНКА </a:t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>
            <a:no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ФБУ «ГКЗ»</a:t>
            </a:r>
          </a:p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sz="1800" dirty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геолого-минералогических наук</a:t>
            </a:r>
          </a:p>
          <a:p>
            <a:pPr>
              <a:buClr>
                <a:srgbClr val="A04DA3"/>
              </a:buClr>
            </a:pPr>
            <a:endParaRPr lang="ru-RU" sz="1800" dirty="0" smtClean="0">
              <a:solidFill>
                <a:srgbClr val="4244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И.В. Шпуров</a:t>
            </a:r>
          </a:p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A04DA3"/>
              </a:buClr>
            </a:pPr>
            <a:r>
              <a:rPr lang="ru-RU" sz="1800" dirty="0" smtClean="0">
                <a:solidFill>
                  <a:srgbClr val="4244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2016 г.</a:t>
            </a:r>
            <a:endParaRPr lang="ru-RU" sz="1800" dirty="0">
              <a:solidFill>
                <a:srgbClr val="4244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A670-8F38-471C-9B29-C525E7B7580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6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3105150" y="2535888"/>
            <a:ext cx="2095500" cy="1343025"/>
            <a:chOff x="1858" y="3552"/>
            <a:chExt cx="1320" cy="894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448" y="3552"/>
              <a:ext cx="288" cy="76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</a:endParaRPr>
            </a:p>
          </p:txBody>
        </p:sp>
        <p:graphicFrame>
          <p:nvGraphicFramePr>
            <p:cNvPr id="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6295924"/>
                </p:ext>
              </p:extLst>
            </p:nvPr>
          </p:nvGraphicFramePr>
          <p:xfrm>
            <a:off x="1858" y="3648"/>
            <a:ext cx="1320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Формула" r:id="rId3" imgW="1396800" imgH="838080" progId="Equation.3">
                    <p:embed/>
                  </p:oleObj>
                </mc:Choice>
                <mc:Fallback>
                  <p:oleObj name="Формула" r:id="rId3" imgW="1396800" imgH="838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8" y="3648"/>
                          <a:ext cx="1320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9511" y="0"/>
            <a:ext cx="8136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ru-RU" altLang="ru-RU" sz="1600" b="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ВВЕДЕНИЯ ПОНЯТИЯ «ТРИЗ» –  КЛЮЧ К РАЗВИТИЮ НЕФТЯНОГО СЕКТОРА </a:t>
            </a:r>
            <a:endParaRPr lang="ru-RU" altLang="ru-RU" sz="1600" b="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Соединительная линия уступом 2"/>
          <p:cNvCxnSpPr>
            <a:endCxn id="7" idx="0"/>
          </p:cNvCxnSpPr>
          <p:nvPr/>
        </p:nvCxnSpPr>
        <p:spPr>
          <a:xfrm>
            <a:off x="539552" y="2391872"/>
            <a:ext cx="3613348" cy="2882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3099" y="2060848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Геологические факторы:</a:t>
            </a:r>
          </a:p>
          <a:p>
            <a:endParaRPr lang="ru-RU" sz="1600" dirty="0" smtClean="0"/>
          </a:p>
          <a:p>
            <a:r>
              <a:rPr lang="en-US" sz="1200" i="1" dirty="0"/>
              <a:t>k</a:t>
            </a:r>
            <a:r>
              <a:rPr lang="en-US" sz="1200" dirty="0" smtClean="0"/>
              <a:t> – </a:t>
            </a:r>
            <a:r>
              <a:rPr lang="ru-RU" sz="1200" dirty="0" smtClean="0"/>
              <a:t>проницаемость пласта</a:t>
            </a:r>
          </a:p>
          <a:p>
            <a:endParaRPr lang="ru-RU" sz="1200" dirty="0" smtClean="0"/>
          </a:p>
          <a:p>
            <a:r>
              <a:rPr lang="en-US" sz="1200" i="1" dirty="0"/>
              <a:t>h</a:t>
            </a:r>
            <a:r>
              <a:rPr lang="en-US" sz="1200" dirty="0" smtClean="0"/>
              <a:t> – </a:t>
            </a:r>
            <a:r>
              <a:rPr lang="ru-RU" sz="1200" dirty="0" smtClean="0"/>
              <a:t>толщина пласта </a:t>
            </a:r>
          </a:p>
          <a:p>
            <a:endParaRPr lang="en-US" sz="1200" dirty="0" smtClean="0"/>
          </a:p>
          <a:p>
            <a:r>
              <a:rPr lang="en-US" sz="1200" i="1" dirty="0" smtClean="0"/>
              <a:t>µ</a:t>
            </a:r>
            <a:r>
              <a:rPr lang="ru-RU" sz="1200" i="1" dirty="0" smtClean="0"/>
              <a:t> - </a:t>
            </a:r>
            <a:r>
              <a:rPr lang="ru-RU" sz="1200" dirty="0" smtClean="0"/>
              <a:t>вязкость нефти</a:t>
            </a:r>
            <a:endParaRPr lang="ru-RU" sz="1200" dirty="0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 rot="5400000">
            <a:off x="3860121" y="2886712"/>
            <a:ext cx="1887308" cy="6096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800" b="0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2068706"/>
            <a:ext cx="2813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Технологические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решения:</a:t>
            </a:r>
            <a:endParaRPr lang="ru-RU" sz="1600" dirty="0" smtClean="0"/>
          </a:p>
          <a:p>
            <a:r>
              <a:rPr lang="el-GR" sz="1200" i="1" dirty="0" smtClean="0"/>
              <a:t>Δ</a:t>
            </a:r>
            <a:r>
              <a:rPr lang="ru-RU" sz="1200" i="1" dirty="0" smtClean="0"/>
              <a:t>Р – </a:t>
            </a:r>
            <a:r>
              <a:rPr lang="ru-RU" sz="1200" dirty="0" smtClean="0"/>
              <a:t>депрессия </a:t>
            </a:r>
          </a:p>
          <a:p>
            <a:r>
              <a:rPr lang="ru-RU" sz="1200" dirty="0" smtClean="0"/>
              <a:t>	ППД – вода, пар, ПАВ</a:t>
            </a:r>
          </a:p>
          <a:p>
            <a:endParaRPr lang="ru-RU" sz="1200" dirty="0" smtClean="0"/>
          </a:p>
          <a:p>
            <a:r>
              <a:rPr lang="en-US" sz="1200" i="1" dirty="0" smtClean="0"/>
              <a:t>R</a:t>
            </a:r>
            <a:r>
              <a:rPr lang="ru-RU" sz="1200" i="1" baseline="-25000" dirty="0" smtClean="0"/>
              <a:t>к</a:t>
            </a:r>
            <a:r>
              <a:rPr lang="ru-RU" sz="1200" i="1" dirty="0" smtClean="0"/>
              <a:t> </a:t>
            </a:r>
            <a:r>
              <a:rPr lang="ru-RU" sz="1200" dirty="0" smtClean="0"/>
              <a:t>– контур питания </a:t>
            </a:r>
          </a:p>
          <a:p>
            <a:r>
              <a:rPr lang="ru-RU" sz="1200" dirty="0" smtClean="0"/>
              <a:t>	ГС, БС, МЗС</a:t>
            </a:r>
          </a:p>
          <a:p>
            <a:endParaRPr lang="ru-RU" sz="1200" dirty="0" smtClean="0"/>
          </a:p>
          <a:p>
            <a:r>
              <a:rPr lang="en-US" sz="1200" dirty="0"/>
              <a:t>r</a:t>
            </a:r>
            <a:r>
              <a:rPr lang="en-US" sz="1200" baseline="-25000" dirty="0" smtClean="0"/>
              <a:t>c </a:t>
            </a:r>
            <a:r>
              <a:rPr lang="en-US" sz="1200" dirty="0" smtClean="0"/>
              <a:t>– </a:t>
            </a:r>
            <a:r>
              <a:rPr lang="ru-RU" sz="1200" dirty="0" smtClean="0"/>
              <a:t>радиус скважины</a:t>
            </a:r>
          </a:p>
          <a:p>
            <a:r>
              <a:rPr lang="ru-RU" sz="1200" dirty="0" smtClean="0"/>
              <a:t>	ГРП, МУН, перфорация</a:t>
            </a:r>
            <a:endParaRPr lang="ru-RU" sz="1200" dirty="0"/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 flipV="1">
            <a:off x="5108575" y="2391872"/>
            <a:ext cx="2915172" cy="360040"/>
          </a:xfrm>
          <a:prstGeom prst="bentConnector3">
            <a:avLst>
              <a:gd name="adj1" fmla="val -1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5536" y="90872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/>
              <a:t>Понятие трудноизвлекаемых </a:t>
            </a:r>
            <a:r>
              <a:rPr lang="ru-RU" dirty="0" smtClean="0"/>
              <a:t>запасов (ТрИЗ) возникает, </a:t>
            </a:r>
            <a:r>
              <a:rPr lang="ru-RU" dirty="0"/>
              <a:t>когда </a:t>
            </a:r>
            <a:r>
              <a:rPr lang="ru-RU" dirty="0" smtClean="0"/>
              <a:t>возможности существующих  технологий </a:t>
            </a:r>
            <a:r>
              <a:rPr lang="ru-RU" dirty="0"/>
              <a:t>не отвечают </a:t>
            </a:r>
            <a:r>
              <a:rPr lang="ru-RU" dirty="0" smtClean="0"/>
              <a:t>геологическим особенностям </a:t>
            </a:r>
            <a:r>
              <a:rPr lang="ru-RU" dirty="0" smtClean="0"/>
              <a:t>пласта.  Технологий либо нет, либо они на данном этапе неэкономичны.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95536" y="443711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Когда технологии достигают определенного </a:t>
            </a:r>
            <a:r>
              <a:rPr lang="ru-RU" dirty="0" smtClean="0"/>
              <a:t>развития, </a:t>
            </a:r>
            <a:r>
              <a:rPr lang="ru-RU" dirty="0" smtClean="0"/>
              <a:t>адекватного геологическим особенностям объекта, </a:t>
            </a:r>
            <a:r>
              <a:rPr lang="ru-RU" dirty="0" smtClean="0"/>
              <a:t>ТрИЗ </a:t>
            </a:r>
            <a:r>
              <a:rPr lang="ru-RU" dirty="0" smtClean="0"/>
              <a:t>переходят в категорию активных (неосложненных).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Государственное регулирование – способ </a:t>
            </a:r>
            <a:r>
              <a:rPr lang="ru-RU" dirty="0" smtClean="0"/>
              <a:t>стимулирования создания экономичных </a:t>
            </a:r>
            <a:r>
              <a:rPr lang="ru-RU" dirty="0" smtClean="0"/>
              <a:t>технологических решений в </a:t>
            </a:r>
            <a:r>
              <a:rPr lang="ru-RU" dirty="0" smtClean="0"/>
              <a:t>геологических условиях пластов, содержащих ТрИЗ.</a:t>
            </a: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748464" y="6528816"/>
            <a:ext cx="38692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0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46A670-8F38-471C-9B29-C525E7B7580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2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4"/>
          <p:cNvSpPr>
            <a:spLocks/>
          </p:cNvSpPr>
          <p:nvPr/>
        </p:nvSpPr>
        <p:spPr bwMode="auto">
          <a:xfrm>
            <a:off x="3970784" y="2201528"/>
            <a:ext cx="3948188" cy="1492204"/>
          </a:xfrm>
          <a:custGeom>
            <a:avLst/>
            <a:gdLst>
              <a:gd name="T0" fmla="*/ 0 w 1794"/>
              <a:gd name="T1" fmla="*/ 849 h 1174"/>
              <a:gd name="T2" fmla="*/ 342 w 1794"/>
              <a:gd name="T3" fmla="*/ 696 h 1174"/>
              <a:gd name="T4" fmla="*/ 573 w 1794"/>
              <a:gd name="T5" fmla="*/ 537 h 1174"/>
              <a:gd name="T6" fmla="*/ 816 w 1794"/>
              <a:gd name="T7" fmla="*/ 330 h 1174"/>
              <a:gd name="T8" fmla="*/ 987 w 1794"/>
              <a:gd name="T9" fmla="*/ 216 h 1174"/>
              <a:gd name="T10" fmla="*/ 1056 w 1794"/>
              <a:gd name="T11" fmla="*/ 171 h 1174"/>
              <a:gd name="T12" fmla="*/ 1296 w 1794"/>
              <a:gd name="T13" fmla="*/ 88 h 1174"/>
              <a:gd name="T14" fmla="*/ 1536 w 1794"/>
              <a:gd name="T15" fmla="*/ 48 h 1174"/>
              <a:gd name="T16" fmla="*/ 1794 w 1794"/>
              <a:gd name="T17" fmla="*/ 0 h 1174"/>
              <a:gd name="T18" fmla="*/ 1785 w 1794"/>
              <a:gd name="T19" fmla="*/ 1174 h 1174"/>
              <a:gd name="T20" fmla="*/ 1584 w 1794"/>
              <a:gd name="T21" fmla="*/ 1137 h 1174"/>
              <a:gd name="T22" fmla="*/ 1302 w 1794"/>
              <a:gd name="T23" fmla="*/ 1082 h 1174"/>
              <a:gd name="T24" fmla="*/ 1112 w 1794"/>
              <a:gd name="T25" fmla="*/ 1034 h 1174"/>
              <a:gd name="T26" fmla="*/ 849 w 1794"/>
              <a:gd name="T27" fmla="*/ 991 h 1174"/>
              <a:gd name="T28" fmla="*/ 622 w 1794"/>
              <a:gd name="T29" fmla="*/ 946 h 1174"/>
              <a:gd name="T30" fmla="*/ 384 w 1794"/>
              <a:gd name="T31" fmla="*/ 922 h 1174"/>
              <a:gd name="T32" fmla="*/ 168 w 1794"/>
              <a:gd name="T33" fmla="*/ 900 h 1174"/>
              <a:gd name="T34" fmla="*/ 0 w 1794"/>
              <a:gd name="T35" fmla="*/ 849 h 1174"/>
              <a:gd name="connsiteX0" fmla="*/ 0 w 13729"/>
              <a:gd name="connsiteY0" fmla="*/ 7232 h 10153"/>
              <a:gd name="connsiteX1" fmla="*/ 1906 w 13729"/>
              <a:gd name="connsiteY1" fmla="*/ 5928 h 10153"/>
              <a:gd name="connsiteX2" fmla="*/ 3194 w 13729"/>
              <a:gd name="connsiteY2" fmla="*/ 4574 h 10153"/>
              <a:gd name="connsiteX3" fmla="*/ 4548 w 13729"/>
              <a:gd name="connsiteY3" fmla="*/ 2811 h 10153"/>
              <a:gd name="connsiteX4" fmla="*/ 5502 w 13729"/>
              <a:gd name="connsiteY4" fmla="*/ 1840 h 10153"/>
              <a:gd name="connsiteX5" fmla="*/ 5886 w 13729"/>
              <a:gd name="connsiteY5" fmla="*/ 1457 h 10153"/>
              <a:gd name="connsiteX6" fmla="*/ 7224 w 13729"/>
              <a:gd name="connsiteY6" fmla="*/ 750 h 10153"/>
              <a:gd name="connsiteX7" fmla="*/ 8562 w 13729"/>
              <a:gd name="connsiteY7" fmla="*/ 409 h 10153"/>
              <a:gd name="connsiteX8" fmla="*/ 10000 w 13729"/>
              <a:gd name="connsiteY8" fmla="*/ 0 h 10153"/>
              <a:gd name="connsiteX9" fmla="*/ 13729 w 13729"/>
              <a:gd name="connsiteY9" fmla="*/ 10153 h 10153"/>
              <a:gd name="connsiteX10" fmla="*/ 8829 w 13729"/>
              <a:gd name="connsiteY10" fmla="*/ 9685 h 10153"/>
              <a:gd name="connsiteX11" fmla="*/ 7258 w 13729"/>
              <a:gd name="connsiteY11" fmla="*/ 9216 h 10153"/>
              <a:gd name="connsiteX12" fmla="*/ 6198 w 13729"/>
              <a:gd name="connsiteY12" fmla="*/ 8807 h 10153"/>
              <a:gd name="connsiteX13" fmla="*/ 4732 w 13729"/>
              <a:gd name="connsiteY13" fmla="*/ 8441 h 10153"/>
              <a:gd name="connsiteX14" fmla="*/ 3467 w 13729"/>
              <a:gd name="connsiteY14" fmla="*/ 8058 h 10153"/>
              <a:gd name="connsiteX15" fmla="*/ 2140 w 13729"/>
              <a:gd name="connsiteY15" fmla="*/ 7853 h 10153"/>
              <a:gd name="connsiteX16" fmla="*/ 936 w 13729"/>
              <a:gd name="connsiteY16" fmla="*/ 7666 h 10153"/>
              <a:gd name="connsiteX17" fmla="*/ 0 w 13729"/>
              <a:gd name="connsiteY17" fmla="*/ 7232 h 10153"/>
              <a:gd name="connsiteX0" fmla="*/ 0 w 13729"/>
              <a:gd name="connsiteY0" fmla="*/ 7232 h 10153"/>
              <a:gd name="connsiteX1" fmla="*/ 1906 w 13729"/>
              <a:gd name="connsiteY1" fmla="*/ 5928 h 10153"/>
              <a:gd name="connsiteX2" fmla="*/ 3194 w 13729"/>
              <a:gd name="connsiteY2" fmla="*/ 4574 h 10153"/>
              <a:gd name="connsiteX3" fmla="*/ 4548 w 13729"/>
              <a:gd name="connsiteY3" fmla="*/ 2811 h 10153"/>
              <a:gd name="connsiteX4" fmla="*/ 5502 w 13729"/>
              <a:gd name="connsiteY4" fmla="*/ 1840 h 10153"/>
              <a:gd name="connsiteX5" fmla="*/ 5886 w 13729"/>
              <a:gd name="connsiteY5" fmla="*/ 1457 h 10153"/>
              <a:gd name="connsiteX6" fmla="*/ 7224 w 13729"/>
              <a:gd name="connsiteY6" fmla="*/ 750 h 10153"/>
              <a:gd name="connsiteX7" fmla="*/ 8562 w 13729"/>
              <a:gd name="connsiteY7" fmla="*/ 409 h 10153"/>
              <a:gd name="connsiteX8" fmla="*/ 10000 w 13729"/>
              <a:gd name="connsiteY8" fmla="*/ 0 h 10153"/>
              <a:gd name="connsiteX9" fmla="*/ 13729 w 13729"/>
              <a:gd name="connsiteY9" fmla="*/ 10153 h 10153"/>
              <a:gd name="connsiteX10" fmla="*/ 8796 w 13729"/>
              <a:gd name="connsiteY10" fmla="*/ 9123 h 10153"/>
              <a:gd name="connsiteX11" fmla="*/ 7258 w 13729"/>
              <a:gd name="connsiteY11" fmla="*/ 9216 h 10153"/>
              <a:gd name="connsiteX12" fmla="*/ 6198 w 13729"/>
              <a:gd name="connsiteY12" fmla="*/ 8807 h 10153"/>
              <a:gd name="connsiteX13" fmla="*/ 4732 w 13729"/>
              <a:gd name="connsiteY13" fmla="*/ 8441 h 10153"/>
              <a:gd name="connsiteX14" fmla="*/ 3467 w 13729"/>
              <a:gd name="connsiteY14" fmla="*/ 8058 h 10153"/>
              <a:gd name="connsiteX15" fmla="*/ 2140 w 13729"/>
              <a:gd name="connsiteY15" fmla="*/ 7853 h 10153"/>
              <a:gd name="connsiteX16" fmla="*/ 936 w 13729"/>
              <a:gd name="connsiteY16" fmla="*/ 7666 h 10153"/>
              <a:gd name="connsiteX17" fmla="*/ 0 w 13729"/>
              <a:gd name="connsiteY17" fmla="*/ 7232 h 10153"/>
              <a:gd name="connsiteX0" fmla="*/ 0 w 13729"/>
              <a:gd name="connsiteY0" fmla="*/ 7232 h 10153"/>
              <a:gd name="connsiteX1" fmla="*/ 1906 w 13729"/>
              <a:gd name="connsiteY1" fmla="*/ 5928 h 10153"/>
              <a:gd name="connsiteX2" fmla="*/ 3194 w 13729"/>
              <a:gd name="connsiteY2" fmla="*/ 4574 h 10153"/>
              <a:gd name="connsiteX3" fmla="*/ 4548 w 13729"/>
              <a:gd name="connsiteY3" fmla="*/ 2811 h 10153"/>
              <a:gd name="connsiteX4" fmla="*/ 5502 w 13729"/>
              <a:gd name="connsiteY4" fmla="*/ 1840 h 10153"/>
              <a:gd name="connsiteX5" fmla="*/ 5886 w 13729"/>
              <a:gd name="connsiteY5" fmla="*/ 1457 h 10153"/>
              <a:gd name="connsiteX6" fmla="*/ 7224 w 13729"/>
              <a:gd name="connsiteY6" fmla="*/ 750 h 10153"/>
              <a:gd name="connsiteX7" fmla="*/ 8562 w 13729"/>
              <a:gd name="connsiteY7" fmla="*/ 409 h 10153"/>
              <a:gd name="connsiteX8" fmla="*/ 10000 w 13729"/>
              <a:gd name="connsiteY8" fmla="*/ 0 h 10153"/>
              <a:gd name="connsiteX9" fmla="*/ 13729 w 13729"/>
              <a:gd name="connsiteY9" fmla="*/ 10153 h 10153"/>
              <a:gd name="connsiteX10" fmla="*/ 8796 w 13729"/>
              <a:gd name="connsiteY10" fmla="*/ 9123 h 10153"/>
              <a:gd name="connsiteX11" fmla="*/ 7225 w 13729"/>
              <a:gd name="connsiteY11" fmla="*/ 8858 h 10153"/>
              <a:gd name="connsiteX12" fmla="*/ 6198 w 13729"/>
              <a:gd name="connsiteY12" fmla="*/ 8807 h 10153"/>
              <a:gd name="connsiteX13" fmla="*/ 4732 w 13729"/>
              <a:gd name="connsiteY13" fmla="*/ 8441 h 10153"/>
              <a:gd name="connsiteX14" fmla="*/ 3467 w 13729"/>
              <a:gd name="connsiteY14" fmla="*/ 8058 h 10153"/>
              <a:gd name="connsiteX15" fmla="*/ 2140 w 13729"/>
              <a:gd name="connsiteY15" fmla="*/ 7853 h 10153"/>
              <a:gd name="connsiteX16" fmla="*/ 936 w 13729"/>
              <a:gd name="connsiteY16" fmla="*/ 7666 h 10153"/>
              <a:gd name="connsiteX17" fmla="*/ 0 w 13729"/>
              <a:gd name="connsiteY17" fmla="*/ 7232 h 10153"/>
              <a:gd name="connsiteX0" fmla="*/ 0 w 13729"/>
              <a:gd name="connsiteY0" fmla="*/ 6823 h 9744"/>
              <a:gd name="connsiteX1" fmla="*/ 1906 w 13729"/>
              <a:gd name="connsiteY1" fmla="*/ 5519 h 9744"/>
              <a:gd name="connsiteX2" fmla="*/ 3194 w 13729"/>
              <a:gd name="connsiteY2" fmla="*/ 4165 h 9744"/>
              <a:gd name="connsiteX3" fmla="*/ 4548 w 13729"/>
              <a:gd name="connsiteY3" fmla="*/ 2402 h 9744"/>
              <a:gd name="connsiteX4" fmla="*/ 5502 w 13729"/>
              <a:gd name="connsiteY4" fmla="*/ 1431 h 9744"/>
              <a:gd name="connsiteX5" fmla="*/ 5886 w 13729"/>
              <a:gd name="connsiteY5" fmla="*/ 1048 h 9744"/>
              <a:gd name="connsiteX6" fmla="*/ 7224 w 13729"/>
              <a:gd name="connsiteY6" fmla="*/ 341 h 9744"/>
              <a:gd name="connsiteX7" fmla="*/ 8562 w 13729"/>
              <a:gd name="connsiteY7" fmla="*/ 0 h 9744"/>
              <a:gd name="connsiteX8" fmla="*/ 13679 w 13729"/>
              <a:gd name="connsiteY8" fmla="*/ 3066 h 9744"/>
              <a:gd name="connsiteX9" fmla="*/ 13729 w 13729"/>
              <a:gd name="connsiteY9" fmla="*/ 9744 h 9744"/>
              <a:gd name="connsiteX10" fmla="*/ 8796 w 13729"/>
              <a:gd name="connsiteY10" fmla="*/ 8714 h 9744"/>
              <a:gd name="connsiteX11" fmla="*/ 7225 w 13729"/>
              <a:gd name="connsiteY11" fmla="*/ 8449 h 9744"/>
              <a:gd name="connsiteX12" fmla="*/ 6198 w 13729"/>
              <a:gd name="connsiteY12" fmla="*/ 8398 h 9744"/>
              <a:gd name="connsiteX13" fmla="*/ 4732 w 13729"/>
              <a:gd name="connsiteY13" fmla="*/ 8032 h 9744"/>
              <a:gd name="connsiteX14" fmla="*/ 3467 w 13729"/>
              <a:gd name="connsiteY14" fmla="*/ 7649 h 9744"/>
              <a:gd name="connsiteX15" fmla="*/ 2140 w 13729"/>
              <a:gd name="connsiteY15" fmla="*/ 7444 h 9744"/>
              <a:gd name="connsiteX16" fmla="*/ 936 w 13729"/>
              <a:gd name="connsiteY16" fmla="*/ 7257 h 9744"/>
              <a:gd name="connsiteX17" fmla="*/ 0 w 13729"/>
              <a:gd name="connsiteY17" fmla="*/ 6823 h 9744"/>
              <a:gd name="connsiteX0" fmla="*/ 0 w 9976"/>
              <a:gd name="connsiteY0" fmla="*/ 7002 h 9948"/>
              <a:gd name="connsiteX1" fmla="*/ 1388 w 9976"/>
              <a:gd name="connsiteY1" fmla="*/ 5664 h 9948"/>
              <a:gd name="connsiteX2" fmla="*/ 2326 w 9976"/>
              <a:gd name="connsiteY2" fmla="*/ 4274 h 9948"/>
              <a:gd name="connsiteX3" fmla="*/ 3313 w 9976"/>
              <a:gd name="connsiteY3" fmla="*/ 2465 h 9948"/>
              <a:gd name="connsiteX4" fmla="*/ 4008 w 9976"/>
              <a:gd name="connsiteY4" fmla="*/ 1469 h 9948"/>
              <a:gd name="connsiteX5" fmla="*/ 4287 w 9976"/>
              <a:gd name="connsiteY5" fmla="*/ 1076 h 9948"/>
              <a:gd name="connsiteX6" fmla="*/ 5262 w 9976"/>
              <a:gd name="connsiteY6" fmla="*/ 350 h 9948"/>
              <a:gd name="connsiteX7" fmla="*/ 6236 w 9976"/>
              <a:gd name="connsiteY7" fmla="*/ 0 h 9948"/>
              <a:gd name="connsiteX8" fmla="*/ 9964 w 9976"/>
              <a:gd name="connsiteY8" fmla="*/ 3147 h 9948"/>
              <a:gd name="connsiteX9" fmla="*/ 9976 w 9976"/>
              <a:gd name="connsiteY9" fmla="*/ 9948 h 9948"/>
              <a:gd name="connsiteX10" fmla="*/ 6407 w 9976"/>
              <a:gd name="connsiteY10" fmla="*/ 8943 h 9948"/>
              <a:gd name="connsiteX11" fmla="*/ 5263 w 9976"/>
              <a:gd name="connsiteY11" fmla="*/ 8671 h 9948"/>
              <a:gd name="connsiteX12" fmla="*/ 4515 w 9976"/>
              <a:gd name="connsiteY12" fmla="*/ 8619 h 9948"/>
              <a:gd name="connsiteX13" fmla="*/ 3447 w 9976"/>
              <a:gd name="connsiteY13" fmla="*/ 8243 h 9948"/>
              <a:gd name="connsiteX14" fmla="*/ 2525 w 9976"/>
              <a:gd name="connsiteY14" fmla="*/ 7850 h 9948"/>
              <a:gd name="connsiteX15" fmla="*/ 1559 w 9976"/>
              <a:gd name="connsiteY15" fmla="*/ 7640 h 9948"/>
              <a:gd name="connsiteX16" fmla="*/ 682 w 9976"/>
              <a:gd name="connsiteY16" fmla="*/ 7448 h 9948"/>
              <a:gd name="connsiteX17" fmla="*/ 0 w 9976"/>
              <a:gd name="connsiteY17" fmla="*/ 7002 h 9948"/>
              <a:gd name="connsiteX0" fmla="*/ 0 w 10000"/>
              <a:gd name="connsiteY0" fmla="*/ 7039 h 10000"/>
              <a:gd name="connsiteX1" fmla="*/ 1391 w 10000"/>
              <a:gd name="connsiteY1" fmla="*/ 5694 h 10000"/>
              <a:gd name="connsiteX2" fmla="*/ 2332 w 10000"/>
              <a:gd name="connsiteY2" fmla="*/ 4296 h 10000"/>
              <a:gd name="connsiteX3" fmla="*/ 3321 w 10000"/>
              <a:gd name="connsiteY3" fmla="*/ 2478 h 10000"/>
              <a:gd name="connsiteX4" fmla="*/ 4018 w 10000"/>
              <a:gd name="connsiteY4" fmla="*/ 1477 h 10000"/>
              <a:gd name="connsiteX5" fmla="*/ 4297 w 10000"/>
              <a:gd name="connsiteY5" fmla="*/ 1082 h 10000"/>
              <a:gd name="connsiteX6" fmla="*/ 5275 w 10000"/>
              <a:gd name="connsiteY6" fmla="*/ 352 h 10000"/>
              <a:gd name="connsiteX7" fmla="*/ 6251 w 10000"/>
              <a:gd name="connsiteY7" fmla="*/ 0 h 10000"/>
              <a:gd name="connsiteX8" fmla="*/ 9988 w 10000"/>
              <a:gd name="connsiteY8" fmla="*/ 3163 h 10000"/>
              <a:gd name="connsiteX9" fmla="*/ 10000 w 10000"/>
              <a:gd name="connsiteY9" fmla="*/ 10000 h 10000"/>
              <a:gd name="connsiteX10" fmla="*/ 6422 w 10000"/>
              <a:gd name="connsiteY10" fmla="*/ 8990 h 10000"/>
              <a:gd name="connsiteX11" fmla="*/ 5276 w 10000"/>
              <a:gd name="connsiteY11" fmla="*/ 8716 h 10000"/>
              <a:gd name="connsiteX12" fmla="*/ 4526 w 10000"/>
              <a:gd name="connsiteY12" fmla="*/ 8664 h 10000"/>
              <a:gd name="connsiteX13" fmla="*/ 3455 w 10000"/>
              <a:gd name="connsiteY13" fmla="*/ 8286 h 10000"/>
              <a:gd name="connsiteX14" fmla="*/ 2531 w 10000"/>
              <a:gd name="connsiteY14" fmla="*/ 7891 h 10000"/>
              <a:gd name="connsiteX15" fmla="*/ 1563 w 10000"/>
              <a:gd name="connsiteY15" fmla="*/ 7680 h 10000"/>
              <a:gd name="connsiteX16" fmla="*/ 684 w 10000"/>
              <a:gd name="connsiteY16" fmla="*/ 7487 h 10000"/>
              <a:gd name="connsiteX17" fmla="*/ 0 w 10000"/>
              <a:gd name="connsiteY17" fmla="*/ 7039 h 10000"/>
              <a:gd name="connsiteX0" fmla="*/ 0 w 10122"/>
              <a:gd name="connsiteY0" fmla="*/ 7039 h 10211"/>
              <a:gd name="connsiteX1" fmla="*/ 1391 w 10122"/>
              <a:gd name="connsiteY1" fmla="*/ 5694 h 10211"/>
              <a:gd name="connsiteX2" fmla="*/ 2332 w 10122"/>
              <a:gd name="connsiteY2" fmla="*/ 4296 h 10211"/>
              <a:gd name="connsiteX3" fmla="*/ 3321 w 10122"/>
              <a:gd name="connsiteY3" fmla="*/ 2478 h 10211"/>
              <a:gd name="connsiteX4" fmla="*/ 4018 w 10122"/>
              <a:gd name="connsiteY4" fmla="*/ 1477 h 10211"/>
              <a:gd name="connsiteX5" fmla="*/ 4297 w 10122"/>
              <a:gd name="connsiteY5" fmla="*/ 1082 h 10211"/>
              <a:gd name="connsiteX6" fmla="*/ 5275 w 10122"/>
              <a:gd name="connsiteY6" fmla="*/ 352 h 10211"/>
              <a:gd name="connsiteX7" fmla="*/ 6251 w 10122"/>
              <a:gd name="connsiteY7" fmla="*/ 0 h 10211"/>
              <a:gd name="connsiteX8" fmla="*/ 9988 w 10122"/>
              <a:gd name="connsiteY8" fmla="*/ 3163 h 10211"/>
              <a:gd name="connsiteX9" fmla="*/ 10122 w 10122"/>
              <a:gd name="connsiteY9" fmla="*/ 10211 h 10211"/>
              <a:gd name="connsiteX10" fmla="*/ 6422 w 10122"/>
              <a:gd name="connsiteY10" fmla="*/ 8990 h 10211"/>
              <a:gd name="connsiteX11" fmla="*/ 5276 w 10122"/>
              <a:gd name="connsiteY11" fmla="*/ 8716 h 10211"/>
              <a:gd name="connsiteX12" fmla="*/ 4526 w 10122"/>
              <a:gd name="connsiteY12" fmla="*/ 8664 h 10211"/>
              <a:gd name="connsiteX13" fmla="*/ 3455 w 10122"/>
              <a:gd name="connsiteY13" fmla="*/ 8286 h 10211"/>
              <a:gd name="connsiteX14" fmla="*/ 2531 w 10122"/>
              <a:gd name="connsiteY14" fmla="*/ 7891 h 10211"/>
              <a:gd name="connsiteX15" fmla="*/ 1563 w 10122"/>
              <a:gd name="connsiteY15" fmla="*/ 7680 h 10211"/>
              <a:gd name="connsiteX16" fmla="*/ 684 w 10122"/>
              <a:gd name="connsiteY16" fmla="*/ 7487 h 10211"/>
              <a:gd name="connsiteX17" fmla="*/ 0 w 10122"/>
              <a:gd name="connsiteY17" fmla="*/ 7039 h 10211"/>
              <a:gd name="connsiteX0" fmla="*/ 0 w 10122"/>
              <a:gd name="connsiteY0" fmla="*/ 7039 h 10211"/>
              <a:gd name="connsiteX1" fmla="*/ 1391 w 10122"/>
              <a:gd name="connsiteY1" fmla="*/ 5694 h 10211"/>
              <a:gd name="connsiteX2" fmla="*/ 2332 w 10122"/>
              <a:gd name="connsiteY2" fmla="*/ 4296 h 10211"/>
              <a:gd name="connsiteX3" fmla="*/ 3321 w 10122"/>
              <a:gd name="connsiteY3" fmla="*/ 2478 h 10211"/>
              <a:gd name="connsiteX4" fmla="*/ 4018 w 10122"/>
              <a:gd name="connsiteY4" fmla="*/ 1477 h 10211"/>
              <a:gd name="connsiteX5" fmla="*/ 4297 w 10122"/>
              <a:gd name="connsiteY5" fmla="*/ 1082 h 10211"/>
              <a:gd name="connsiteX6" fmla="*/ 5275 w 10122"/>
              <a:gd name="connsiteY6" fmla="*/ 352 h 10211"/>
              <a:gd name="connsiteX7" fmla="*/ 6251 w 10122"/>
              <a:gd name="connsiteY7" fmla="*/ 0 h 10211"/>
              <a:gd name="connsiteX8" fmla="*/ 10110 w 10122"/>
              <a:gd name="connsiteY8" fmla="*/ 3216 h 10211"/>
              <a:gd name="connsiteX9" fmla="*/ 10122 w 10122"/>
              <a:gd name="connsiteY9" fmla="*/ 10211 h 10211"/>
              <a:gd name="connsiteX10" fmla="*/ 6422 w 10122"/>
              <a:gd name="connsiteY10" fmla="*/ 8990 h 10211"/>
              <a:gd name="connsiteX11" fmla="*/ 5276 w 10122"/>
              <a:gd name="connsiteY11" fmla="*/ 8716 h 10211"/>
              <a:gd name="connsiteX12" fmla="*/ 4526 w 10122"/>
              <a:gd name="connsiteY12" fmla="*/ 8664 h 10211"/>
              <a:gd name="connsiteX13" fmla="*/ 3455 w 10122"/>
              <a:gd name="connsiteY13" fmla="*/ 8286 h 10211"/>
              <a:gd name="connsiteX14" fmla="*/ 2531 w 10122"/>
              <a:gd name="connsiteY14" fmla="*/ 7891 h 10211"/>
              <a:gd name="connsiteX15" fmla="*/ 1563 w 10122"/>
              <a:gd name="connsiteY15" fmla="*/ 7680 h 10211"/>
              <a:gd name="connsiteX16" fmla="*/ 684 w 10122"/>
              <a:gd name="connsiteY16" fmla="*/ 7487 h 10211"/>
              <a:gd name="connsiteX17" fmla="*/ 0 w 10122"/>
              <a:gd name="connsiteY17" fmla="*/ 7039 h 10211"/>
              <a:gd name="connsiteX0" fmla="*/ 0 w 10122"/>
              <a:gd name="connsiteY0" fmla="*/ 7039 h 10211"/>
              <a:gd name="connsiteX1" fmla="*/ 1391 w 10122"/>
              <a:gd name="connsiteY1" fmla="*/ 5694 h 10211"/>
              <a:gd name="connsiteX2" fmla="*/ 2332 w 10122"/>
              <a:gd name="connsiteY2" fmla="*/ 4296 h 10211"/>
              <a:gd name="connsiteX3" fmla="*/ 3321 w 10122"/>
              <a:gd name="connsiteY3" fmla="*/ 2478 h 10211"/>
              <a:gd name="connsiteX4" fmla="*/ 4018 w 10122"/>
              <a:gd name="connsiteY4" fmla="*/ 1477 h 10211"/>
              <a:gd name="connsiteX5" fmla="*/ 4297 w 10122"/>
              <a:gd name="connsiteY5" fmla="*/ 1082 h 10211"/>
              <a:gd name="connsiteX6" fmla="*/ 5275 w 10122"/>
              <a:gd name="connsiteY6" fmla="*/ 352 h 10211"/>
              <a:gd name="connsiteX7" fmla="*/ 6251 w 10122"/>
              <a:gd name="connsiteY7" fmla="*/ 0 h 10211"/>
              <a:gd name="connsiteX8" fmla="*/ 10110 w 10122"/>
              <a:gd name="connsiteY8" fmla="*/ 3216 h 10211"/>
              <a:gd name="connsiteX9" fmla="*/ 10122 w 10122"/>
              <a:gd name="connsiteY9" fmla="*/ 10211 h 10211"/>
              <a:gd name="connsiteX10" fmla="*/ 6422 w 10122"/>
              <a:gd name="connsiteY10" fmla="*/ 8990 h 10211"/>
              <a:gd name="connsiteX11" fmla="*/ 5276 w 10122"/>
              <a:gd name="connsiteY11" fmla="*/ 8716 h 10211"/>
              <a:gd name="connsiteX12" fmla="*/ 4526 w 10122"/>
              <a:gd name="connsiteY12" fmla="*/ 8664 h 10211"/>
              <a:gd name="connsiteX13" fmla="*/ 3455 w 10122"/>
              <a:gd name="connsiteY13" fmla="*/ 8286 h 10211"/>
              <a:gd name="connsiteX14" fmla="*/ 2531 w 10122"/>
              <a:gd name="connsiteY14" fmla="*/ 7891 h 10211"/>
              <a:gd name="connsiteX15" fmla="*/ 1563 w 10122"/>
              <a:gd name="connsiteY15" fmla="*/ 7680 h 10211"/>
              <a:gd name="connsiteX16" fmla="*/ 684 w 10122"/>
              <a:gd name="connsiteY16" fmla="*/ 7487 h 10211"/>
              <a:gd name="connsiteX17" fmla="*/ 0 w 10122"/>
              <a:gd name="connsiteY17" fmla="*/ 7039 h 10211"/>
              <a:gd name="connsiteX0" fmla="*/ 0 w 10122"/>
              <a:gd name="connsiteY0" fmla="*/ 6687 h 9859"/>
              <a:gd name="connsiteX1" fmla="*/ 1391 w 10122"/>
              <a:gd name="connsiteY1" fmla="*/ 5342 h 9859"/>
              <a:gd name="connsiteX2" fmla="*/ 2332 w 10122"/>
              <a:gd name="connsiteY2" fmla="*/ 3944 h 9859"/>
              <a:gd name="connsiteX3" fmla="*/ 3321 w 10122"/>
              <a:gd name="connsiteY3" fmla="*/ 2126 h 9859"/>
              <a:gd name="connsiteX4" fmla="*/ 4018 w 10122"/>
              <a:gd name="connsiteY4" fmla="*/ 1125 h 9859"/>
              <a:gd name="connsiteX5" fmla="*/ 4297 w 10122"/>
              <a:gd name="connsiteY5" fmla="*/ 730 h 9859"/>
              <a:gd name="connsiteX6" fmla="*/ 5275 w 10122"/>
              <a:gd name="connsiteY6" fmla="*/ 0 h 9859"/>
              <a:gd name="connsiteX7" fmla="*/ 6935 w 10122"/>
              <a:gd name="connsiteY7" fmla="*/ 2284 h 9859"/>
              <a:gd name="connsiteX8" fmla="*/ 10110 w 10122"/>
              <a:gd name="connsiteY8" fmla="*/ 2864 h 9859"/>
              <a:gd name="connsiteX9" fmla="*/ 10122 w 10122"/>
              <a:gd name="connsiteY9" fmla="*/ 9859 h 9859"/>
              <a:gd name="connsiteX10" fmla="*/ 6422 w 10122"/>
              <a:gd name="connsiteY10" fmla="*/ 8638 h 9859"/>
              <a:gd name="connsiteX11" fmla="*/ 5276 w 10122"/>
              <a:gd name="connsiteY11" fmla="*/ 8364 h 9859"/>
              <a:gd name="connsiteX12" fmla="*/ 4526 w 10122"/>
              <a:gd name="connsiteY12" fmla="*/ 8312 h 9859"/>
              <a:gd name="connsiteX13" fmla="*/ 3455 w 10122"/>
              <a:gd name="connsiteY13" fmla="*/ 7934 h 9859"/>
              <a:gd name="connsiteX14" fmla="*/ 2531 w 10122"/>
              <a:gd name="connsiteY14" fmla="*/ 7539 h 9859"/>
              <a:gd name="connsiteX15" fmla="*/ 1563 w 10122"/>
              <a:gd name="connsiteY15" fmla="*/ 7328 h 9859"/>
              <a:gd name="connsiteX16" fmla="*/ 684 w 10122"/>
              <a:gd name="connsiteY16" fmla="*/ 7135 h 9859"/>
              <a:gd name="connsiteX17" fmla="*/ 0 w 10122"/>
              <a:gd name="connsiteY17" fmla="*/ 6687 h 9859"/>
              <a:gd name="connsiteX0" fmla="*/ 0 w 10000"/>
              <a:gd name="connsiteY0" fmla="*/ 6783 h 10000"/>
              <a:gd name="connsiteX1" fmla="*/ 1374 w 10000"/>
              <a:gd name="connsiteY1" fmla="*/ 5418 h 10000"/>
              <a:gd name="connsiteX2" fmla="*/ 2304 w 10000"/>
              <a:gd name="connsiteY2" fmla="*/ 4000 h 10000"/>
              <a:gd name="connsiteX3" fmla="*/ 3281 w 10000"/>
              <a:gd name="connsiteY3" fmla="*/ 2156 h 10000"/>
              <a:gd name="connsiteX4" fmla="*/ 3970 w 10000"/>
              <a:gd name="connsiteY4" fmla="*/ 1141 h 10000"/>
              <a:gd name="connsiteX5" fmla="*/ 4245 w 10000"/>
              <a:gd name="connsiteY5" fmla="*/ 740 h 10000"/>
              <a:gd name="connsiteX6" fmla="*/ 5211 w 10000"/>
              <a:gd name="connsiteY6" fmla="*/ 0 h 10000"/>
              <a:gd name="connsiteX7" fmla="*/ 6851 w 10000"/>
              <a:gd name="connsiteY7" fmla="*/ 2317 h 10000"/>
              <a:gd name="connsiteX8" fmla="*/ 9988 w 10000"/>
              <a:gd name="connsiteY8" fmla="*/ 2905 h 10000"/>
              <a:gd name="connsiteX9" fmla="*/ 10000 w 10000"/>
              <a:gd name="connsiteY9" fmla="*/ 10000 h 10000"/>
              <a:gd name="connsiteX10" fmla="*/ 6345 w 10000"/>
              <a:gd name="connsiteY10" fmla="*/ 8762 h 10000"/>
              <a:gd name="connsiteX11" fmla="*/ 5212 w 10000"/>
              <a:gd name="connsiteY11" fmla="*/ 8484 h 10000"/>
              <a:gd name="connsiteX12" fmla="*/ 4471 w 10000"/>
              <a:gd name="connsiteY12" fmla="*/ 8431 h 10000"/>
              <a:gd name="connsiteX13" fmla="*/ 3413 w 10000"/>
              <a:gd name="connsiteY13" fmla="*/ 8047 h 10000"/>
              <a:gd name="connsiteX14" fmla="*/ 2500 w 10000"/>
              <a:gd name="connsiteY14" fmla="*/ 7647 h 10000"/>
              <a:gd name="connsiteX15" fmla="*/ 1544 w 10000"/>
              <a:gd name="connsiteY15" fmla="*/ 7433 h 10000"/>
              <a:gd name="connsiteX16" fmla="*/ 676 w 10000"/>
              <a:gd name="connsiteY16" fmla="*/ 7237 h 10000"/>
              <a:gd name="connsiteX17" fmla="*/ 0 w 10000"/>
              <a:gd name="connsiteY17" fmla="*/ 6783 h 10000"/>
              <a:gd name="connsiteX0" fmla="*/ 0 w 10000"/>
              <a:gd name="connsiteY0" fmla="*/ 6043 h 9260"/>
              <a:gd name="connsiteX1" fmla="*/ 1374 w 10000"/>
              <a:gd name="connsiteY1" fmla="*/ 4678 h 9260"/>
              <a:gd name="connsiteX2" fmla="*/ 2304 w 10000"/>
              <a:gd name="connsiteY2" fmla="*/ 3260 h 9260"/>
              <a:gd name="connsiteX3" fmla="*/ 3281 w 10000"/>
              <a:gd name="connsiteY3" fmla="*/ 1416 h 9260"/>
              <a:gd name="connsiteX4" fmla="*/ 3970 w 10000"/>
              <a:gd name="connsiteY4" fmla="*/ 401 h 9260"/>
              <a:gd name="connsiteX5" fmla="*/ 4245 w 10000"/>
              <a:gd name="connsiteY5" fmla="*/ 0 h 9260"/>
              <a:gd name="connsiteX6" fmla="*/ 5501 w 10000"/>
              <a:gd name="connsiteY6" fmla="*/ 918 h 9260"/>
              <a:gd name="connsiteX7" fmla="*/ 6851 w 10000"/>
              <a:gd name="connsiteY7" fmla="*/ 1577 h 9260"/>
              <a:gd name="connsiteX8" fmla="*/ 9988 w 10000"/>
              <a:gd name="connsiteY8" fmla="*/ 2165 h 9260"/>
              <a:gd name="connsiteX9" fmla="*/ 10000 w 10000"/>
              <a:gd name="connsiteY9" fmla="*/ 9260 h 9260"/>
              <a:gd name="connsiteX10" fmla="*/ 6345 w 10000"/>
              <a:gd name="connsiteY10" fmla="*/ 8022 h 9260"/>
              <a:gd name="connsiteX11" fmla="*/ 5212 w 10000"/>
              <a:gd name="connsiteY11" fmla="*/ 7744 h 9260"/>
              <a:gd name="connsiteX12" fmla="*/ 4471 w 10000"/>
              <a:gd name="connsiteY12" fmla="*/ 7691 h 9260"/>
              <a:gd name="connsiteX13" fmla="*/ 3413 w 10000"/>
              <a:gd name="connsiteY13" fmla="*/ 7307 h 9260"/>
              <a:gd name="connsiteX14" fmla="*/ 2500 w 10000"/>
              <a:gd name="connsiteY14" fmla="*/ 6907 h 9260"/>
              <a:gd name="connsiteX15" fmla="*/ 1544 w 10000"/>
              <a:gd name="connsiteY15" fmla="*/ 6693 h 9260"/>
              <a:gd name="connsiteX16" fmla="*/ 676 w 10000"/>
              <a:gd name="connsiteY16" fmla="*/ 6497 h 9260"/>
              <a:gd name="connsiteX17" fmla="*/ 0 w 10000"/>
              <a:gd name="connsiteY17" fmla="*/ 6043 h 9260"/>
              <a:gd name="connsiteX0" fmla="*/ 0 w 10000"/>
              <a:gd name="connsiteY0" fmla="*/ 6093 h 9567"/>
              <a:gd name="connsiteX1" fmla="*/ 1374 w 10000"/>
              <a:gd name="connsiteY1" fmla="*/ 4619 h 9567"/>
              <a:gd name="connsiteX2" fmla="*/ 2304 w 10000"/>
              <a:gd name="connsiteY2" fmla="*/ 3088 h 9567"/>
              <a:gd name="connsiteX3" fmla="*/ 3281 w 10000"/>
              <a:gd name="connsiteY3" fmla="*/ 1096 h 9567"/>
              <a:gd name="connsiteX4" fmla="*/ 3970 w 10000"/>
              <a:gd name="connsiteY4" fmla="*/ 0 h 9567"/>
              <a:gd name="connsiteX5" fmla="*/ 4800 w 10000"/>
              <a:gd name="connsiteY5" fmla="*/ 722 h 9567"/>
              <a:gd name="connsiteX6" fmla="*/ 5501 w 10000"/>
              <a:gd name="connsiteY6" fmla="*/ 558 h 9567"/>
              <a:gd name="connsiteX7" fmla="*/ 6851 w 10000"/>
              <a:gd name="connsiteY7" fmla="*/ 1270 h 9567"/>
              <a:gd name="connsiteX8" fmla="*/ 9988 w 10000"/>
              <a:gd name="connsiteY8" fmla="*/ 1905 h 9567"/>
              <a:gd name="connsiteX9" fmla="*/ 10000 w 10000"/>
              <a:gd name="connsiteY9" fmla="*/ 9567 h 9567"/>
              <a:gd name="connsiteX10" fmla="*/ 6345 w 10000"/>
              <a:gd name="connsiteY10" fmla="*/ 8230 h 9567"/>
              <a:gd name="connsiteX11" fmla="*/ 5212 w 10000"/>
              <a:gd name="connsiteY11" fmla="*/ 7930 h 9567"/>
              <a:gd name="connsiteX12" fmla="*/ 4471 w 10000"/>
              <a:gd name="connsiteY12" fmla="*/ 7873 h 9567"/>
              <a:gd name="connsiteX13" fmla="*/ 3413 w 10000"/>
              <a:gd name="connsiteY13" fmla="*/ 7458 h 9567"/>
              <a:gd name="connsiteX14" fmla="*/ 2500 w 10000"/>
              <a:gd name="connsiteY14" fmla="*/ 7026 h 9567"/>
              <a:gd name="connsiteX15" fmla="*/ 1544 w 10000"/>
              <a:gd name="connsiteY15" fmla="*/ 6795 h 9567"/>
              <a:gd name="connsiteX16" fmla="*/ 676 w 10000"/>
              <a:gd name="connsiteY16" fmla="*/ 6583 h 9567"/>
              <a:gd name="connsiteX17" fmla="*/ 0 w 10000"/>
              <a:gd name="connsiteY17" fmla="*/ 6093 h 9567"/>
              <a:gd name="connsiteX0" fmla="*/ 0 w 10000"/>
              <a:gd name="connsiteY0" fmla="*/ 5826 h 9457"/>
              <a:gd name="connsiteX1" fmla="*/ 1374 w 10000"/>
              <a:gd name="connsiteY1" fmla="*/ 4285 h 9457"/>
              <a:gd name="connsiteX2" fmla="*/ 2304 w 10000"/>
              <a:gd name="connsiteY2" fmla="*/ 2685 h 9457"/>
              <a:gd name="connsiteX3" fmla="*/ 3281 w 10000"/>
              <a:gd name="connsiteY3" fmla="*/ 603 h 9457"/>
              <a:gd name="connsiteX4" fmla="*/ 4042 w 10000"/>
              <a:gd name="connsiteY4" fmla="*/ 0 h 9457"/>
              <a:gd name="connsiteX5" fmla="*/ 4800 w 10000"/>
              <a:gd name="connsiteY5" fmla="*/ 212 h 9457"/>
              <a:gd name="connsiteX6" fmla="*/ 5501 w 10000"/>
              <a:gd name="connsiteY6" fmla="*/ 40 h 9457"/>
              <a:gd name="connsiteX7" fmla="*/ 6851 w 10000"/>
              <a:gd name="connsiteY7" fmla="*/ 784 h 9457"/>
              <a:gd name="connsiteX8" fmla="*/ 9988 w 10000"/>
              <a:gd name="connsiteY8" fmla="*/ 1448 h 9457"/>
              <a:gd name="connsiteX9" fmla="*/ 10000 w 10000"/>
              <a:gd name="connsiteY9" fmla="*/ 9457 h 9457"/>
              <a:gd name="connsiteX10" fmla="*/ 6345 w 10000"/>
              <a:gd name="connsiteY10" fmla="*/ 8059 h 9457"/>
              <a:gd name="connsiteX11" fmla="*/ 5212 w 10000"/>
              <a:gd name="connsiteY11" fmla="*/ 7746 h 9457"/>
              <a:gd name="connsiteX12" fmla="*/ 4471 w 10000"/>
              <a:gd name="connsiteY12" fmla="*/ 7686 h 9457"/>
              <a:gd name="connsiteX13" fmla="*/ 3413 w 10000"/>
              <a:gd name="connsiteY13" fmla="*/ 7253 h 9457"/>
              <a:gd name="connsiteX14" fmla="*/ 2500 w 10000"/>
              <a:gd name="connsiteY14" fmla="*/ 6801 h 9457"/>
              <a:gd name="connsiteX15" fmla="*/ 1544 w 10000"/>
              <a:gd name="connsiteY15" fmla="*/ 6560 h 9457"/>
              <a:gd name="connsiteX16" fmla="*/ 676 w 10000"/>
              <a:gd name="connsiteY16" fmla="*/ 6338 h 9457"/>
              <a:gd name="connsiteX17" fmla="*/ 0 w 10000"/>
              <a:gd name="connsiteY17" fmla="*/ 5826 h 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00" h="9457">
                <a:moveTo>
                  <a:pt x="0" y="5826"/>
                </a:moveTo>
                <a:lnTo>
                  <a:pt x="1374" y="4285"/>
                </a:lnTo>
                <a:lnTo>
                  <a:pt x="2304" y="2685"/>
                </a:lnTo>
                <a:lnTo>
                  <a:pt x="3281" y="603"/>
                </a:lnTo>
                <a:lnTo>
                  <a:pt x="4042" y="0"/>
                </a:lnTo>
                <a:lnTo>
                  <a:pt x="4800" y="212"/>
                </a:lnTo>
                <a:lnTo>
                  <a:pt x="5501" y="40"/>
                </a:lnTo>
                <a:lnTo>
                  <a:pt x="6851" y="784"/>
                </a:lnTo>
                <a:cubicBezTo>
                  <a:pt x="8291" y="1227"/>
                  <a:pt x="8452" y="1307"/>
                  <a:pt x="9988" y="1448"/>
                </a:cubicBezTo>
                <a:cubicBezTo>
                  <a:pt x="10000" y="4077"/>
                  <a:pt x="9988" y="1577"/>
                  <a:pt x="10000" y="9457"/>
                </a:cubicBezTo>
                <a:lnTo>
                  <a:pt x="6345" y="8059"/>
                </a:lnTo>
                <a:lnTo>
                  <a:pt x="5212" y="7746"/>
                </a:lnTo>
                <a:lnTo>
                  <a:pt x="4471" y="7686"/>
                </a:lnTo>
                <a:lnTo>
                  <a:pt x="3413" y="7253"/>
                </a:lnTo>
                <a:lnTo>
                  <a:pt x="2500" y="6801"/>
                </a:lnTo>
                <a:lnTo>
                  <a:pt x="1544" y="6560"/>
                </a:lnTo>
                <a:lnTo>
                  <a:pt x="676" y="6338"/>
                </a:lnTo>
                <a:lnTo>
                  <a:pt x="0" y="582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67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8353199"/>
              </p:ext>
            </p:extLst>
          </p:nvPr>
        </p:nvGraphicFramePr>
        <p:xfrm>
          <a:off x="395536" y="1484784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49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ИЗМЕНЕНИЯ ЗАПАСОВ В РЕЗУЛЬТАТЕ ИХ ПЕРЕОЦЕНКИ. </a:t>
            </a:r>
            <a:br>
              <a:rPr lang="ru-RU" dirty="0" smtClean="0"/>
            </a:br>
            <a:r>
              <a:rPr lang="ru-RU" dirty="0" smtClean="0"/>
              <a:t>ЗАПАДНАЯ СИБИРЬ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A670-8F38-471C-9B29-C525E7B7580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53554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м</a:t>
            </a:r>
            <a:r>
              <a:rPr lang="ru-RU" sz="1100" dirty="0" err="1" smtClean="0"/>
              <a:t>лн.т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239363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Доп. Добыча – 1 787 </a:t>
            </a:r>
            <a:r>
              <a:rPr lang="ru-RU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</a:t>
            </a:r>
            <a:r>
              <a:rPr lang="ru-RU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счет применения новых технологий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1672233"/>
            <a:ext cx="4067052" cy="2645331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97836" y="3917454"/>
            <a:ext cx="4121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Массовое внедрение горизонтальных скважин, </a:t>
            </a:r>
            <a:r>
              <a:rPr lang="ru-RU" sz="1000" dirty="0" err="1" smtClean="0"/>
              <a:t>забуривания</a:t>
            </a:r>
            <a:r>
              <a:rPr lang="ru-RU" sz="1000" dirty="0" smtClean="0"/>
              <a:t> боковых стволов и ГРП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324411"/>
            <a:ext cx="4067052" cy="3600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</a:rPr>
              <a:t>Появление</a:t>
            </a:r>
            <a:r>
              <a:rPr lang="ru-RU" dirty="0"/>
              <a:t> </a:t>
            </a:r>
            <a:r>
              <a:rPr lang="ru-RU" sz="1000" dirty="0">
                <a:solidFill>
                  <a:schemeClr val="tx1"/>
                </a:solidFill>
              </a:rPr>
              <a:t>многомерных цифровых моделей резервуаров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87860" y="1672233"/>
            <a:ext cx="2664060" cy="3012178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9512" y="5661248"/>
            <a:ext cx="8714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 и широкомасштабное внедрение новых технологий разработки месторождений и методов повышения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нефтеотдачи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позволили увеличить объемы добычи нефти за счет активного освоения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низкопроницаемых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 васюганских,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ачимовских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отложений и пластов «рябчикового» типа.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548680"/>
            <a:ext cx="864096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2000 г. успех в освоении ТрИЗ был достигнут за счет привлечения западных технологий.</a:t>
            </a:r>
          </a:p>
          <a:p>
            <a:pPr algn="just"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этого резерва нет, т.к. технологический уровень западных и российских нефтегазодобывающих компаний сравнялся.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2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ПРЕДЛАГАЕМЫЕ РЕШЕНИЯ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A670-8F38-471C-9B29-C525E7B7580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34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определение ТрИЗ:</a:t>
            </a:r>
          </a:p>
          <a:p>
            <a:pPr marL="109728" indent="0" algn="just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«Трудноизвлекаемые </a:t>
            </a:r>
            <a:r>
              <a:rPr lang="ru-RU" sz="2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(ТрИЗ) – запасы залежей (месторождений, объектов разработки) или частей залежи, отличающиеся сравнительно </a:t>
            </a:r>
            <a:r>
              <a:rPr lang="ru-RU" sz="2600" b="1" i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неблагоприятными</a:t>
            </a:r>
            <a:r>
              <a:rPr lang="ru-RU" sz="2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извлечения геологическими условиями залегания нефти и (или) физическими ее свойствами, разработка которых </a:t>
            </a:r>
            <a:r>
              <a:rPr lang="ru-RU" sz="26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существующими  технологиями в условиях действующей налоговой системы экономически неэффективна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09728" indent="0" algn="just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endParaRPr lang="ru-RU" sz="26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цель предоставления льгот – создание новых технологий, позволяющих экономически эффективно разрабатывать ТрИЗ.</a:t>
            </a:r>
          </a:p>
          <a:p>
            <a:pPr marL="109728" indent="0" algn="just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механизм, обеспечивающий направление значительной доли средств, получаемой недропользователями в результате предоставления льгот, на финансирование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новых </a:t>
            </a:r>
            <a:r>
              <a:rPr lang="ru-RU" sz="26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</a:t>
            </a:r>
            <a:endParaRPr lang="ru-RU" sz="2600" b="1" i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5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80"/>
            <a:ext cx="8928992" cy="375073"/>
          </a:xfrm>
        </p:spPr>
        <p:txBody>
          <a:bodyPr>
            <a:normAutofit/>
          </a:bodyPr>
          <a:lstStyle/>
          <a:p>
            <a:r>
              <a:rPr lang="ru-RU" dirty="0"/>
              <a:t>Обоснование </a:t>
            </a:r>
            <a:r>
              <a:rPr lang="ru-RU" dirty="0" smtClean="0"/>
              <a:t>оптимального периода действия льготного налогообложения </a:t>
            </a:r>
            <a:r>
              <a:rPr lang="ru-RU" dirty="0"/>
              <a:t>(</a:t>
            </a:r>
            <a:r>
              <a:rPr lang="ru-RU" dirty="0" smtClean="0"/>
              <a:t>выработанность запасов)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FAA-33AA-4EA6-9D02-8D5E255A0F4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265661" cy="1247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478" indent="-285750" algn="just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за период достижения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отбора от НИЗ, нефтегазодобывающие предприятия вкладывают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70%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капитальных вложений,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ПТД.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период,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разбуриваются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продуктивные объекты и возводятся основные узлы системы сбора, подготовки и транспорта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44515240"/>
              </p:ext>
            </p:extLst>
          </p:nvPr>
        </p:nvGraphicFramePr>
        <p:xfrm>
          <a:off x="1115616" y="1762136"/>
          <a:ext cx="691276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64353" y="1412776"/>
            <a:ext cx="69127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капитальных вложений от уровня отбора утвержденных извлекаемых запасов нефти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48680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льгот по ТрИЗ следует увязать с периодом, за который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(залежь) может быть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промышленному освоению: проведены опытные работы и завершена подготовка инфраструктуры (внешней и внутренней).</a:t>
            </a:r>
          </a:p>
        </p:txBody>
      </p:sp>
    </p:spTree>
    <p:extLst>
      <p:ext uri="{BB962C8B-B14F-4D97-AF65-F5344CB8AC3E}">
        <p14:creationId xmlns:p14="http://schemas.microsoft.com/office/powerpoint/2010/main" val="327124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26" y="3229754"/>
            <a:ext cx="6032534" cy="248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825088"/>
            <a:ext cx="4413177" cy="936104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438086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добыче нефти РФ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81% (405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млн.т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438086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выработанность запасов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71%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438086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отбора от ТИЗ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3,3 %</a:t>
            </a:r>
          </a:p>
          <a:p>
            <a:pPr algn="just">
              <a:buClr>
                <a:srgbClr val="438086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рентабельных запасов – 87%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0116" y="767330"/>
            <a:ext cx="3384000" cy="1044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Неосложненные разрабатываемые запасы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нефти</a:t>
            </a:r>
          </a:p>
          <a:p>
            <a:pPr algn="ctr"/>
            <a:endParaRPr lang="ru-RU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ТИЗ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АВС1+С2 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endParaRPr lang="ru-RU" sz="11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рентабельные 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АВС1+С2 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 </a:t>
            </a:r>
            <a:r>
              <a:rPr lang="ru-RU" sz="11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endParaRPr lang="ru-RU" sz="11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1818" y="4605269"/>
            <a:ext cx="3384000" cy="104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Месторождения не введенные  в разработку </a:t>
            </a:r>
          </a:p>
          <a:p>
            <a:pPr algn="ctr"/>
            <a:endParaRPr lang="ru-RU" sz="1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ТИЗ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АВС1+С2 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8,4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рентабельные  АВС1+С2–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 </a:t>
            </a:r>
            <a:r>
              <a:rPr lang="ru-RU" sz="11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876256" y="1928106"/>
            <a:ext cx="1911279" cy="3772560"/>
          </a:xfrm>
          <a:prstGeom prst="rect">
            <a:avLst/>
          </a:prstGeom>
          <a:ln w="19050">
            <a:solidFill>
              <a:schemeClr val="accent3"/>
            </a:solidFill>
            <a:prstDash val="lgDash"/>
          </a:ln>
        </p:spPr>
        <p:txBody>
          <a:bodyPr vert="horz" tIns="144000" rIns="180000" bIns="36000" anchor="ctr" anchorCtr="0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Clr>
                <a:srgbClr val="438086"/>
              </a:buClr>
              <a:buFont typeface="Wingdings" panose="05000000000000000000" pitchFamily="2" charset="2"/>
              <a:buNone/>
            </a:pPr>
            <a:r>
              <a:rPr lang="ru-RU" sz="1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вовлечение в разработку зависит от государственного административного и налогового регулирования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6226" y="732827"/>
            <a:ext cx="8046865" cy="1132995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83453" y="1639287"/>
            <a:ext cx="2336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РАЗРАБАТЫВАЕМЫЕ ЗАЛЕЖИ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679549" y="4239166"/>
            <a:ext cx="2415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ЗАЛЕЖИ В РАЗВЕДКЕ И</a:t>
            </a:r>
            <a:endParaRPr lang="ru-RU" sz="1400" dirty="0">
              <a:solidFill>
                <a:prstClr val="black"/>
              </a:solidFill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НЕРАЗРАБАТЫВАЕМЫЕ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8155" y="3303921"/>
            <a:ext cx="3384000" cy="11889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Неразрабатываемые залежи разрабатываемых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месторождений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(выработка менее 1%) </a:t>
            </a:r>
          </a:p>
          <a:p>
            <a:pPr algn="ctr"/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ТИЗ АВС1+С2 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5.0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рентабельные 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АВС1+С2– 2,8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52530" y="-7911"/>
            <a:ext cx="8229600" cy="54868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1800" b="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4140" y="0"/>
            <a:ext cx="9110732" cy="4046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СТРУКТУРА ИЗВЛЕКАЕМЫХ ЗАПАСОВ И ТЕКУЩЕЙ ДОБЫЧИ НЕФТИ </a:t>
            </a:r>
            <a:endParaRPr lang="ru-RU" sz="1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76563" y="1865822"/>
            <a:ext cx="782058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95941" y="1955582"/>
            <a:ext cx="3384000" cy="104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Трудноизвлекемые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льгот)</a:t>
            </a:r>
          </a:p>
          <a:p>
            <a:pPr algn="ctr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ТИЗ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АВС1+С2 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endParaRPr lang="ru-RU" sz="11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рентабельные   АВС1+С2 – 0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,8 </a:t>
            </a:r>
            <a:r>
              <a:rPr lang="ru-RU" sz="11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1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101722" y="1928106"/>
            <a:ext cx="2677037" cy="108520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38086"/>
              </a:buClr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добыче нефти РФ –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11,9% (59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млн.т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438086"/>
              </a:buClr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 от ТИЗ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1,7 %</a:t>
            </a:r>
          </a:p>
          <a:p>
            <a:pPr algn="just">
              <a:buClr>
                <a:srgbClr val="438086"/>
              </a:buClr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рентабельных запасов –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24%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438086"/>
              </a:buClr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075028" y="4661235"/>
            <a:ext cx="2673850" cy="1072021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38086"/>
              </a:buClr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добыче нефти РФ – 3,6% (18 </a:t>
            </a:r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млн.т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43808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отбора от ТИЗ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0,2 %</a:t>
            </a:r>
          </a:p>
          <a:p>
            <a:pPr algn="just">
              <a:buClr>
                <a:srgbClr val="43808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рентабельных запасов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438086"/>
              </a:buClr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067944" y="3376373"/>
            <a:ext cx="2680934" cy="102591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438086"/>
              </a:buClr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добыче нефти РФ – 3,2% (16 </a:t>
            </a:r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млн.т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43808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отбора от ТИЗ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0,3 %</a:t>
            </a:r>
          </a:p>
          <a:p>
            <a:pPr algn="just">
              <a:buClr>
                <a:srgbClr val="438086"/>
              </a:buClr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рентабельных запасов –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57%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438086"/>
              </a:buClr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A670-8F38-471C-9B29-C525E7B75800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779" y="5805264"/>
            <a:ext cx="854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оценка, проведённая в рамках апробации НКЗ показала,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рентабельных запасов в России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18.5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(63%), в том числе по разрабатываемым месторождениям России рентабельных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14,3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(69%).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46226" y="1880312"/>
            <a:ext cx="6032533" cy="1188648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2504" y="732826"/>
            <a:ext cx="463724" cy="2340000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8036" y="3237706"/>
            <a:ext cx="463724" cy="2470912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4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РАСШИРЕНИЮ КРИТЕРИЕВ ВЫДЕЛЕНИЯ ТРИЗ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FAA-33AA-4EA6-9D02-8D5E255A0F4A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75616"/>
              </p:ext>
            </p:extLst>
          </p:nvPr>
        </p:nvGraphicFramePr>
        <p:xfrm>
          <a:off x="25031" y="548680"/>
          <a:ext cx="8970087" cy="54737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90954"/>
                <a:gridCol w="1537371"/>
                <a:gridCol w="1390954"/>
                <a:gridCol w="2269452"/>
                <a:gridCol w="2381356"/>
              </a:tblGrid>
              <a:tr h="1303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критерии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52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Э.М.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Халимов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algn="ctr" rtl="0" eaLnBrk="1" latinLnBrk="0" hangingPunct="1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Н.Н. Лисовский</a:t>
                      </a:r>
                      <a:endParaRPr kumimoji="0" lang="ru-RU" sz="12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Налоговый кодекс РФ</a:t>
                      </a:r>
                      <a:endParaRPr kumimoji="0" lang="ru-RU" sz="12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ГКЗ 2015</a:t>
                      </a:r>
                      <a:endParaRPr kumimoji="0" lang="ru-RU" sz="12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Аномальных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Вязких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пластовых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условиях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пластовых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условиях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спз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пластовых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условиях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спз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Неблагоприятных коллекторов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Малопроницаемых и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низкопористых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&lt;0,03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&lt;0,0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мкм2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&lt;0,0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5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Подгазовые зоны и нефтяные оторочки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гш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58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Выработанность (истощенность)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НИЗ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НИЗ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532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Географическая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коэффициент - 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диапазоне 1-2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(Якутия), Иркутская обл., Красноярский край, внутренние морские воды/ территориальное море севернее Северного полярного круга, континентальный шельф РФ, Азовское и Каспийское,  Черное,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Охотское моря,  Ненецкий АО, п-в Ямал в ЯНАО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(Якутия), Иркутская обл., Красноярский край, внутренние морские воды/ территориальное море севернее Северного полярного круга, континентальный шельф РФ, Азовское и Каспийское,  Черное,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Охотское моря,  Ненецкий АО, п-в Ямал в ЯНАО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500"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Низкопродуктивные пласты и горизонты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баженовская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абалакская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хадумская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доманиковая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баженовская, абалакская,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хадумская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доманиковая 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доюрские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отложения (Западная Сибирь)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доюрские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отложения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(Восточная Сибирь венд/рифей)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2710" y="614614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ввести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ограничение по выработанности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 для всех видов ТрИЗ (исключение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высоковыработанные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запасы). </a:t>
            </a:r>
          </a:p>
        </p:txBody>
      </p:sp>
    </p:spTree>
    <p:extLst>
      <p:ext uri="{BB962C8B-B14F-4D97-AF65-F5344CB8AC3E}">
        <p14:creationId xmlns:p14="http://schemas.microsoft.com/office/powerpoint/2010/main" val="36059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15032"/>
            <a:ext cx="8928992" cy="404664"/>
          </a:xfrm>
        </p:spPr>
        <p:txBody>
          <a:bodyPr>
            <a:noAutofit/>
          </a:bodyPr>
          <a:lstStyle/>
          <a:p>
            <a:r>
              <a:rPr lang="ru-RU" sz="1400" dirty="0" smtClean="0"/>
              <a:t>СТРУКТУРА ТРИЗ  НЕФТИ  РФ  В СООТВЕТСТВИИ С ПРЕДЛОЖЕННЫМИ  КРИТЕРИЯМИ И  ВЫРАБОТАННОСТЬЮ 10% НА 1.01.15 Г С УЧЕТОМ УЧАСТКОВ НЕДР, РАСПОЛОЖЕННЫХ  В ТРУДНОДОСТУПНЫХ  РЕГИОНАХ  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A670-8F38-471C-9B29-C525E7B7580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797152"/>
            <a:ext cx="8748464" cy="188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нефти потенциально попадающие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льготное налогообложение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предлагаемому варианту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1,9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существующей схемы.</a:t>
            </a:r>
          </a:p>
          <a:p>
            <a:pPr marL="365760" indent="-256032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Потенциальное увеличение добычи попадающей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льготное налогообложение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30% к уровню 2014 г.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доюрским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отложениям Восточной и Западной Сибири под программы стимулирования предлагается включить не только добычу, но и ГРР.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643112"/>
              </p:ext>
            </p:extLst>
          </p:nvPr>
        </p:nvGraphicFramePr>
        <p:xfrm>
          <a:off x="71500" y="548680"/>
          <a:ext cx="8820979" cy="4214994"/>
        </p:xfrm>
        <a:graphic>
          <a:graphicData uri="http://schemas.openxmlformats.org/drawingml/2006/table">
            <a:tbl>
              <a:tblPr/>
              <a:tblGrid>
                <a:gridCol w="1678328"/>
                <a:gridCol w="1483174"/>
                <a:gridCol w="1561235"/>
                <a:gridCol w="713867"/>
                <a:gridCol w="925430"/>
                <a:gridCol w="730754"/>
                <a:gridCol w="862820"/>
                <a:gridCol w="865371"/>
              </a:tblGrid>
              <a:tr h="4472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категория ТРИЗ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критерии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Текущие извлекаемые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запасы категорий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АВС</a:t>
                      </a:r>
                      <a:r>
                        <a:rPr lang="ru-RU" sz="1000" b="1" i="0" u="none" strike="noStrike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+С</a:t>
                      </a:r>
                      <a:r>
                        <a:rPr lang="ru-RU" sz="1000" b="1" i="0" u="none" strike="noStrike" baseline="-25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01.01.2015, млн.т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Запасы нефти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потенциально попадающие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под льготное налогообложение, млн.т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 НК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предлагаемые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 НК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предлагаемые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по НК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предлагаемые</a:t>
                      </a: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отклонение, млн.т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Тюменская свита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≤13%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383,4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+51,1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Баженовская свита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≤13%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+10,6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Абалакская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свита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≤13%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+2,4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Хадумская свита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≤13%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+0,3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Доманиковые отложения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≤13%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Доюрские отложения (Восточная Сибирь венд/рифей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--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+141,4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Доюрские отложения (Западная Сибирь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--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+22,2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7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Проницаемость  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≤3%,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проницаемость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2 мД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≤15%,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проницаемость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4 мД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+601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Вязкость  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Вязкость более 200 мПа*с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Вязкость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более 100 мПа*с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1172,8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+568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Подгазовые залежи/нефтяные оторочки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--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выработанность  ≤15%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297,4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+297,4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2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Запасы 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выработкой более 80%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лицензионные участки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залежи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1145,2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1145,2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+163,3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26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9 335,2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14 186,5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2 860,2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4 719,9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+1 859,7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132" marR="8132" marT="8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92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-27384"/>
            <a:ext cx="8229600" cy="462322"/>
          </a:xfrm>
        </p:spPr>
        <p:txBody>
          <a:bodyPr vert="horz" anchor="ctr">
            <a:noAutofit/>
          </a:bodyPr>
          <a:lstStyle/>
          <a:p>
            <a:r>
              <a:rPr lang="ru-RU" sz="1600" cap="all" dirty="0"/>
              <a:t>Прогноз до 2050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2E55-AF57-4FAC-8D63-18C9167580F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871112"/>
              </p:ext>
            </p:extLst>
          </p:nvPr>
        </p:nvGraphicFramePr>
        <p:xfrm>
          <a:off x="107504" y="692696"/>
          <a:ext cx="86513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488270" y="1612960"/>
            <a:ext cx="5472609" cy="6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1359876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Энергетическая стратегия РФ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5229200"/>
            <a:ext cx="8507288" cy="15121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выполнение энергетической стратегии страны по уровням добычи нефти возможно только за счет вовлечения в разработку нерентабельных запасов и активизации поисковых работ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разработку нерентабельных запасов (2.5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млрд.т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35 лет) позволит обеспечить рациональное недропользование (сбалансированная энергетическая система, вовлечение малых толщин,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подгазовых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низкопроницаемых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коллекторов, высоко выработанных запасов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том числе за счет вывода скважин из бездействия </a:t>
            </a:r>
          </a:p>
        </p:txBody>
      </p:sp>
    </p:spTree>
    <p:extLst>
      <p:ext uri="{BB962C8B-B14F-4D97-AF65-F5344CB8AC3E}">
        <p14:creationId xmlns:p14="http://schemas.microsoft.com/office/powerpoint/2010/main" val="744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17153</TotalTime>
  <Words>1295</Words>
  <Application>Microsoft Office PowerPoint</Application>
  <PresentationFormat>Экран (4:3)</PresentationFormat>
  <Paragraphs>245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Ясность</vt:lpstr>
      <vt:lpstr>Формула</vt:lpstr>
      <vt:lpstr>ТРУДНОИЗВЛЕКАЕМЫЕ  ЗАПАСЫ  РОССИЙСКОЙ  ФЕДЕРАЦИИ. КРИТЕРИИ  И  ОЦЕНКА  </vt:lpstr>
      <vt:lpstr>Презентация PowerPoint</vt:lpstr>
      <vt:lpstr>ОСНОВНЫЕ ПРИЧИНЫ ИЗМЕНЕНИЯ ЗАПАСОВ В РЕЗУЛЬТАТЕ ИХ ПЕРЕОЦЕНКИ.  ЗАПАДНАЯ СИБИРЬ</vt:lpstr>
      <vt:lpstr>ПРЕДЛАГАЕМЫЕ РЕШЕНИЯ </vt:lpstr>
      <vt:lpstr>Обоснование оптимального периода действия льготного налогообложения (выработанность запасов)</vt:lpstr>
      <vt:lpstr>СТРУКТУРА ИЗВЛЕКАЕМЫХ ЗАПАСОВ И ТЕКУЩЕЙ ДОБЫЧИ НЕФТИ </vt:lpstr>
      <vt:lpstr>ПРЕДЛОЖЕНИЯ ПО РАСШИРЕНИЮ КРИТЕРИЕВ ВЫДЕЛЕНИЯ ТРИЗ</vt:lpstr>
      <vt:lpstr>СТРУКТУРА ТРИЗ  НЕФТИ  РФ  В СООТВЕТСТВИИ С ПРЕДЛОЖЕННЫМИ  КРИТЕРИЯМИ И  ВЫРАБОТАННОСТЬЮ 10% НА 1.01.15 Г С УЧЕТОМ УЧАСТКОВ НЕДР, РАСПОЛОЖЕННЫХ  В ТРУДНОДОСТУПНЫХ  РЕГИОНАХ  </vt:lpstr>
      <vt:lpstr>Прогноз до 2050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Браткова</dc:creator>
  <cp:lastModifiedBy>Пахмутова Н.А.</cp:lastModifiedBy>
  <cp:revision>174</cp:revision>
  <cp:lastPrinted>2016-04-18T09:35:51Z</cp:lastPrinted>
  <dcterms:created xsi:type="dcterms:W3CDTF">2016-01-20T08:08:39Z</dcterms:created>
  <dcterms:modified xsi:type="dcterms:W3CDTF">2016-04-18T09:40:14Z</dcterms:modified>
</cp:coreProperties>
</file>