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7" r:id="rId2"/>
    <p:sldId id="258" r:id="rId3"/>
    <p:sldId id="259" r:id="rId4"/>
    <p:sldId id="260" r:id="rId5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6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5311" autoAdjust="0"/>
  </p:normalViewPr>
  <p:slideViewPr>
    <p:cSldViewPr>
      <p:cViewPr>
        <p:scale>
          <a:sx n="90" d="100"/>
          <a:sy n="90" d="100"/>
        </p:scale>
        <p:origin x="-732" y="7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ttserver\Share\15%20&#1057;&#1077;&#1082;&#1094;&#1080;&#1103;%20&#1053;&#1042;&#1051;%20(&#1044;&#1086;&#1088;&#1086;&#1093;&#1086;&#1074;&#1072;)\&#1090;&#1086;&#1083;&#1100;&#1082;&#1086;%20&#1075;&#1088;&#1072;&#1092;&#1080;&#1082;&#1080;%20&#1082;%20&#1087;&#1088;&#1077;&#1079;&#1077;&#1085;&#1090;&#1072;&#1094;&#1080;&#1080;%20(3%20&#1096;&#1090;)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ttserver\Share\15%20&#1057;&#1077;&#1082;&#1094;&#1080;&#1103;%20&#1053;&#1042;&#1051;%20(&#1044;&#1086;&#1088;&#1086;&#1093;&#1086;&#1074;&#1072;)\&#1090;&#1086;&#1083;&#1100;&#1082;&#1086;%20&#1075;&#1088;&#1072;&#1092;&#1080;&#1082;&#1080;%20&#1082;%20&#1087;&#1088;&#1077;&#1079;&#1077;&#1085;&#1090;&#1072;&#1094;&#1080;&#1080;%20(3%20&#1096;&#1090;)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6"/>
    </mc:Choice>
    <mc:Fallback>
      <c:style val="16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'Показатели работы ЭТП'!$B$30:$B$32</c:f>
              <c:strCache>
                <c:ptCount val="3"/>
                <c:pt idx="0">
                  <c:v>Динамика публикации процедур по количеству нарастающим итогом, ед.</c:v>
                </c:pt>
                <c:pt idx="1">
                  <c:v>Динамика публикации процедур по количеству 
нарастающим итогом, шт
</c:v>
                </c:pt>
                <c:pt idx="2">
                  <c:v>Количество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'Показатели работы ЭТП'!$A$33:$A$41</c:f>
              <c:numCache>
                <c:formatCode>mmm\-yy</c:formatCode>
                <c:ptCount val="9"/>
                <c:pt idx="0">
                  <c:v>42186</c:v>
                </c:pt>
                <c:pt idx="1">
                  <c:v>42217</c:v>
                </c:pt>
                <c:pt idx="2">
                  <c:v>42248</c:v>
                </c:pt>
                <c:pt idx="3">
                  <c:v>42278</c:v>
                </c:pt>
                <c:pt idx="4">
                  <c:v>42309</c:v>
                </c:pt>
                <c:pt idx="5">
                  <c:v>42339</c:v>
                </c:pt>
                <c:pt idx="6">
                  <c:v>42370</c:v>
                </c:pt>
                <c:pt idx="7">
                  <c:v>42401</c:v>
                </c:pt>
                <c:pt idx="8">
                  <c:v>42430</c:v>
                </c:pt>
              </c:numCache>
            </c:numRef>
          </c:cat>
          <c:val>
            <c:numRef>
              <c:f>'Показатели работы ЭТП'!$B$33:$B$41</c:f>
              <c:numCache>
                <c:formatCode>General</c:formatCode>
                <c:ptCount val="9"/>
                <c:pt idx="0">
                  <c:v>189</c:v>
                </c:pt>
                <c:pt idx="1">
                  <c:v>306</c:v>
                </c:pt>
                <c:pt idx="2">
                  <c:v>779</c:v>
                </c:pt>
                <c:pt idx="3">
                  <c:v>1321</c:v>
                </c:pt>
                <c:pt idx="4">
                  <c:v>2458</c:v>
                </c:pt>
                <c:pt idx="5">
                  <c:v>3389</c:v>
                </c:pt>
                <c:pt idx="6">
                  <c:v>3690</c:v>
                </c:pt>
                <c:pt idx="7">
                  <c:v>4353</c:v>
                </c:pt>
                <c:pt idx="8">
                  <c:v>5191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5C8-420A-8CF6-8310CEB057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8443648"/>
        <c:axId val="38478208"/>
      </c:barChart>
      <c:dateAx>
        <c:axId val="38443648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txPr>
          <a:bodyPr/>
          <a:lstStyle/>
          <a:p>
            <a:pPr>
              <a:defRPr sz="6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pPr>
            <a:endParaRPr lang="ru-RU"/>
          </a:p>
        </c:txPr>
        <c:crossAx val="38478208"/>
        <c:crosses val="autoZero"/>
        <c:auto val="1"/>
        <c:lblOffset val="100"/>
        <c:baseTimeUnit val="months"/>
      </c:dateAx>
      <c:valAx>
        <c:axId val="38478208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 algn="ctr">
                  <a:defRPr lang="ru-RU" sz="600" b="0" i="0" u="none" strike="noStrike" kern="1200" baseline="0">
                    <a:solidFill>
                      <a:sysClr val="windowText" lastClr="000000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defRPr>
                </a:pPr>
                <a:r>
                  <a:rPr lang="ru-RU" sz="600" b="0" i="0" u="none" strike="noStrike" kern="1200" baseline="0">
                    <a:solidFill>
                      <a:sysClr val="windowText" lastClr="000000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Количество, шт.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 algn="ctr">
              <a:defRPr lang="ru-RU" sz="600" b="0" i="0" u="none" strike="noStrike" kern="1200" baseline="0">
                <a:solidFill>
                  <a:sysClr val="windowText" lastClr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pPr>
            <a:endParaRPr lang="ru-RU"/>
          </a:p>
        </c:txPr>
        <c:crossAx val="38443648"/>
        <c:crosses val="autoZero"/>
        <c:crossBetween val="between"/>
      </c:valAx>
      <c:spPr>
        <a:ln>
          <a:solidFill>
            <a:schemeClr val="bg1"/>
          </a:solidFill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700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'Показатели работы ЭТП'!$A$46:$A$54</c:f>
              <c:numCache>
                <c:formatCode>mmm\-yy</c:formatCode>
                <c:ptCount val="9"/>
                <c:pt idx="0">
                  <c:v>42186</c:v>
                </c:pt>
                <c:pt idx="1">
                  <c:v>42217</c:v>
                </c:pt>
                <c:pt idx="2">
                  <c:v>42248</c:v>
                </c:pt>
                <c:pt idx="3">
                  <c:v>42278</c:v>
                </c:pt>
                <c:pt idx="4">
                  <c:v>42309</c:v>
                </c:pt>
                <c:pt idx="5">
                  <c:v>42339</c:v>
                </c:pt>
                <c:pt idx="6">
                  <c:v>42370</c:v>
                </c:pt>
                <c:pt idx="7">
                  <c:v>42401</c:v>
                </c:pt>
                <c:pt idx="8">
                  <c:v>42430</c:v>
                </c:pt>
              </c:numCache>
            </c:numRef>
          </c:cat>
          <c:val>
            <c:numRef>
              <c:f>'Показатели работы ЭТП'!$B$46:$B$54</c:f>
              <c:numCache>
                <c:formatCode>_-* #,##0.0_р_._-;\-* #,##0.0_р_._-;_-* "-"?_р_._-;_-@_-</c:formatCode>
                <c:ptCount val="9"/>
                <c:pt idx="0">
                  <c:v>71.400000000000006</c:v>
                </c:pt>
                <c:pt idx="1">
                  <c:v>171</c:v>
                </c:pt>
                <c:pt idx="2">
                  <c:v>248.5</c:v>
                </c:pt>
                <c:pt idx="3">
                  <c:v>405.7</c:v>
                </c:pt>
                <c:pt idx="4">
                  <c:v>554.70000000000005</c:v>
                </c:pt>
                <c:pt idx="5">
                  <c:v>633.1</c:v>
                </c:pt>
                <c:pt idx="6">
                  <c:v>743.2</c:v>
                </c:pt>
                <c:pt idx="7">
                  <c:v>778.5</c:v>
                </c:pt>
                <c:pt idx="8">
                  <c:v>850.1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1E1-4A3F-B59E-92EE1C52B65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44666240"/>
        <c:axId val="44685568"/>
      </c:barChart>
      <c:dateAx>
        <c:axId val="44666240"/>
        <c:scaling>
          <c:orientation val="minMax"/>
        </c:scaling>
        <c:delete val="0"/>
        <c:axPos val="b"/>
        <c:numFmt formatCode="mmm\-yy" sourceLinked="1"/>
        <c:majorTickMark val="none"/>
        <c:minorTickMark val="none"/>
        <c:tickLblPos val="nextTo"/>
        <c:txPr>
          <a:bodyPr/>
          <a:lstStyle/>
          <a:p>
            <a:pPr algn="ctr" rtl="0">
              <a:defRPr lang="ru-RU" sz="600" b="0" i="0" u="none" strike="noStrike" kern="1200" baseline="0">
                <a:solidFill>
                  <a:sysClr val="windowText" lastClr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pPr>
            <a:endParaRPr lang="ru-RU"/>
          </a:p>
        </c:txPr>
        <c:crossAx val="44685568"/>
        <c:crossesAt val="0"/>
        <c:auto val="1"/>
        <c:lblOffset val="100"/>
        <c:baseTimeUnit val="months"/>
      </c:dateAx>
      <c:valAx>
        <c:axId val="44685568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 algn="ctr" rtl="0">
                  <a:defRPr lang="ru-RU" sz="600" b="0" i="0" u="none" strike="noStrike" kern="1200" baseline="0">
                    <a:solidFill>
                      <a:sysClr val="windowText" lastClr="000000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defRPr>
                </a:pPr>
                <a:r>
                  <a:rPr lang="ru-RU" sz="600" b="0" i="0" u="none" strike="noStrike" kern="1200" baseline="0">
                    <a:solidFill>
                      <a:sysClr val="windowText" lastClr="000000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Объем, млрд.р.</a:t>
                </a:r>
              </a:p>
            </c:rich>
          </c:tx>
          <c:layout/>
          <c:overlay val="0"/>
        </c:title>
        <c:numFmt formatCode="_(* #,##0_);_(* \(#,##0\);_(* &quot;-&quot;_);_(@_)" sourceLinked="0"/>
        <c:majorTickMark val="none"/>
        <c:minorTickMark val="none"/>
        <c:tickLblPos val="nextTo"/>
        <c:crossAx val="446662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 algn="ctr" rtl="0">
        <a:defRPr lang="ru-RU" sz="600" b="0" i="0" u="none" strike="noStrike" kern="1200" baseline="0">
          <a:solidFill>
            <a:sysClr val="windowText" lastClr="000000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6"/>
    </mc:Choice>
    <mc:Fallback>
      <c:style val="1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392103646618644"/>
          <c:y val="0.10348010498687664"/>
          <c:w val="0.83326766069134961"/>
          <c:h val="0.6829266141732283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'Показатели работы ЭТП'!$B$81</c:f>
              <c:strCache>
                <c:ptCount val="1"/>
                <c:pt idx="0">
                  <c:v>Поставщики, ВСЕГО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'Показатели работы ЭТП'!$A$82:$A$90</c:f>
              <c:numCache>
                <c:formatCode>mmm\-yy</c:formatCode>
                <c:ptCount val="9"/>
                <c:pt idx="0">
                  <c:v>42186</c:v>
                </c:pt>
                <c:pt idx="1">
                  <c:v>42217</c:v>
                </c:pt>
                <c:pt idx="2">
                  <c:v>42248</c:v>
                </c:pt>
                <c:pt idx="3">
                  <c:v>42278</c:v>
                </c:pt>
                <c:pt idx="4">
                  <c:v>42309</c:v>
                </c:pt>
                <c:pt idx="5">
                  <c:v>42339</c:v>
                </c:pt>
                <c:pt idx="6">
                  <c:v>42370</c:v>
                </c:pt>
                <c:pt idx="7">
                  <c:v>42401</c:v>
                </c:pt>
                <c:pt idx="8">
                  <c:v>42430</c:v>
                </c:pt>
              </c:numCache>
            </c:numRef>
          </c:cat>
          <c:val>
            <c:numRef>
              <c:f>'Показатели работы ЭТП'!$B$82:$B$90</c:f>
              <c:numCache>
                <c:formatCode>General</c:formatCode>
                <c:ptCount val="9"/>
                <c:pt idx="0">
                  <c:v>1441</c:v>
                </c:pt>
                <c:pt idx="1">
                  <c:v>2339</c:v>
                </c:pt>
                <c:pt idx="2">
                  <c:v>3268</c:v>
                </c:pt>
                <c:pt idx="3">
                  <c:v>4153</c:v>
                </c:pt>
                <c:pt idx="4">
                  <c:v>5285</c:v>
                </c:pt>
                <c:pt idx="5">
                  <c:v>6247</c:v>
                </c:pt>
                <c:pt idx="6">
                  <c:v>6840</c:v>
                </c:pt>
                <c:pt idx="7">
                  <c:v>7401</c:v>
                </c:pt>
                <c:pt idx="8">
                  <c:v>8142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926-42A8-8982-261BF361EC58}"/>
            </c:ext>
          </c:extLst>
        </c:ser>
        <c:ser>
          <c:idx val="1"/>
          <c:order val="1"/>
          <c:tx>
            <c:strRef>
              <c:f>'Показатели работы ЭТП'!$C$81</c:f>
              <c:strCache>
                <c:ptCount val="1"/>
                <c:pt idx="0">
                  <c:v>в т.ч. МСП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'Показатели работы ЭТП'!$A$82:$A$90</c:f>
              <c:numCache>
                <c:formatCode>mmm\-yy</c:formatCode>
                <c:ptCount val="9"/>
                <c:pt idx="0">
                  <c:v>42186</c:v>
                </c:pt>
                <c:pt idx="1">
                  <c:v>42217</c:v>
                </c:pt>
                <c:pt idx="2">
                  <c:v>42248</c:v>
                </c:pt>
                <c:pt idx="3">
                  <c:v>42278</c:v>
                </c:pt>
                <c:pt idx="4">
                  <c:v>42309</c:v>
                </c:pt>
                <c:pt idx="5">
                  <c:v>42339</c:v>
                </c:pt>
                <c:pt idx="6">
                  <c:v>42370</c:v>
                </c:pt>
                <c:pt idx="7">
                  <c:v>42401</c:v>
                </c:pt>
                <c:pt idx="8">
                  <c:v>42430</c:v>
                </c:pt>
              </c:numCache>
            </c:numRef>
          </c:cat>
          <c:val>
            <c:numRef>
              <c:f>'Показатели работы ЭТП'!$C$82:$C$90</c:f>
              <c:numCache>
                <c:formatCode>General</c:formatCode>
                <c:ptCount val="9"/>
                <c:pt idx="0">
                  <c:v>654</c:v>
                </c:pt>
                <c:pt idx="1">
                  <c:v>1003</c:v>
                </c:pt>
                <c:pt idx="2">
                  <c:v>1321</c:v>
                </c:pt>
                <c:pt idx="3">
                  <c:v>1586</c:v>
                </c:pt>
                <c:pt idx="4">
                  <c:v>1893</c:v>
                </c:pt>
                <c:pt idx="5">
                  <c:v>2041</c:v>
                </c:pt>
                <c:pt idx="6">
                  <c:v>2132</c:v>
                </c:pt>
                <c:pt idx="7">
                  <c:v>2218</c:v>
                </c:pt>
                <c:pt idx="8">
                  <c:v>2329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926-42A8-8982-261BF361EC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9019520"/>
        <c:axId val="109021056"/>
      </c:barChart>
      <c:dateAx>
        <c:axId val="109019520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txPr>
          <a:bodyPr/>
          <a:lstStyle/>
          <a:p>
            <a:pPr algn="ctr" rtl="0">
              <a:defRPr lang="ru-RU" sz="600" b="0" i="0" u="none" strike="noStrike" kern="1200" baseline="0">
                <a:solidFill>
                  <a:sysClr val="windowText" lastClr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pPr>
            <a:endParaRPr lang="ru-RU"/>
          </a:p>
        </c:txPr>
        <c:crossAx val="109021056"/>
        <c:crosses val="autoZero"/>
        <c:auto val="1"/>
        <c:lblOffset val="100"/>
        <c:baseTimeUnit val="months"/>
      </c:dateAx>
      <c:valAx>
        <c:axId val="109021056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 algn="ctr" rtl="0">
                  <a:defRPr lang="ru-RU" sz="600" b="0" i="0" u="none" strike="noStrike" kern="1200" baseline="0">
                    <a:solidFill>
                      <a:sysClr val="windowText" lastClr="000000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defRPr>
                </a:pPr>
                <a:r>
                  <a:rPr lang="ru-RU" sz="600" b="0" i="0" u="none" strike="noStrike" kern="1200" baseline="0">
                    <a:solidFill>
                      <a:sysClr val="windowText" lastClr="000000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Количество, шт.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 algn="ctr" rtl="0">
              <a:defRPr lang="ru-RU" sz="600" b="0" i="0" u="none" strike="noStrike" kern="1200" baseline="0">
                <a:solidFill>
                  <a:sysClr val="windowText" lastClr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pPr>
            <a:endParaRPr lang="ru-RU"/>
          </a:p>
        </c:txPr>
        <c:crossAx val="10901952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6F5DDC-1014-4436-AC28-77C46EDA18D5}" type="datetimeFigureOut">
              <a:rPr lang="ru-RU" smtClean="0"/>
              <a:t>20.04.2016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8D5EEF-8C48-49D8-85E0-E9468AB27D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76272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ru-RU" dirty="0" smtClean="0"/>
              <a:t>Представиться</a:t>
            </a:r>
          </a:p>
          <a:p>
            <a:pPr marL="228600" indent="-228600">
              <a:buAutoNum type="arabicPeriod"/>
            </a:pPr>
            <a:r>
              <a:rPr lang="ru-RU" baseline="0" dirty="0" smtClean="0"/>
              <a:t>Кризис, быстро меняется внешняя среда</a:t>
            </a:r>
          </a:p>
          <a:p>
            <a:pPr marL="228600" indent="-228600">
              <a:buAutoNum type="arabicPeriod"/>
            </a:pPr>
            <a:r>
              <a:rPr lang="ru-RU" baseline="0" dirty="0" smtClean="0"/>
              <a:t>Повышение эффективности компаний – залог выживаемости</a:t>
            </a:r>
          </a:p>
          <a:p>
            <a:pPr marL="228600" indent="-228600">
              <a:buAutoNum type="arabicPeriod"/>
            </a:pPr>
            <a:r>
              <a:rPr lang="ru-RU" baseline="0" dirty="0" smtClean="0"/>
              <a:t>Закупки – один из ключевых факторов, влияющих на эффективность</a:t>
            </a:r>
            <a:endParaRPr lang="ru-RU" dirty="0" smtClean="0"/>
          </a:p>
          <a:p>
            <a:pPr marL="228600" indent="-228600">
              <a:buAutoNum type="arabicPeriod"/>
            </a:pPr>
            <a:r>
              <a:rPr lang="ru-RU" dirty="0" smtClean="0"/>
              <a:t>Тенденция</a:t>
            </a:r>
            <a:r>
              <a:rPr lang="ru-RU" baseline="0" dirty="0" smtClean="0"/>
              <a:t> по переходу на электронные закупки и использование ЭТП</a:t>
            </a:r>
          </a:p>
          <a:p>
            <a:pPr marL="228600" indent="-228600">
              <a:buAutoNum type="arabicPeriod"/>
            </a:pPr>
            <a:r>
              <a:rPr lang="ru-RU" baseline="0" dirty="0" smtClean="0"/>
              <a:t>Как можно повысить эффективность за счет ЭТП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8D5EEF-8C48-49D8-85E0-E9468AB27DC4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7481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1. 100% дочернее общество СПбМТСБ</a:t>
            </a:r>
          </a:p>
          <a:p>
            <a:r>
              <a:rPr lang="ru-RU" dirty="0" smtClean="0"/>
              <a:t>2. Цель</a:t>
            </a:r>
            <a:r>
              <a:rPr lang="ru-RU" baseline="0" dirty="0" smtClean="0"/>
              <a:t> создания – инструмент для закупок и тендерной реализации для акционеров Биржи и компаний нефтегазового сектора</a:t>
            </a:r>
          </a:p>
          <a:p>
            <a:r>
              <a:rPr lang="ru-RU" baseline="0" dirty="0" smtClean="0"/>
              <a:t>3. Запустились в июле 2015 года</a:t>
            </a:r>
          </a:p>
          <a:p>
            <a:r>
              <a:rPr lang="ru-RU" baseline="0" dirty="0" smtClean="0"/>
              <a:t>4. Ключевой заказчик на данный момент – группа Роснефть, подключаем других заказчиков</a:t>
            </a:r>
          </a:p>
          <a:p>
            <a:r>
              <a:rPr lang="ru-RU" baseline="0" dirty="0" smtClean="0"/>
              <a:t>5. За 5 месяцев работы стали третьими по объемам в стране в 223-ФЗ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8D5EEF-8C48-49D8-85E0-E9468AB27DC4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03182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ru-RU" dirty="0" smtClean="0"/>
              <a:t>У</a:t>
            </a:r>
            <a:r>
              <a:rPr lang="ru-RU" baseline="0" dirty="0" smtClean="0"/>
              <a:t> организаторов внутри очень много рутинных операций</a:t>
            </a:r>
          </a:p>
          <a:p>
            <a:pPr marL="228600" indent="-228600">
              <a:buAutoNum type="arabicPeriod"/>
            </a:pPr>
            <a:r>
              <a:rPr lang="ru-RU" baseline="0" dirty="0" smtClean="0"/>
              <a:t>Сложности и длительность автоматизации внутри больших компаний, затраты часто не уходят после автоматизации</a:t>
            </a:r>
          </a:p>
          <a:p>
            <a:pPr marL="228600" indent="-228600">
              <a:buAutoNum type="arabicPeriod"/>
            </a:pPr>
            <a:r>
              <a:rPr lang="ru-RU" baseline="0" dirty="0" smtClean="0"/>
              <a:t>ЭТП быстрее, дешевле и гибче - может взять на себя часть процессов и рутины организаторов</a:t>
            </a:r>
          </a:p>
          <a:p>
            <a:pPr marL="228600" indent="-228600">
              <a:buAutoNum type="arabicPeriod"/>
            </a:pPr>
            <a:r>
              <a:rPr lang="ru-RU" dirty="0" smtClean="0"/>
              <a:t>Пройтись по шагам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8D5EEF-8C48-49D8-85E0-E9468AB27DC4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63483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1. Более тесное взаимодействие</a:t>
            </a:r>
            <a:r>
              <a:rPr lang="ru-RU" baseline="0" dirty="0" smtClean="0"/>
              <a:t> организаторов и ЭТП могут дать дополнительные к проведению электронных процедур эффекты для организаторов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8D5EEF-8C48-49D8-85E0-E9468AB27DC4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33045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40566-54B1-4472-959A-96970CA3A370}" type="datetimeFigureOut">
              <a:rPr lang="ru-RU" smtClean="0"/>
              <a:t>20.04.2016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42F95-D119-4A68-954F-710DFDEE2A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45930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40566-54B1-4472-959A-96970CA3A370}" type="datetimeFigureOut">
              <a:rPr lang="ru-RU" smtClean="0"/>
              <a:t>20.04.2016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42F95-D119-4A68-954F-710DFDEE2A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86267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40566-54B1-4472-959A-96970CA3A370}" type="datetimeFigureOut">
              <a:rPr lang="ru-RU" smtClean="0"/>
              <a:t>20.04.2016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42F95-D119-4A68-954F-710DFDEE2A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54063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40566-54B1-4472-959A-96970CA3A370}" type="datetimeFigureOut">
              <a:rPr lang="ru-RU" smtClean="0"/>
              <a:t>20.04.2016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42F95-D119-4A68-954F-710DFDEE2A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7373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40566-54B1-4472-959A-96970CA3A370}" type="datetimeFigureOut">
              <a:rPr lang="ru-RU" smtClean="0"/>
              <a:t>20.04.2016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42F95-D119-4A68-954F-710DFDEE2A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613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40566-54B1-4472-959A-96970CA3A370}" type="datetimeFigureOut">
              <a:rPr lang="ru-RU" smtClean="0"/>
              <a:t>20.04.2016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42F95-D119-4A68-954F-710DFDEE2A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8824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40566-54B1-4472-959A-96970CA3A370}" type="datetimeFigureOut">
              <a:rPr lang="ru-RU" smtClean="0"/>
              <a:t>20.04.2016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42F95-D119-4A68-954F-710DFDEE2A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88077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40566-54B1-4472-959A-96970CA3A370}" type="datetimeFigureOut">
              <a:rPr lang="ru-RU" smtClean="0"/>
              <a:t>20.04.2016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42F95-D119-4A68-954F-710DFDEE2A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62358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40566-54B1-4472-959A-96970CA3A370}" type="datetimeFigureOut">
              <a:rPr lang="ru-RU" smtClean="0"/>
              <a:t>20.04.2016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42F95-D119-4A68-954F-710DFDEE2A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36955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40566-54B1-4472-959A-96970CA3A370}" type="datetimeFigureOut">
              <a:rPr lang="ru-RU" smtClean="0"/>
              <a:t>20.04.2016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42F95-D119-4A68-954F-710DFDEE2A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30968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40566-54B1-4472-959A-96970CA3A370}" type="datetimeFigureOut">
              <a:rPr lang="ru-RU" smtClean="0"/>
              <a:t>20.04.2016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42F95-D119-4A68-954F-710DFDEE2A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6286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640566-54B1-4472-959A-96970CA3A370}" type="datetimeFigureOut">
              <a:rPr lang="ru-RU" smtClean="0"/>
              <a:t>20.04.2016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D42F95-D119-4A68-954F-710DFDEE2A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09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sytin@tektorg.ru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355976" y="6114204"/>
            <a:ext cx="77457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/>
              <a:t>20.04.2016</a:t>
            </a:r>
            <a:endParaRPr lang="ru-RU" sz="1000" dirty="0"/>
          </a:p>
        </p:txBody>
      </p:sp>
      <p:sp>
        <p:nvSpPr>
          <p:cNvPr id="8" name="Название 1"/>
          <p:cNvSpPr>
            <a:spLocks noGrp="1"/>
          </p:cNvSpPr>
          <p:nvPr>
            <p:ph type="ctrTitle"/>
          </p:nvPr>
        </p:nvSpPr>
        <p:spPr>
          <a:xfrm>
            <a:off x="417692" y="1628800"/>
            <a:ext cx="8391702" cy="3168352"/>
          </a:xfrm>
        </p:spPr>
        <p:txBody>
          <a:bodyPr>
            <a:noAutofit/>
          </a:bodyPr>
          <a:lstStyle/>
          <a:p>
            <a:pPr algn="l">
              <a:spcBef>
                <a:spcPts val="1200"/>
              </a:spcBef>
            </a:pPr>
            <a:r>
              <a:rPr lang="ru-RU" sz="3600" dirty="0" smtClean="0">
                <a:solidFill>
                  <a:schemeClr val="tx2"/>
                </a:solidFill>
              </a:rPr>
              <a:t>Практика организации закупочной деятельности в нефтегазовом комплексе.</a:t>
            </a:r>
            <a:br>
              <a:rPr lang="ru-RU" sz="3600" dirty="0" smtClean="0">
                <a:solidFill>
                  <a:schemeClr val="tx2"/>
                </a:solidFill>
              </a:rPr>
            </a:br>
            <a:r>
              <a:rPr lang="ru-RU" sz="3600" dirty="0" smtClean="0">
                <a:solidFill>
                  <a:schemeClr val="tx2"/>
                </a:solidFill>
              </a:rPr>
              <a:t/>
            </a:r>
            <a:br>
              <a:rPr lang="ru-RU" sz="3600" dirty="0" smtClean="0">
                <a:solidFill>
                  <a:schemeClr val="tx2"/>
                </a:solidFill>
              </a:rPr>
            </a:br>
            <a:r>
              <a:rPr lang="ru-RU" sz="3600" dirty="0" smtClean="0">
                <a:solidFill>
                  <a:schemeClr val="tx2"/>
                </a:solidFill>
              </a:rPr>
              <a:t>Использование электронной площадки.</a:t>
            </a:r>
            <a:br>
              <a:rPr lang="ru-RU" sz="3600" dirty="0" smtClean="0">
                <a:solidFill>
                  <a:schemeClr val="tx2"/>
                </a:solidFill>
              </a:rPr>
            </a:br>
            <a:r>
              <a:rPr lang="ru-RU" dirty="0" smtClean="0">
                <a:solidFill>
                  <a:schemeClr val="tx2"/>
                </a:solidFill>
              </a:rPr>
              <a:t/>
            </a:r>
            <a:br>
              <a:rPr lang="ru-RU" dirty="0" smtClean="0">
                <a:solidFill>
                  <a:schemeClr val="tx2"/>
                </a:solidFill>
              </a:rPr>
            </a:br>
            <a:r>
              <a:rPr lang="ru-RU" sz="3200" dirty="0" smtClean="0">
                <a:solidFill>
                  <a:schemeClr val="tx2"/>
                </a:solidFill>
              </a:rPr>
              <a:t>Сытин Д.А.</a:t>
            </a:r>
            <a:endParaRPr lang="ru-RU" sz="3200" dirty="0">
              <a:solidFill>
                <a:schemeClr val="tx2"/>
              </a:solidFill>
            </a:endParaRPr>
          </a:p>
        </p:txBody>
      </p:sp>
      <p:pic>
        <p:nvPicPr>
          <p:cNvPr id="5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5893" y="143637"/>
            <a:ext cx="829446" cy="62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73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57DCAD-E00F-4F33-8C41-B04E9A09529F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269338" y="133730"/>
            <a:ext cx="7743459" cy="5974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912813" fontAlgn="auto">
              <a:spcAft>
                <a:spcPts val="0"/>
              </a:spcAft>
              <a:defRPr/>
            </a:pPr>
            <a:r>
              <a:rPr lang="ru-RU" altLang="ru-RU" sz="2400" dirty="0" smtClean="0">
                <a:solidFill>
                  <a:schemeClr val="tx2"/>
                </a:solidFill>
              </a:rPr>
              <a:t>ЭТП «ТЭК-Торг». О компании</a:t>
            </a:r>
            <a:endParaRPr lang="ru-RU" altLang="ru-RU" sz="2400" dirty="0">
              <a:solidFill>
                <a:schemeClr val="tx2"/>
              </a:solidFill>
            </a:endParaRP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227759" y="766390"/>
            <a:ext cx="7941721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27928" y="889927"/>
            <a:ext cx="8564551" cy="183293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Bef>
                <a:spcPts val="1200"/>
              </a:spcBef>
            </a:pPr>
            <a:r>
              <a:rPr lang="ru-RU" sz="14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ЗАО «ТЭК-Торг» </a:t>
            </a:r>
            <a:r>
              <a:rPr lang="ru-RU" sz="14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- 100% дочернее общество ЗАО «</a:t>
            </a:r>
            <a:r>
              <a:rPr lang="ru-RU" sz="140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СПбМТСБ</a:t>
            </a:r>
            <a:r>
              <a:rPr lang="ru-RU" sz="14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»</a:t>
            </a:r>
            <a:endParaRPr lang="ru-RU" sz="1400" dirty="0">
              <a:latin typeface="+mj-lt"/>
            </a:endParaRPr>
          </a:p>
          <a:p>
            <a:pPr>
              <a:spcBef>
                <a:spcPts val="1200"/>
              </a:spcBef>
            </a:pPr>
            <a:r>
              <a:rPr lang="ru-RU" sz="14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Накоплен </a:t>
            </a:r>
            <a:r>
              <a:rPr lang="ru-RU" sz="14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успешный опыт создания и вывода на полноценную работу ЭТП для одной из крупнейших государственных компаний </a:t>
            </a:r>
            <a:r>
              <a:rPr lang="ru-RU" sz="14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- ОАО </a:t>
            </a:r>
            <a:r>
              <a:rPr lang="ru-RU" sz="14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«НК «Роснефть» и его дочерних обществ;</a:t>
            </a:r>
          </a:p>
          <a:p>
            <a:pPr>
              <a:spcBef>
                <a:spcPts val="1200"/>
              </a:spcBef>
            </a:pPr>
            <a:r>
              <a:rPr lang="ru-RU" sz="14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Платформой для ЭТП является решение от </a:t>
            </a:r>
            <a:r>
              <a:rPr lang="ru-RU" sz="14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Cognitive</a:t>
            </a:r>
            <a:r>
              <a:rPr lang="ru-RU" sz="14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14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Technologies</a:t>
            </a:r>
            <a:r>
              <a:rPr lang="ru-RU" sz="14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, на базе которой успешно функционирует целый ряд крупнейших электронных площадок (ЕЭТП, ЭТП ГПБ, </a:t>
            </a:r>
            <a:r>
              <a:rPr lang="ru-RU" sz="14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Россети</a:t>
            </a:r>
            <a:r>
              <a:rPr lang="ru-RU" sz="14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, </a:t>
            </a:r>
            <a:r>
              <a:rPr lang="ru-RU" sz="140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Росавтодор</a:t>
            </a:r>
            <a:r>
              <a:rPr lang="ru-RU" sz="14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и </a:t>
            </a:r>
            <a:r>
              <a:rPr lang="ru-RU" sz="140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др</a:t>
            </a:r>
            <a:r>
              <a:rPr lang="en-US" sz="14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.</a:t>
            </a:r>
            <a:r>
              <a:rPr lang="ru-RU" sz="14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)</a:t>
            </a:r>
            <a:endParaRPr lang="ru-RU" sz="14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270291" y="2627168"/>
            <a:ext cx="8664721" cy="243027"/>
          </a:xfrm>
          <a:prstGeom prst="roundRect">
            <a:avLst/>
          </a:prstGeom>
          <a:solidFill>
            <a:schemeClr val="bg1"/>
          </a:solidFill>
          <a:ln w="15875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lang="ru-RU" altLang="ru-RU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Показатели работы ЭТП</a:t>
            </a:r>
            <a:r>
              <a:rPr lang="en-US" altLang="ru-RU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altLang="ru-RU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за июль 2015 – март </a:t>
            </a:r>
            <a:r>
              <a:rPr lang="ru-RU" altLang="ru-RU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2016</a:t>
            </a:r>
            <a:endParaRPr lang="ru-RU" altLang="ru-RU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93063" y="5109814"/>
            <a:ext cx="4053404" cy="127123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marL="285750" indent="-285750">
              <a:spcBef>
                <a:spcPts val="600"/>
              </a:spcBef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chemeClr val="tx2">
                    <a:lumMod val="75000"/>
                  </a:schemeClr>
                </a:solidFill>
              </a:rPr>
              <a:t>3 место среди ЭТП 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по результатам 2015 года;</a:t>
            </a:r>
          </a:p>
          <a:p>
            <a:pPr marL="285750" indent="-285750">
              <a:spcBef>
                <a:spcPts val="600"/>
              </a:spcBef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Более </a:t>
            </a:r>
            <a:r>
              <a:rPr lang="ru-RU" sz="1400" b="1" dirty="0">
                <a:solidFill>
                  <a:schemeClr val="tx2">
                    <a:lumMod val="75000"/>
                  </a:schemeClr>
                </a:solidFill>
              </a:rPr>
              <a:t>5 000 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опубликованных 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закупок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;</a:t>
            </a:r>
          </a:p>
          <a:p>
            <a:pPr marL="285750" indent="-285750">
              <a:spcBef>
                <a:spcPts val="600"/>
              </a:spcBef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850 </a:t>
            </a:r>
            <a:r>
              <a:rPr lang="ru-RU" sz="1400" b="1" dirty="0">
                <a:solidFill>
                  <a:schemeClr val="tx2">
                    <a:lumMod val="75000"/>
                  </a:schemeClr>
                </a:solidFill>
              </a:rPr>
              <a:t>млрд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. </a:t>
            </a:r>
            <a:r>
              <a:rPr lang="ru-RU" sz="1400" b="1" dirty="0" err="1" smtClean="0">
                <a:solidFill>
                  <a:schemeClr val="tx2">
                    <a:lumMod val="75000"/>
                  </a:schemeClr>
                </a:solidFill>
              </a:rPr>
              <a:t>руб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– объем опубликованных закупок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;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4633918" y="5109814"/>
            <a:ext cx="4136490" cy="146263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marL="285750" indent="-285750">
              <a:spcBef>
                <a:spcPts val="600"/>
              </a:spcBef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ru-RU" alt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Более </a:t>
            </a:r>
            <a:r>
              <a:rPr lang="ru-RU" altLang="ru-RU" sz="1400" b="1" dirty="0">
                <a:solidFill>
                  <a:schemeClr val="tx2">
                    <a:lumMod val="75000"/>
                  </a:schemeClr>
                </a:solidFill>
              </a:rPr>
              <a:t>90 </a:t>
            </a:r>
            <a:r>
              <a:rPr lang="ru-RU" alt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организаторов подключено к ЭТП;</a:t>
            </a:r>
          </a:p>
          <a:p>
            <a:pPr marL="285750" indent="-285750">
              <a:spcBef>
                <a:spcPts val="600"/>
              </a:spcBef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Более </a:t>
            </a:r>
            <a:r>
              <a:rPr lang="ru-RU" sz="1400" b="1" dirty="0">
                <a:solidFill>
                  <a:schemeClr val="tx2">
                    <a:lumMod val="75000"/>
                  </a:schemeClr>
                </a:solidFill>
              </a:rPr>
              <a:t>8 000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поставщиков зарегистрировано на ЭТП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;</a:t>
            </a:r>
          </a:p>
          <a:p>
            <a:pPr marL="285750" indent="-285750">
              <a:spcBef>
                <a:spcPts val="600"/>
              </a:spcBef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Более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400" b="1" dirty="0">
                <a:solidFill>
                  <a:schemeClr val="tx2">
                    <a:lumMod val="75000"/>
                  </a:schemeClr>
                </a:solidFill>
              </a:rPr>
              <a:t>50 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Удостоверяющих центров авторизовано на ЭТП по всей России;</a:t>
            </a:r>
          </a:p>
        </p:txBody>
      </p:sp>
      <p:sp>
        <p:nvSpPr>
          <p:cNvPr id="30" name="TextBox 19"/>
          <p:cNvSpPr txBox="1">
            <a:spLocks noChangeArrowheads="1"/>
          </p:cNvSpPr>
          <p:nvPr/>
        </p:nvSpPr>
        <p:spPr bwMode="auto">
          <a:xfrm>
            <a:off x="694598" y="2925841"/>
            <a:ext cx="2865568" cy="333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5720" rIns="45720"/>
          <a:lstStyle>
            <a:defPPr>
              <a:defRPr lang="ru-RU"/>
            </a:defPPr>
            <a:lvl1pPr algn="ctr">
              <a:defRPr sz="1000" b="1" i="0" u="none" strike="noStrike" baseline="0">
                <a:solidFill>
                  <a:schemeClr val="bg1">
                    <a:lumMod val="50000"/>
                  </a:schemeClr>
                </a:solidFill>
                <a:latin typeface="Segoe UI"/>
                <a:cs typeface="+mn-cs"/>
              </a:defRPr>
            </a:lvl1pPr>
            <a:lvl2pPr marL="742950" indent="-285750">
              <a:defRPr>
                <a:latin typeface="Calibri" pitchFamily="34" charset="0"/>
              </a:defRPr>
            </a:lvl2pPr>
            <a:lvl3pPr marL="1143000" indent="-228600">
              <a:defRPr>
                <a:latin typeface="Calibri" pitchFamily="34" charset="0"/>
              </a:defRPr>
            </a:lvl3pPr>
            <a:lvl4pPr marL="1600200" indent="-228600">
              <a:defRPr>
                <a:latin typeface="Calibri" pitchFamily="34" charset="0"/>
              </a:defRPr>
            </a:lvl4pPr>
            <a:lvl5pPr marL="2057400" indent="-228600">
              <a:defRPr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9pPr>
          </a:lstStyle>
          <a:p>
            <a:r>
              <a:rPr lang="ru-RU" b="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Динамика публикации процедур по </a:t>
            </a:r>
            <a:br>
              <a:rPr lang="ru-RU" b="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</a:br>
            <a:r>
              <a:rPr lang="ru-RU" b="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количеству </a:t>
            </a:r>
            <a:r>
              <a:rPr lang="ru-RU" b="0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*</a:t>
            </a:r>
            <a:endParaRPr lang="ru-RU" b="0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33" name="Диаграмма 3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57250708"/>
              </p:ext>
            </p:extLst>
          </p:nvPr>
        </p:nvGraphicFramePr>
        <p:xfrm>
          <a:off x="170412" y="3304859"/>
          <a:ext cx="2975045" cy="16193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4" name="Диаграмма 3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61233662"/>
              </p:ext>
            </p:extLst>
          </p:nvPr>
        </p:nvGraphicFramePr>
        <p:xfrm>
          <a:off x="3021674" y="3259853"/>
          <a:ext cx="2958074" cy="16651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5" name="Диаграмма 3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1072914"/>
              </p:ext>
            </p:extLst>
          </p:nvPr>
        </p:nvGraphicFramePr>
        <p:xfrm>
          <a:off x="6027986" y="3216091"/>
          <a:ext cx="2901919" cy="17089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93063" y="6572446"/>
            <a:ext cx="353116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i="1" dirty="0" smtClean="0">
                <a:solidFill>
                  <a:schemeClr val="bg1">
                    <a:lumMod val="50000"/>
                  </a:schemeClr>
                </a:solidFill>
              </a:rPr>
              <a:t>*Нарастающим итогом</a:t>
            </a:r>
            <a:endParaRPr lang="ru-RU" sz="800" i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0" name="Объект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5893" y="143637"/>
            <a:ext cx="829446" cy="621067"/>
          </a:xfrm>
          <a:prstGeom prst="rect">
            <a:avLst/>
          </a:prstGeom>
        </p:spPr>
      </p:pic>
      <p:sp>
        <p:nvSpPr>
          <p:cNvPr id="21" name="TextBox 19"/>
          <p:cNvSpPr txBox="1">
            <a:spLocks noChangeArrowheads="1"/>
          </p:cNvSpPr>
          <p:nvPr/>
        </p:nvSpPr>
        <p:spPr bwMode="auto">
          <a:xfrm>
            <a:off x="3560166" y="2925841"/>
            <a:ext cx="2865568" cy="333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5720" rIns="45720"/>
          <a:lstStyle>
            <a:defPPr>
              <a:defRPr lang="ru-RU"/>
            </a:defPPr>
            <a:lvl1pPr algn="ctr">
              <a:defRPr sz="1000" b="1" i="0" u="none" strike="noStrike" baseline="0">
                <a:solidFill>
                  <a:schemeClr val="bg1">
                    <a:lumMod val="50000"/>
                  </a:schemeClr>
                </a:solidFill>
                <a:latin typeface="Segoe UI"/>
                <a:cs typeface="+mn-cs"/>
              </a:defRPr>
            </a:lvl1pPr>
            <a:lvl2pPr marL="742950" indent="-285750">
              <a:defRPr>
                <a:latin typeface="Calibri" pitchFamily="34" charset="0"/>
              </a:defRPr>
            </a:lvl2pPr>
            <a:lvl3pPr marL="1143000" indent="-228600">
              <a:defRPr>
                <a:latin typeface="Calibri" pitchFamily="34" charset="0"/>
              </a:defRPr>
            </a:lvl3pPr>
            <a:lvl4pPr marL="1600200" indent="-228600">
              <a:defRPr>
                <a:latin typeface="Calibri" pitchFamily="34" charset="0"/>
              </a:defRPr>
            </a:lvl4pPr>
            <a:lvl5pPr marL="2057400" indent="-228600">
              <a:defRPr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9pPr>
          </a:lstStyle>
          <a:p>
            <a:r>
              <a:rPr lang="ru-RU" b="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Динамика публикации процедур по сумме*</a:t>
            </a:r>
          </a:p>
        </p:txBody>
      </p:sp>
      <p:sp>
        <p:nvSpPr>
          <p:cNvPr id="22" name="TextBox 19"/>
          <p:cNvSpPr txBox="1">
            <a:spLocks noChangeArrowheads="1"/>
          </p:cNvSpPr>
          <p:nvPr/>
        </p:nvSpPr>
        <p:spPr bwMode="auto">
          <a:xfrm>
            <a:off x="6425734" y="2911405"/>
            <a:ext cx="2551810" cy="333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5720" rIns="45720"/>
          <a:lstStyle>
            <a:defPPr>
              <a:defRPr lang="ru-RU"/>
            </a:defPPr>
            <a:lvl1pPr algn="ctr">
              <a:defRPr sz="1000" b="1" i="0" u="none" strike="noStrike" baseline="0">
                <a:solidFill>
                  <a:schemeClr val="bg1">
                    <a:lumMod val="50000"/>
                  </a:schemeClr>
                </a:solidFill>
                <a:latin typeface="Segoe UI"/>
                <a:cs typeface="+mn-cs"/>
              </a:defRPr>
            </a:lvl1pPr>
            <a:lvl2pPr marL="742950" indent="-285750">
              <a:defRPr>
                <a:latin typeface="Calibri" pitchFamily="34" charset="0"/>
              </a:defRPr>
            </a:lvl2pPr>
            <a:lvl3pPr marL="1143000" indent="-228600">
              <a:defRPr>
                <a:latin typeface="Calibri" pitchFamily="34" charset="0"/>
              </a:defRPr>
            </a:lvl3pPr>
            <a:lvl4pPr marL="1600200" indent="-228600">
              <a:defRPr>
                <a:latin typeface="Calibri" pitchFamily="34" charset="0"/>
              </a:defRPr>
            </a:lvl4pPr>
            <a:lvl5pPr marL="2057400" indent="-228600">
              <a:defRPr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9pPr>
          </a:lstStyle>
          <a:p>
            <a:r>
              <a:rPr lang="ru-RU" b="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Динамика регистрации поставщиков на ЭТП нарастающим итогом</a:t>
            </a:r>
          </a:p>
        </p:txBody>
      </p:sp>
    </p:spTree>
    <p:extLst>
      <p:ext uri="{BB962C8B-B14F-4D97-AF65-F5344CB8AC3E}">
        <p14:creationId xmlns:p14="http://schemas.microsoft.com/office/powerpoint/2010/main" val="4240416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Скругленный прямоугольник 38"/>
          <p:cNvSpPr/>
          <p:nvPr/>
        </p:nvSpPr>
        <p:spPr>
          <a:xfrm>
            <a:off x="7460214" y="1277638"/>
            <a:ext cx="1477640" cy="516682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endParaRPr lang="ru-RU" sz="12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 smtClean="0">
                <a:solidFill>
                  <a:schemeClr val="accent1">
                    <a:lumMod val="75000"/>
                  </a:schemeClr>
                </a:solidFill>
              </a:rPr>
              <a:t>Рассмотрение и принятие решений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100" dirty="0" smtClean="0">
                <a:solidFill>
                  <a:schemeClr val="accent1">
                    <a:lumMod val="75000"/>
                  </a:schemeClr>
                </a:solidFill>
              </a:rPr>
              <a:t>Финансирование изменений</a:t>
            </a:r>
            <a:endParaRPr lang="ru-RU" sz="1100" dirty="0">
              <a:solidFill>
                <a:schemeClr val="accent1">
                  <a:lumMod val="75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1100" dirty="0">
              <a:solidFill>
                <a:schemeClr val="accent1">
                  <a:lumMod val="75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11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1100" dirty="0">
              <a:solidFill>
                <a:schemeClr val="accent1">
                  <a:lumMod val="75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11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1100" dirty="0">
              <a:solidFill>
                <a:schemeClr val="accent1">
                  <a:lumMod val="75000"/>
                </a:schemeClr>
              </a:solidFill>
            </a:endParaRPr>
          </a:p>
          <a:p>
            <a:pPr marL="171450" indent="-171450">
              <a:lnSpc>
                <a:spcPts val="12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100" dirty="0" smtClean="0">
                <a:solidFill>
                  <a:schemeClr val="accent1">
                    <a:lumMod val="75000"/>
                  </a:schemeClr>
                </a:solidFill>
              </a:rPr>
              <a:t>Аналитическая отчетность</a:t>
            </a:r>
          </a:p>
          <a:p>
            <a:pPr marL="171450" indent="-171450">
              <a:lnSpc>
                <a:spcPts val="12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1100" dirty="0" smtClean="0">
                <a:solidFill>
                  <a:schemeClr val="accent1">
                    <a:lumMod val="75000"/>
                  </a:schemeClr>
                </a:solidFill>
              </a:rPr>
              <a:t>Бенчмаркинг</a:t>
            </a:r>
          </a:p>
          <a:p>
            <a:pPr marL="171450" indent="-171450">
              <a:lnSpc>
                <a:spcPts val="12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1100" dirty="0" smtClean="0">
                <a:solidFill>
                  <a:schemeClr val="accent1">
                    <a:lumMod val="75000"/>
                  </a:schemeClr>
                </a:solidFill>
              </a:rPr>
              <a:t>Подготовка предложений по изменению процесса</a:t>
            </a:r>
          </a:p>
          <a:p>
            <a:pPr marL="171450" indent="-171450">
              <a:lnSpc>
                <a:spcPts val="1200"/>
              </a:lnSpc>
              <a:buFont typeface="Arial" panose="020B0604020202020204" pitchFamily="34" charset="0"/>
              <a:buChar char="•"/>
            </a:pPr>
            <a:endParaRPr lang="ru-RU" sz="11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11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11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5907592" y="1287500"/>
            <a:ext cx="1583192" cy="516682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endParaRPr lang="ru-RU" sz="12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 smtClean="0">
                <a:solidFill>
                  <a:schemeClr val="accent1">
                    <a:lumMod val="75000"/>
                  </a:schemeClr>
                </a:solidFill>
              </a:rPr>
              <a:t>Управление договорами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1100" dirty="0">
              <a:solidFill>
                <a:schemeClr val="accent1">
                  <a:lumMod val="75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11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1100" dirty="0">
              <a:solidFill>
                <a:schemeClr val="accent1">
                  <a:lumMod val="75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1100" dirty="0">
              <a:solidFill>
                <a:schemeClr val="accent1">
                  <a:lumMod val="75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11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1100" dirty="0">
              <a:solidFill>
                <a:schemeClr val="accent1">
                  <a:lumMod val="75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11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1100" dirty="0">
              <a:solidFill>
                <a:schemeClr val="accent1">
                  <a:lumMod val="75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11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171450" indent="-171450">
              <a:lnSpc>
                <a:spcPts val="1200"/>
              </a:lnSpc>
              <a:buFont typeface="Arial" panose="020B0604020202020204" pitchFamily="34" charset="0"/>
              <a:buChar char="•"/>
            </a:pPr>
            <a:r>
              <a:rPr lang="ru-RU" sz="1100" dirty="0" smtClean="0">
                <a:solidFill>
                  <a:schemeClr val="accent1">
                    <a:lumMod val="75000"/>
                  </a:schemeClr>
                </a:solidFill>
              </a:rPr>
              <a:t>Электронный договор между Заказчиком и Поставщиком</a:t>
            </a:r>
          </a:p>
          <a:p>
            <a:pPr marL="171450" indent="-171450">
              <a:lnSpc>
                <a:spcPts val="12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1100" dirty="0" smtClean="0">
                <a:solidFill>
                  <a:schemeClr val="accent1">
                    <a:lumMod val="75000"/>
                  </a:schemeClr>
                </a:solidFill>
              </a:rPr>
              <a:t>Электронный документооборот между Заказчиком и Поставщиком в рамках каждого договора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11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11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4509854" y="1286516"/>
            <a:ext cx="1492444" cy="516682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endParaRPr lang="ru-RU" sz="12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 smtClean="0">
                <a:solidFill>
                  <a:schemeClr val="accent1">
                    <a:lumMod val="75000"/>
                  </a:schemeClr>
                </a:solidFill>
              </a:rPr>
              <a:t>Принятие решения по выбору победителя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1100" dirty="0">
              <a:solidFill>
                <a:schemeClr val="accent1">
                  <a:lumMod val="75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11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11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1100" dirty="0">
              <a:solidFill>
                <a:schemeClr val="accent1">
                  <a:lumMod val="75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1100" dirty="0">
              <a:solidFill>
                <a:schemeClr val="accent1">
                  <a:lumMod val="75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11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11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171450" indent="-171450">
              <a:lnSpc>
                <a:spcPts val="1200"/>
              </a:lnSpc>
              <a:buFont typeface="Arial" panose="020B0604020202020204" pitchFamily="34" charset="0"/>
              <a:buChar char="•"/>
            </a:pPr>
            <a:r>
              <a:rPr lang="ru-RU" sz="1100" dirty="0" smtClean="0">
                <a:solidFill>
                  <a:schemeClr val="accent1">
                    <a:lumMod val="75000"/>
                  </a:schemeClr>
                </a:solidFill>
              </a:rPr>
              <a:t>Проведение закупочных процедур</a:t>
            </a:r>
          </a:p>
          <a:p>
            <a:pPr marL="171450" indent="-171450">
              <a:lnSpc>
                <a:spcPts val="12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1100" dirty="0" smtClean="0">
                <a:solidFill>
                  <a:schemeClr val="accent1">
                    <a:lumMod val="75000"/>
                  </a:schemeClr>
                </a:solidFill>
              </a:rPr>
              <a:t>Консультирование поставщиков по закупке</a:t>
            </a:r>
          </a:p>
          <a:p>
            <a:pPr marL="171450" indent="-171450">
              <a:lnSpc>
                <a:spcPts val="12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1100" dirty="0" smtClean="0">
                <a:solidFill>
                  <a:schemeClr val="accent1">
                    <a:lumMod val="75000"/>
                  </a:schemeClr>
                </a:solidFill>
              </a:rPr>
              <a:t>Финансовые сервисы для поставщиков (обеспечение)</a:t>
            </a:r>
          </a:p>
          <a:p>
            <a:pPr marL="171450" indent="-171450">
              <a:lnSpc>
                <a:spcPts val="12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1100" dirty="0" smtClean="0">
                <a:solidFill>
                  <a:schemeClr val="accent1">
                    <a:lumMod val="75000"/>
                  </a:schemeClr>
                </a:solidFill>
              </a:rPr>
              <a:t>Автоматическая подготовка форм документов для Закупочных органов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11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11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3157490" y="1287500"/>
            <a:ext cx="1352364" cy="516682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endParaRPr lang="ru-RU" sz="12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chemeClr val="accent1">
                    <a:lumMod val="75000"/>
                  </a:schemeClr>
                </a:solidFill>
              </a:rPr>
              <a:t>Методология закупочной деятельности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 smtClean="0">
                <a:solidFill>
                  <a:schemeClr val="accent1">
                    <a:lumMod val="75000"/>
                  </a:schemeClr>
                </a:solidFill>
              </a:rPr>
              <a:t>Передача потребности для организации закупки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11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1100" dirty="0">
              <a:solidFill>
                <a:schemeClr val="accent1">
                  <a:lumMod val="75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11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 smtClean="0">
                <a:solidFill>
                  <a:schemeClr val="accent1">
                    <a:lumMod val="75000"/>
                  </a:schemeClr>
                </a:solidFill>
              </a:rPr>
              <a:t>Выполнение функции организатора закупочных процедур</a:t>
            </a:r>
          </a:p>
          <a:p>
            <a:pPr marL="171450" indent="-1714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1100" dirty="0" smtClean="0">
                <a:solidFill>
                  <a:schemeClr val="accent1">
                    <a:lumMod val="75000"/>
                  </a:schemeClr>
                </a:solidFill>
              </a:rPr>
              <a:t>Привлечение поставщиков</a:t>
            </a:r>
          </a:p>
          <a:p>
            <a:pPr marL="171450" indent="-1714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1100" dirty="0" smtClean="0">
                <a:solidFill>
                  <a:schemeClr val="accent1">
                    <a:lumMod val="75000"/>
                  </a:schemeClr>
                </a:solidFill>
              </a:rPr>
              <a:t>Расчет НМЦ</a:t>
            </a:r>
          </a:p>
          <a:p>
            <a:endParaRPr lang="ru-RU" sz="11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1772566" y="1268760"/>
            <a:ext cx="1384924" cy="516682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endParaRPr lang="ru-RU" sz="12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 smtClean="0">
                <a:solidFill>
                  <a:schemeClr val="accent1">
                    <a:lumMod val="75000"/>
                  </a:schemeClr>
                </a:solidFill>
              </a:rPr>
              <a:t>Формирование плана закупок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1100" dirty="0">
              <a:solidFill>
                <a:schemeClr val="accent1">
                  <a:lumMod val="75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11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11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1100" dirty="0">
              <a:solidFill>
                <a:schemeClr val="accent1">
                  <a:lumMod val="75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11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1100" dirty="0">
              <a:solidFill>
                <a:schemeClr val="accent1">
                  <a:lumMod val="75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11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11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 smtClean="0">
                <a:solidFill>
                  <a:schemeClr val="accent1">
                    <a:lumMod val="75000"/>
                  </a:schemeClr>
                </a:solidFill>
              </a:rPr>
              <a:t>Управление НСИ</a:t>
            </a:r>
          </a:p>
          <a:p>
            <a:pPr marL="171450" indent="-1714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1100" dirty="0" smtClean="0">
                <a:solidFill>
                  <a:schemeClr val="accent1">
                    <a:lumMod val="75000"/>
                  </a:schemeClr>
                </a:solidFill>
              </a:rPr>
              <a:t>Передача плана закупок на сайт </a:t>
            </a:r>
            <a:r>
              <a:rPr lang="en-US" sz="1100" u="sng" dirty="0" smtClean="0">
                <a:solidFill>
                  <a:srgbClr val="0026CA"/>
                </a:solidFill>
              </a:rPr>
              <a:t>zakupki.gov.ru</a:t>
            </a:r>
            <a:r>
              <a:rPr lang="en-US" sz="11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ru-RU" sz="11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57DCAD-E00F-4F33-8C41-B04E9A09529F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269338" y="176263"/>
            <a:ext cx="7743459" cy="5164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defTabSz="912813" fontAlgn="auto">
              <a:spcBef>
                <a:spcPct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dirty="0" smtClean="0"/>
              <a:t>Аутсорсинг рутинных операций с помощью ЭТП</a:t>
            </a:r>
            <a:endParaRPr lang="ru-RU" altLang="ru-RU" dirty="0"/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227759" y="766390"/>
            <a:ext cx="7941721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Нашивка 20"/>
          <p:cNvSpPr/>
          <p:nvPr/>
        </p:nvSpPr>
        <p:spPr>
          <a:xfrm>
            <a:off x="1727192" y="898976"/>
            <a:ext cx="1584176" cy="531556"/>
          </a:xfrm>
          <a:prstGeom prst="chevron">
            <a:avLst>
              <a:gd name="adj" fmla="val 27503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</a:rPr>
              <a:t>Планирование закупок</a:t>
            </a:r>
            <a:endParaRPr lang="ru-RU" sz="1200" b="1" dirty="0">
              <a:solidFill>
                <a:schemeClr val="bg1"/>
              </a:solidFill>
            </a:endParaRPr>
          </a:p>
        </p:txBody>
      </p:sp>
      <p:sp>
        <p:nvSpPr>
          <p:cNvPr id="22" name="Нашивка 21"/>
          <p:cNvSpPr/>
          <p:nvPr/>
        </p:nvSpPr>
        <p:spPr>
          <a:xfrm>
            <a:off x="3095344" y="898976"/>
            <a:ext cx="1584176" cy="531556"/>
          </a:xfrm>
          <a:prstGeom prst="chevron">
            <a:avLst>
              <a:gd name="adj" fmla="val 27503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</a:rPr>
              <a:t>Подготовка закупок</a:t>
            </a:r>
            <a:endParaRPr lang="ru-RU" sz="1200" b="1" dirty="0">
              <a:solidFill>
                <a:schemeClr val="bg1"/>
              </a:solidFill>
            </a:endParaRPr>
          </a:p>
        </p:txBody>
      </p:sp>
      <p:sp>
        <p:nvSpPr>
          <p:cNvPr id="26" name="Нашивка 25"/>
          <p:cNvSpPr/>
          <p:nvPr/>
        </p:nvSpPr>
        <p:spPr>
          <a:xfrm>
            <a:off x="4534520" y="890098"/>
            <a:ext cx="1584176" cy="531556"/>
          </a:xfrm>
          <a:prstGeom prst="chevron">
            <a:avLst>
              <a:gd name="adj" fmla="val 27503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</a:rPr>
              <a:t>Проведение закупок</a:t>
            </a:r>
            <a:endParaRPr lang="ru-RU" sz="1200" b="1" dirty="0">
              <a:solidFill>
                <a:schemeClr val="bg1"/>
              </a:solidFill>
            </a:endParaRPr>
          </a:p>
        </p:txBody>
      </p:sp>
      <p:sp>
        <p:nvSpPr>
          <p:cNvPr id="27" name="Нашивка 26"/>
          <p:cNvSpPr/>
          <p:nvPr/>
        </p:nvSpPr>
        <p:spPr>
          <a:xfrm>
            <a:off x="5959766" y="890964"/>
            <a:ext cx="1584176" cy="531556"/>
          </a:xfrm>
          <a:prstGeom prst="chevron">
            <a:avLst>
              <a:gd name="adj" fmla="val 27503"/>
            </a:avLst>
          </a:prstGeom>
          <a:solidFill>
            <a:schemeClr val="accent1">
              <a:lumMod val="60000"/>
              <a:lumOff val="40000"/>
              <a:alpha val="83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</a:rPr>
              <a:t>Заключение договора</a:t>
            </a:r>
            <a:endParaRPr lang="ru-RU" sz="1200" b="1" dirty="0">
              <a:solidFill>
                <a:schemeClr val="bg1"/>
              </a:solidFill>
            </a:endParaRPr>
          </a:p>
        </p:txBody>
      </p:sp>
      <p:sp>
        <p:nvSpPr>
          <p:cNvPr id="28" name="Нашивка 27"/>
          <p:cNvSpPr/>
          <p:nvPr/>
        </p:nvSpPr>
        <p:spPr>
          <a:xfrm>
            <a:off x="7396416" y="890964"/>
            <a:ext cx="1584176" cy="531556"/>
          </a:xfrm>
          <a:prstGeom prst="chevron">
            <a:avLst>
              <a:gd name="adj" fmla="val 27503"/>
            </a:avLst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</a:rPr>
              <a:t>Анализ эффективности</a:t>
            </a:r>
            <a:endParaRPr lang="ru-RU" sz="1200" b="1" dirty="0">
              <a:solidFill>
                <a:schemeClr val="bg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32406" y="1268760"/>
            <a:ext cx="1440160" cy="516682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t" anchorCtr="0"/>
          <a:lstStyle/>
          <a:p>
            <a:endParaRPr lang="ru-RU" sz="1200" dirty="0" smtClean="0"/>
          </a:p>
          <a:p>
            <a:pPr marL="171450" indent="-171450">
              <a:buFont typeface="Arial" panose="020B0604020202020204" pitchFamily="34" charset="0"/>
              <a:buChar char="•"/>
              <a:tabLst>
                <a:tab pos="85725" algn="l"/>
              </a:tabLst>
            </a:pPr>
            <a:r>
              <a:rPr lang="ru-RU" sz="1100" dirty="0">
                <a:solidFill>
                  <a:schemeClr val="accent1">
                    <a:lumMod val="75000"/>
                  </a:schemeClr>
                </a:solidFill>
              </a:rPr>
              <a:t>Методология фин. оценки и первичной проверки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85725" algn="l"/>
              </a:tabLst>
            </a:pPr>
            <a:r>
              <a:rPr lang="ru-RU" sz="1100" dirty="0" smtClean="0">
                <a:solidFill>
                  <a:schemeClr val="accent1">
                    <a:lumMod val="75000"/>
                  </a:schemeClr>
                </a:solidFill>
              </a:rPr>
              <a:t>Оценка рисков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85725" algn="l"/>
              </a:tabLst>
            </a:pPr>
            <a:r>
              <a:rPr lang="ru-RU" sz="1100" dirty="0" smtClean="0">
                <a:solidFill>
                  <a:schemeClr val="accent1">
                    <a:lumMod val="75000"/>
                  </a:schemeClr>
                </a:solidFill>
              </a:rPr>
              <a:t>Развитие поставщиков</a:t>
            </a:r>
          </a:p>
          <a:p>
            <a:pPr marL="171450" indent="-171450">
              <a:buFont typeface="Arial" panose="020B0604020202020204" pitchFamily="34" charset="0"/>
              <a:buChar char="•"/>
              <a:tabLst>
                <a:tab pos="85725" algn="l"/>
              </a:tabLst>
            </a:pPr>
            <a:endParaRPr lang="ru-RU" sz="11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  <a:tabLst>
                <a:tab pos="85725" algn="l"/>
              </a:tabLst>
            </a:pPr>
            <a:endParaRPr lang="ru-RU" sz="11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  <a:tabLst>
                <a:tab pos="85725" algn="l"/>
              </a:tabLst>
            </a:pPr>
            <a:endParaRPr lang="ru-RU" sz="1100" dirty="0">
              <a:solidFill>
                <a:schemeClr val="accent1">
                  <a:lumMod val="75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  <a:tabLst>
                <a:tab pos="85725" algn="l"/>
              </a:tabLst>
            </a:pPr>
            <a:r>
              <a:rPr lang="ru-RU" sz="1100" dirty="0" smtClean="0">
                <a:solidFill>
                  <a:schemeClr val="accent1">
                    <a:lumMod val="75000"/>
                  </a:schemeClr>
                </a:solidFill>
              </a:rPr>
              <a:t>Проверка на комплектность</a:t>
            </a:r>
          </a:p>
          <a:p>
            <a:pPr marL="171450" indent="-171450">
              <a:spcBef>
                <a:spcPts val="1200"/>
              </a:spcBef>
              <a:buFont typeface="Arial" panose="020B0604020202020204" pitchFamily="34" charset="0"/>
              <a:buChar char="•"/>
              <a:tabLst>
                <a:tab pos="85725" algn="l"/>
              </a:tabLst>
            </a:pPr>
            <a:r>
              <a:rPr lang="ru-RU" sz="1100" dirty="0" smtClean="0">
                <a:solidFill>
                  <a:schemeClr val="accent1">
                    <a:lumMod val="75000"/>
                  </a:schemeClr>
                </a:solidFill>
              </a:rPr>
              <a:t>Расчет показателей поставщика по заложенным моделям</a:t>
            </a:r>
          </a:p>
          <a:p>
            <a:pPr marL="171450" indent="-171450">
              <a:spcBef>
                <a:spcPts val="1200"/>
              </a:spcBef>
              <a:buFont typeface="Arial" panose="020B0604020202020204" pitchFamily="34" charset="0"/>
              <a:buChar char="•"/>
              <a:tabLst>
                <a:tab pos="85725" algn="l"/>
              </a:tabLst>
            </a:pPr>
            <a:r>
              <a:rPr lang="ru-RU" sz="1100" dirty="0" smtClean="0">
                <a:solidFill>
                  <a:schemeClr val="accent1">
                    <a:lumMod val="75000"/>
                  </a:schemeClr>
                </a:solidFill>
              </a:rPr>
              <a:t>Работа с документами в электронной форме на ЭТП</a:t>
            </a:r>
            <a:endParaRPr lang="ru-RU" sz="11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0" name="Пятиугольник 19"/>
          <p:cNvSpPr/>
          <p:nvPr/>
        </p:nvSpPr>
        <p:spPr>
          <a:xfrm>
            <a:off x="364409" y="908720"/>
            <a:ext cx="1543296" cy="521812"/>
          </a:xfrm>
          <a:prstGeom prst="homePlate">
            <a:avLst>
              <a:gd name="adj" fmla="val 25812"/>
            </a:avLst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/>
              <a:t>Аккредитация</a:t>
            </a:r>
            <a:endParaRPr lang="ru-RU" sz="1200" b="1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07504" y="3004846"/>
            <a:ext cx="8936886" cy="28803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 rot="16200000">
            <a:off x="-463891" y="1962115"/>
            <a:ext cx="12872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Компания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 rot="16200000">
            <a:off x="-447890" y="4472909"/>
            <a:ext cx="12872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ЭТП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3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5893" y="143637"/>
            <a:ext cx="829446" cy="62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292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Прямая соединительная линия 17"/>
          <p:cNvCxnSpPr/>
          <p:nvPr/>
        </p:nvCxnSpPr>
        <p:spPr>
          <a:xfrm>
            <a:off x="227759" y="766390"/>
            <a:ext cx="7941721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Скругленный прямоугольник 22"/>
          <p:cNvSpPr/>
          <p:nvPr/>
        </p:nvSpPr>
        <p:spPr>
          <a:xfrm>
            <a:off x="256354" y="2132856"/>
            <a:ext cx="7941721" cy="2448272"/>
          </a:xfrm>
          <a:prstGeom prst="roundRect">
            <a:avLst/>
          </a:prstGeom>
          <a:solidFill>
            <a:schemeClr val="bg1"/>
          </a:solidFill>
          <a:ln w="15875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Bef>
                <a:spcPts val="600"/>
              </a:spcBef>
            </a:pPr>
            <a:r>
              <a:rPr lang="ru-RU" altLang="ru-RU" sz="24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Спасибо за внимание!</a:t>
            </a:r>
          </a:p>
          <a:p>
            <a:pPr>
              <a:spcBef>
                <a:spcPts val="600"/>
              </a:spcBef>
            </a:pPr>
            <a:endParaRPr lang="ru-RU" altLang="ru-RU" sz="24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>
              <a:spcBef>
                <a:spcPts val="600"/>
              </a:spcBef>
            </a:pPr>
            <a:r>
              <a:rPr lang="ru-RU" altLang="ru-RU" sz="24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Контакты:</a:t>
            </a:r>
          </a:p>
          <a:p>
            <a:pPr>
              <a:spcBef>
                <a:spcPts val="600"/>
              </a:spcBef>
            </a:pPr>
            <a:r>
              <a:rPr lang="en-US" altLang="ru-RU" sz="2400" dirty="0" smtClean="0">
                <a:solidFill>
                  <a:schemeClr val="tx2"/>
                </a:solidFill>
                <a:latin typeface="+mj-lt"/>
                <a:ea typeface="+mj-ea"/>
                <a:cs typeface="+mj-cs"/>
                <a:hlinkClick r:id="rId3"/>
              </a:rPr>
              <a:t>sytin@tektorg.ru</a:t>
            </a:r>
            <a:endParaRPr lang="en-US" altLang="ru-RU" sz="2400" dirty="0" smtClean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>
              <a:spcBef>
                <a:spcPts val="600"/>
              </a:spcBef>
            </a:pPr>
            <a:r>
              <a:rPr lang="en-US" altLang="ru-RU" sz="24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+7 (495) 380-04-24</a:t>
            </a:r>
            <a:endParaRPr lang="ru-RU" altLang="ru-RU" sz="2400" dirty="0" smtClean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" name="Объект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5893" y="143637"/>
            <a:ext cx="829446" cy="62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005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563</TotalTime>
  <Words>488</Words>
  <Application>Microsoft Office PowerPoint</Application>
  <PresentationFormat>Экран (4:3)</PresentationFormat>
  <Paragraphs>125</Paragraphs>
  <Slides>4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Практика организации закупочной деятельности в нефтегазовом комплексе.  Использование электронной площадки.  Сытин Д.А.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ХХ</dc:title>
  <dc:creator>Инна Герасимова</dc:creator>
  <cp:lastModifiedBy>Сытин Дмитрий Анатольевич</cp:lastModifiedBy>
  <cp:revision>31</cp:revision>
  <cp:lastPrinted>2016-04-20T08:28:28Z</cp:lastPrinted>
  <dcterms:created xsi:type="dcterms:W3CDTF">2016-04-18T08:10:26Z</dcterms:created>
  <dcterms:modified xsi:type="dcterms:W3CDTF">2016-04-20T08:35:13Z</dcterms:modified>
</cp:coreProperties>
</file>