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5"/>
  </p:notesMasterIdLst>
  <p:sldIdLst>
    <p:sldId id="257" r:id="rId3"/>
    <p:sldId id="309" r:id="rId4"/>
    <p:sldId id="295" r:id="rId5"/>
    <p:sldId id="296" r:id="rId6"/>
    <p:sldId id="306" r:id="rId7"/>
    <p:sldId id="307" r:id="rId8"/>
    <p:sldId id="267" r:id="rId9"/>
    <p:sldId id="308" r:id="rId10"/>
    <p:sldId id="303" r:id="rId11"/>
    <p:sldId id="290" r:id="rId12"/>
    <p:sldId id="301" r:id="rId13"/>
    <p:sldId id="305" r:id="rId14"/>
  </p:sldIdLst>
  <p:sldSz cx="18288000" cy="10287000"/>
  <p:notesSz cx="20104100" cy="11309350"/>
  <p:defaultTextStyle>
    <a:defPPr>
      <a:defRPr lang="de-DE"/>
    </a:defPPr>
    <a:lvl1pPr marL="0" algn="l" defTabSz="831738" rtl="0" eaLnBrk="1" latinLnBrk="0" hangingPunct="1">
      <a:defRPr sz="1637" kern="1200">
        <a:solidFill>
          <a:schemeClr val="tx1"/>
        </a:solidFill>
        <a:latin typeface="+mn-lt"/>
        <a:ea typeface="+mn-ea"/>
        <a:cs typeface="+mn-cs"/>
      </a:defRPr>
    </a:lvl1pPr>
    <a:lvl2pPr marL="415869" algn="l" defTabSz="831738" rtl="0" eaLnBrk="1" latinLnBrk="0" hangingPunct="1">
      <a:defRPr sz="1637" kern="1200">
        <a:solidFill>
          <a:schemeClr val="tx1"/>
        </a:solidFill>
        <a:latin typeface="+mn-lt"/>
        <a:ea typeface="+mn-ea"/>
        <a:cs typeface="+mn-cs"/>
      </a:defRPr>
    </a:lvl2pPr>
    <a:lvl3pPr marL="831738" algn="l" defTabSz="831738" rtl="0" eaLnBrk="1" latinLnBrk="0" hangingPunct="1">
      <a:defRPr sz="1637" kern="1200">
        <a:solidFill>
          <a:schemeClr val="tx1"/>
        </a:solidFill>
        <a:latin typeface="+mn-lt"/>
        <a:ea typeface="+mn-ea"/>
        <a:cs typeface="+mn-cs"/>
      </a:defRPr>
    </a:lvl3pPr>
    <a:lvl4pPr marL="1247607" algn="l" defTabSz="831738" rtl="0" eaLnBrk="1" latinLnBrk="0" hangingPunct="1">
      <a:defRPr sz="1637" kern="1200">
        <a:solidFill>
          <a:schemeClr val="tx1"/>
        </a:solidFill>
        <a:latin typeface="+mn-lt"/>
        <a:ea typeface="+mn-ea"/>
        <a:cs typeface="+mn-cs"/>
      </a:defRPr>
    </a:lvl4pPr>
    <a:lvl5pPr marL="1663476" algn="l" defTabSz="831738" rtl="0" eaLnBrk="1" latinLnBrk="0" hangingPunct="1">
      <a:defRPr sz="1637" kern="1200">
        <a:solidFill>
          <a:schemeClr val="tx1"/>
        </a:solidFill>
        <a:latin typeface="+mn-lt"/>
        <a:ea typeface="+mn-ea"/>
        <a:cs typeface="+mn-cs"/>
      </a:defRPr>
    </a:lvl5pPr>
    <a:lvl6pPr marL="2079346" algn="l" defTabSz="831738" rtl="0" eaLnBrk="1" latinLnBrk="0" hangingPunct="1">
      <a:defRPr sz="1637" kern="1200">
        <a:solidFill>
          <a:schemeClr val="tx1"/>
        </a:solidFill>
        <a:latin typeface="+mn-lt"/>
        <a:ea typeface="+mn-ea"/>
        <a:cs typeface="+mn-cs"/>
      </a:defRPr>
    </a:lvl6pPr>
    <a:lvl7pPr marL="2495215" algn="l" defTabSz="831738" rtl="0" eaLnBrk="1" latinLnBrk="0" hangingPunct="1">
      <a:defRPr sz="1637" kern="1200">
        <a:solidFill>
          <a:schemeClr val="tx1"/>
        </a:solidFill>
        <a:latin typeface="+mn-lt"/>
        <a:ea typeface="+mn-ea"/>
        <a:cs typeface="+mn-cs"/>
      </a:defRPr>
    </a:lvl7pPr>
    <a:lvl8pPr marL="2911084" algn="l" defTabSz="831738" rtl="0" eaLnBrk="1" latinLnBrk="0" hangingPunct="1">
      <a:defRPr sz="1637" kern="1200">
        <a:solidFill>
          <a:schemeClr val="tx1"/>
        </a:solidFill>
        <a:latin typeface="+mn-lt"/>
        <a:ea typeface="+mn-ea"/>
        <a:cs typeface="+mn-cs"/>
      </a:defRPr>
    </a:lvl8pPr>
    <a:lvl9pPr marL="3326953" algn="l" defTabSz="831738" rtl="0" eaLnBrk="1" latinLnBrk="0" hangingPunct="1">
      <a:defRPr sz="163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02" autoAdjust="0"/>
  </p:normalViewPr>
  <p:slideViewPr>
    <p:cSldViewPr>
      <p:cViewPr varScale="1">
        <p:scale>
          <a:sx n="41" d="100"/>
          <a:sy n="41" d="100"/>
        </p:scale>
        <p:origin x="1056" y="48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2-24T09:02:10.66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77 44 8386,'-22'0'-90,"8"-8"1,0 1-1588,-3 2 1591,7 3 1,10 2 55,15 0 1,4 0-113,2 0 1,1-9-1,-1-3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83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1738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1pPr>
    <a:lvl2pPr marL="415869" algn="l" defTabSz="831738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2pPr>
    <a:lvl3pPr marL="831738" algn="l" defTabSz="831738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3pPr>
    <a:lvl4pPr marL="1247607" algn="l" defTabSz="831738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4pPr>
    <a:lvl5pPr marL="1663476" algn="l" defTabSz="831738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5pPr>
    <a:lvl6pPr marL="2079346" algn="l" defTabSz="831738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6pPr>
    <a:lvl7pPr marL="2495215" algn="l" defTabSz="831738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7pPr>
    <a:lvl8pPr marL="2911084" algn="l" defTabSz="831738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8pPr>
    <a:lvl9pPr marL="3326953" algn="l" defTabSz="831738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Ein</a:t>
            </a:r>
            <a:r>
              <a:rPr lang="de-DE" baseline="0" dirty="0"/>
              <a:t> kleiner Auszug aus unserem Kundenstamm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616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dirty="0">
                <a:latin typeface="Univers Condensed" panose="020B0606020202060204" pitchFamily="34" charset="0"/>
              </a:rPr>
              <a:t>Formgenauigkeit und Symmetrie der Einzelteile im Fertigungszustand ist unzureichend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dirty="0">
                <a:latin typeface="Univers Condensed" panose="020B0606020202060204" pitchFamily="34" charset="0"/>
              </a:rPr>
              <a:t>Montagefehler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dirty="0">
                <a:latin typeface="Univers Condensed" panose="020B0606020202060204" pitchFamily="34" charset="0"/>
              </a:rPr>
              <a:t>Deformation bei hohen Drücken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dirty="0">
                <a:latin typeface="Univers Condensed" panose="020B0606020202060204" pitchFamily="34" charset="0"/>
              </a:rPr>
              <a:t>Zusammenspiel von Einzelkomponenten, Konstruktion und Montage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dirty="0">
                <a:latin typeface="Univers Condensed" panose="020B0606020202060204" pitchFamily="34" charset="0"/>
              </a:rPr>
              <a:t>Rückwertige Abdichtung undicht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dirty="0">
                <a:latin typeface="Univers Condensed" panose="020B0606020202060204" pitchFamily="34" charset="0"/>
              </a:rPr>
              <a:t>Oberflächenrauheit (Ra) und Traganteil (</a:t>
            </a:r>
            <a:r>
              <a:rPr lang="de-DE" dirty="0" err="1">
                <a:latin typeface="Univers Condensed" panose="020B0606020202060204" pitchFamily="34" charset="0"/>
              </a:rPr>
              <a:t>Rmr</a:t>
            </a:r>
            <a:r>
              <a:rPr lang="de-DE" dirty="0">
                <a:latin typeface="Univers Condensed" panose="020B0606020202060204" pitchFamily="34" charset="0"/>
              </a:rPr>
              <a:t>) nicht ausreichend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dirty="0">
                <a:latin typeface="Univers Condensed" panose="020B0606020202060204" pitchFamily="34" charset="0"/>
              </a:rPr>
              <a:t>Läppstrategie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dirty="0">
                <a:latin typeface="Univers Condensed" panose="020B0606020202060204" pitchFamily="34" charset="0"/>
              </a:rPr>
              <a:t>Beschichtung oder Beschichtungsverfahren ungeeignet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dirty="0">
                <a:latin typeface="Univers Condensed" panose="020B0606020202060204" pitchFamily="34" charset="0"/>
              </a:rPr>
              <a:t>Führung der Dichtringe im Gehäuse nicht ausreichend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329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9296400" y="6591300"/>
            <a:ext cx="7315200" cy="2971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24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7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068000"/>
            <a:ext cx="7191375" cy="19891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95400" y="6515100"/>
            <a:ext cx="7239000" cy="32766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24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7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;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 Folie </a:t>
            </a:r>
            <a:fld id="{3F44FF23-55AF-4E3D-AB0D-282AB984220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1714500" y="3333750"/>
            <a:ext cx="14859000" cy="6429375"/>
          </a:xfr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352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;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 Folie </a:t>
            </a:r>
            <a:fld id="{3F44FF23-55AF-4E3D-AB0D-282AB984220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1714501" y="3333750"/>
            <a:ext cx="7191375" cy="6429375"/>
          </a:xfrm>
        </p:spPr>
        <p:txBody>
          <a:bodyPr lIns="0" tIns="0" rIns="0" bIns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9382125" y="3333750"/>
            <a:ext cx="7191375" cy="64293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7560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 Folie </a:t>
            </a:r>
            <a:fld id="{3F44FF23-55AF-4E3D-AB0D-282AB984220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1714501" y="3333750"/>
            <a:ext cx="7191375" cy="6429375"/>
          </a:xfr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9382125" y="3333750"/>
            <a:ext cx="7191375" cy="642937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97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 Folie </a:t>
            </a:r>
            <a:fld id="{3F44FF23-55AF-4E3D-AB0D-282AB984220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9382125" y="3333750"/>
            <a:ext cx="7191375" cy="64293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1714500" y="3333750"/>
            <a:ext cx="3409950" cy="30289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5495925" y="3333750"/>
            <a:ext cx="3409950" cy="3028950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1714500" y="6734175"/>
            <a:ext cx="3409950" cy="3028950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7"/>
          </p:nvPr>
        </p:nvSpPr>
        <p:spPr>
          <a:xfrm>
            <a:off x="5495925" y="6734175"/>
            <a:ext cx="3409950" cy="302895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932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 Folie </a:t>
            </a:r>
            <a:fld id="{3F44FF23-55AF-4E3D-AB0D-282AB984220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1714500" y="1724025"/>
            <a:ext cx="14859000" cy="80391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39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0104100" h="10169525">
                <a:moveTo>
                  <a:pt x="0" y="10169146"/>
                </a:moveTo>
                <a:lnTo>
                  <a:pt x="20104100" y="10169146"/>
                </a:lnTo>
                <a:lnTo>
                  <a:pt x="20104100" y="0"/>
                </a:lnTo>
                <a:lnTo>
                  <a:pt x="0" y="0"/>
                </a:lnTo>
                <a:lnTo>
                  <a:pt x="0" y="1016914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9324000" y="4068000"/>
            <a:ext cx="7191375" cy="19891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9324000" y="6588000"/>
            <a:ext cx="7191375" cy="2517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5" name="Grafik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24955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eaLnBrk="1" hangingPunct="1">
        <a:defRPr sz="6000" baseline="0">
          <a:solidFill>
            <a:srgbClr val="C1CED7"/>
          </a:solidFill>
          <a:latin typeface="Roboto Condensed Light" panose="02000000000000000000" pitchFamily="2" charset="0"/>
          <a:ea typeface="Roboto Condensed Light" panose="02000000000000000000" pitchFamily="2" charset="0"/>
          <a:cs typeface="+mj-cs"/>
        </a:defRPr>
      </a:lvl1pPr>
    </p:titleStyle>
    <p:bodyStyle>
      <a:lvl1pPr marL="0" eaLnBrk="1" hangingPunct="1">
        <a:lnSpc>
          <a:spcPts val="6000"/>
        </a:lnSpc>
        <a:defRPr sz="3000" baseline="0">
          <a:solidFill>
            <a:schemeClr val="bg1"/>
          </a:solidFill>
          <a:latin typeface="Droid Sans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0104100" h="10169525">
                <a:moveTo>
                  <a:pt x="0" y="10169146"/>
                </a:moveTo>
                <a:lnTo>
                  <a:pt x="20104100" y="10169146"/>
                </a:lnTo>
                <a:lnTo>
                  <a:pt x="20104100" y="0"/>
                </a:lnTo>
                <a:lnTo>
                  <a:pt x="0" y="0"/>
                </a:lnTo>
                <a:lnTo>
                  <a:pt x="0" y="1016914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714500" y="1905000"/>
            <a:ext cx="14859000" cy="10509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14500" y="3333750"/>
            <a:ext cx="14859000" cy="6429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419224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458200" y="342900"/>
            <a:ext cx="6553200" cy="54768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500">
                <a:solidFill>
                  <a:schemeClr val="tx1"/>
                </a:solidFill>
                <a:latin typeface="Droid San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087600" y="342900"/>
            <a:ext cx="1447800" cy="54768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500">
                <a:solidFill>
                  <a:srgbClr val="808080"/>
                </a:solidFill>
                <a:latin typeface="Droid Sans"/>
              </a:defRPr>
            </a:lvl1pPr>
          </a:lstStyle>
          <a:p>
            <a:r>
              <a:rPr lang="de-DE" dirty="0"/>
              <a:t> Folie </a:t>
            </a:r>
            <a:fld id="{3F44FF23-55AF-4E3D-AB0D-282AB9842202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270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baseline="0">
          <a:solidFill>
            <a:srgbClr val="C1CED7"/>
          </a:solidFill>
          <a:latin typeface="Roboto Condensed Light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4500"/>
        </a:lnSpc>
        <a:spcBef>
          <a:spcPts val="0"/>
        </a:spcBef>
        <a:spcAft>
          <a:spcPts val="1500"/>
        </a:spcAft>
        <a:buFontTx/>
        <a:buNone/>
        <a:defRPr sz="3000" kern="1200" baseline="0">
          <a:solidFill>
            <a:schemeClr val="bg1"/>
          </a:solidFill>
          <a:latin typeface="Droid Sans"/>
          <a:ea typeface="+mn-ea"/>
          <a:cs typeface="+mn-cs"/>
        </a:defRPr>
      </a:lvl1pPr>
      <a:lvl2pPr marL="1409700" indent="-457200" algn="l" defTabSz="914400" rtl="0" eaLnBrk="1" latinLnBrk="0" hangingPunct="1">
        <a:lnSpc>
          <a:spcPts val="4500"/>
        </a:lnSpc>
        <a:spcBef>
          <a:spcPts val="0"/>
        </a:spcBef>
        <a:buFontTx/>
        <a:buChar char="·"/>
        <a:defRPr sz="2700" kern="1200">
          <a:solidFill>
            <a:schemeClr val="bg1"/>
          </a:solidFill>
          <a:latin typeface="Droid Sans"/>
          <a:ea typeface="+mn-ea"/>
          <a:cs typeface="+mn-cs"/>
        </a:defRPr>
      </a:lvl2pPr>
      <a:lvl3pPr marL="2247900" indent="-342900" algn="l" defTabSz="914400" rtl="0" eaLnBrk="1" latinLnBrk="0" hangingPunct="1">
        <a:lnSpc>
          <a:spcPct val="90000"/>
        </a:lnSpc>
        <a:spcBef>
          <a:spcPts val="0"/>
        </a:spcBef>
        <a:buFontTx/>
        <a:buChar char="·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667000" indent="-285750" algn="l" defTabSz="914400" rtl="0" eaLnBrk="1" latinLnBrk="0" hangingPunct="1">
        <a:lnSpc>
          <a:spcPct val="90000"/>
        </a:lnSpc>
        <a:spcBef>
          <a:spcPts val="0"/>
        </a:spcBef>
        <a:buFontTx/>
        <a:buChar char="·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143250" indent="-285750" algn="l" defTabSz="914400" rtl="0" eaLnBrk="1" latinLnBrk="0" hangingPunct="1">
        <a:lnSpc>
          <a:spcPct val="90000"/>
        </a:lnSpc>
        <a:spcBef>
          <a:spcPts val="0"/>
        </a:spcBef>
        <a:buFontTx/>
        <a:buChar char="·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png"/><Relationship Id="rId18" Type="http://schemas.openxmlformats.org/officeDocument/2006/relationships/image" Target="../media/image28.jpg"/><Relationship Id="rId26" Type="http://schemas.openxmlformats.org/officeDocument/2006/relationships/image" Target="../media/image36.png"/><Relationship Id="rId3" Type="http://schemas.openxmlformats.org/officeDocument/2006/relationships/image" Target="../media/image13.jpeg"/><Relationship Id="rId21" Type="http://schemas.openxmlformats.org/officeDocument/2006/relationships/image" Target="../media/image31.gif"/><Relationship Id="rId7" Type="http://schemas.openxmlformats.org/officeDocument/2006/relationships/image" Target="../media/image17.gif"/><Relationship Id="rId12" Type="http://schemas.openxmlformats.org/officeDocument/2006/relationships/image" Target="../media/image22.jpeg"/><Relationship Id="rId17" Type="http://schemas.openxmlformats.org/officeDocument/2006/relationships/image" Target="../media/image27.jpg"/><Relationship Id="rId25" Type="http://schemas.openxmlformats.org/officeDocument/2006/relationships/image" Target="../media/image35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gif"/><Relationship Id="rId20" Type="http://schemas.openxmlformats.org/officeDocument/2006/relationships/image" Target="../media/image30.png"/><Relationship Id="rId29" Type="http://schemas.openxmlformats.org/officeDocument/2006/relationships/image" Target="../media/image39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gif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31" Type="http://schemas.openxmlformats.org/officeDocument/2006/relationships/image" Target="../media/image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gif"/><Relationship Id="rId22" Type="http://schemas.openxmlformats.org/officeDocument/2006/relationships/image" Target="../media/image32.gif"/><Relationship Id="rId27" Type="http://schemas.openxmlformats.org/officeDocument/2006/relationships/image" Target="../media/image37.gif"/><Relationship Id="rId30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4820335"/>
            <a:ext cx="9144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Локализация 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586335"/>
            <a:ext cx="174081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solidFill>
                  <a:schemeClr val="bg1"/>
                </a:solidFill>
              </a:rPr>
              <a:t>             </a:t>
            </a:r>
          </a:p>
          <a:p>
            <a:pPr algn="ctr"/>
            <a:endParaRPr lang="ru-RU" sz="4000" b="1" u="sng" dirty="0">
              <a:solidFill>
                <a:schemeClr val="bg1"/>
              </a:solidFill>
            </a:endParaRPr>
          </a:p>
          <a:p>
            <a:pPr algn="ctr"/>
            <a:endParaRPr lang="ru-RU" sz="4000" b="1" u="sng" dirty="0">
              <a:solidFill>
                <a:schemeClr val="bg1"/>
              </a:solidFill>
            </a:endParaRPr>
          </a:p>
          <a:p>
            <a:pPr algn="ctr"/>
            <a:r>
              <a:rPr lang="ru-RU" sz="4800" dirty="0">
                <a:solidFill>
                  <a:schemeClr val="bg1"/>
                </a:solidFill>
              </a:rPr>
              <a:t>Локализация производства по </a:t>
            </a:r>
            <a:r>
              <a:rPr lang="ru-RU" sz="4800" dirty="0" err="1">
                <a:solidFill>
                  <a:schemeClr val="bg1"/>
                </a:solidFill>
              </a:rPr>
              <a:t>импортозамещению</a:t>
            </a:r>
            <a:r>
              <a:rPr lang="ru-RU" sz="4800" dirty="0">
                <a:solidFill>
                  <a:schemeClr val="bg1"/>
                </a:solidFill>
              </a:rPr>
              <a:t> трубопроводной арматуры для нефтегазовой отрасли в Тюменской области»</a:t>
            </a:r>
            <a:endParaRPr lang="ru-RU" sz="4800" dirty="0"/>
          </a:p>
        </p:txBody>
      </p:sp>
      <p:pic>
        <p:nvPicPr>
          <p:cNvPr id="6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6688" y="318964"/>
            <a:ext cx="2317613" cy="5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9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19"/>
          <p:cNvSpPr/>
          <p:nvPr/>
        </p:nvSpPr>
        <p:spPr>
          <a:xfrm>
            <a:off x="13321511" y="4469844"/>
            <a:ext cx="3564000" cy="3553200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10420709" y="4469844"/>
            <a:ext cx="3564000" cy="35532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498129" y="4459389"/>
            <a:ext cx="3594873" cy="3551629"/>
          </a:xfrm>
          <a:prstGeom prst="ellipse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  <a:scene3d>
            <a:camera prst="orthographicFront"/>
            <a:lightRig rig="sunset" dir="t"/>
          </a:scene3d>
          <a:sp3d extrusionH="76200" contourW="12700">
            <a:extrusionClr>
              <a:srgbClr val="000000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Ellipse 10"/>
          <p:cNvSpPr/>
          <p:nvPr/>
        </p:nvSpPr>
        <p:spPr>
          <a:xfrm>
            <a:off x="4372037" y="4516289"/>
            <a:ext cx="3564000" cy="3553200"/>
          </a:xfrm>
          <a:prstGeom prst="ellipse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524000" y="600050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Конструкция</a:t>
            </a:r>
            <a:endParaRPr lang="de-D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732519" y="600050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Монтаж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el 4"/>
          <p:cNvSpPr>
            <a:spLocks noGrp="1"/>
          </p:cNvSpPr>
          <p:nvPr>
            <p:ph type="title" idx="4294967295"/>
          </p:nvPr>
        </p:nvSpPr>
        <p:spPr>
          <a:xfrm>
            <a:off x="1702668" y="1789328"/>
            <a:ext cx="14859000" cy="1050925"/>
          </a:xfrm>
        </p:spPr>
        <p:txBody>
          <a:bodyPr>
            <a:noAutofit/>
          </a:bodyPr>
          <a:lstStyle/>
          <a:p>
            <a:r>
              <a:rPr lang="ru-RU" dirty="0">
                <a:latin typeface="Univers Condensed" panose="020B0606020202060204" pitchFamily="34" charset="0"/>
              </a:rPr>
              <a:t>От чего зависит Герметичность и качество продукта </a:t>
            </a:r>
            <a:endParaRPr lang="de-DE" dirty="0"/>
          </a:p>
        </p:txBody>
      </p:sp>
      <p:sp>
        <p:nvSpPr>
          <p:cNvPr id="15" name="Ellipse 14"/>
          <p:cNvSpPr/>
          <p:nvPr/>
        </p:nvSpPr>
        <p:spPr>
          <a:xfrm>
            <a:off x="7396373" y="4516289"/>
            <a:ext cx="3563999" cy="3494729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7619999" y="5508057"/>
            <a:ext cx="3340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Геометрические допуски</a:t>
            </a:r>
            <a:endParaRPr lang="de-DE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3996033" y="6000500"/>
            <a:ext cx="278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Притирка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642962" y="6031277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Покрытие</a:t>
            </a:r>
            <a:endParaRPr lang="de-D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Freihand 11"/>
              <p14:cNvContentPartPr/>
              <p14:nvPr/>
            </p14:nvContentPartPr>
            <p14:xfrm>
              <a:off x="9309882" y="9290906"/>
              <a:ext cx="35640" cy="1584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3682" y="9274706"/>
                <a:ext cx="68040" cy="4824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6688" y="318964"/>
            <a:ext cx="2317613" cy="5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9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714500" y="1759124"/>
            <a:ext cx="14859000" cy="1050925"/>
          </a:xfrm>
        </p:spPr>
        <p:txBody>
          <a:bodyPr/>
          <a:lstStyle/>
          <a:p>
            <a:r>
              <a:rPr lang="ru-RU" dirty="0"/>
              <a:t>Что получают инженеры и управленцы?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31032" y="2695228"/>
            <a:ext cx="6624736" cy="5842979"/>
          </a:xfrm>
        </p:spPr>
        <p:txBody>
          <a:bodyPr>
            <a:normAutofit/>
          </a:bodyPr>
          <a:lstStyle/>
          <a:p>
            <a:pPr>
              <a:buClr>
                <a:srgbClr val="808080"/>
              </a:buClr>
            </a:pPr>
            <a:r>
              <a:rPr lang="ru-RU" dirty="0"/>
              <a:t>Устойчивость арматуры к:</a:t>
            </a:r>
          </a:p>
          <a:p>
            <a:pPr marL="457200" indent="-457200"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ru-RU" dirty="0"/>
              <a:t>Высокому давлению</a:t>
            </a:r>
            <a:endParaRPr lang="de-DE" dirty="0"/>
          </a:p>
          <a:p>
            <a:pPr marL="457200" indent="-457200"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ru-RU" dirty="0"/>
              <a:t>Высоким температурам</a:t>
            </a:r>
            <a:endParaRPr lang="de-DE" dirty="0"/>
          </a:p>
          <a:p>
            <a:pPr marL="457200" indent="-457200"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ru-RU" dirty="0"/>
              <a:t>Истиранию</a:t>
            </a:r>
            <a:endParaRPr lang="de-DE" dirty="0"/>
          </a:p>
          <a:p>
            <a:pPr marL="457200" indent="-457200"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ru-RU" dirty="0"/>
              <a:t>Особым требованиям к герметичности</a:t>
            </a:r>
            <a:endParaRPr lang="de-DE" dirty="0"/>
          </a:p>
          <a:p>
            <a:pPr marL="457200" indent="-457200"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ru-RU" dirty="0"/>
              <a:t>Сочетанию различных факторов воздействия</a:t>
            </a:r>
            <a:endParaRPr lang="de-DE" dirty="0"/>
          </a:p>
          <a:p>
            <a:endParaRPr lang="de-DE" dirty="0"/>
          </a:p>
        </p:txBody>
      </p:sp>
      <p:sp>
        <p:nvSpPr>
          <p:cNvPr id="4" name="Textplatzhalter 8"/>
          <p:cNvSpPr txBox="1">
            <a:spLocks/>
          </p:cNvSpPr>
          <p:nvPr/>
        </p:nvSpPr>
        <p:spPr>
          <a:xfrm>
            <a:off x="9360024" y="3641663"/>
            <a:ext cx="8712968" cy="51125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4500"/>
              </a:lnSpc>
              <a:spcBef>
                <a:spcPts val="0"/>
              </a:spcBef>
              <a:spcAft>
                <a:spcPts val="1500"/>
              </a:spcAft>
              <a:buFontTx/>
              <a:buNone/>
              <a:defRPr sz="3000" kern="1200" baseline="0">
                <a:solidFill>
                  <a:schemeClr val="bg1"/>
                </a:solidFill>
                <a:latin typeface="Droid Sans"/>
                <a:ea typeface="+mn-ea"/>
                <a:cs typeface="+mn-cs"/>
              </a:defRPr>
            </a:lvl1pPr>
            <a:lvl2pPr marL="1409700" indent="-457200" algn="l" defTabSz="914400" rtl="0" eaLnBrk="1" latinLnBrk="0" hangingPunct="1">
              <a:lnSpc>
                <a:spcPts val="4500"/>
              </a:lnSpc>
              <a:spcBef>
                <a:spcPts val="0"/>
              </a:spcBef>
              <a:buFontTx/>
              <a:buChar char="·"/>
              <a:defRPr sz="2700" kern="1200">
                <a:solidFill>
                  <a:schemeClr val="bg1"/>
                </a:solidFill>
                <a:latin typeface="Droid Sans"/>
                <a:ea typeface="+mn-ea"/>
                <a:cs typeface="+mn-cs"/>
              </a:defRPr>
            </a:lvl2pPr>
            <a:lvl3pPr marL="2247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Char char="·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66700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Char char="·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14325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Char char="·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ru-RU" dirty="0"/>
              <a:t>Увеличение рентабельности </a:t>
            </a:r>
            <a:r>
              <a:rPr lang="ru-RU" b="1" dirty="0">
                <a:solidFill>
                  <a:srgbClr val="92D050"/>
                </a:solidFill>
              </a:rPr>
              <a:t>до 5-10%</a:t>
            </a:r>
          </a:p>
          <a:p>
            <a:pPr marL="457200" indent="-457200"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ru-RU" dirty="0"/>
              <a:t>Снижение издержек </a:t>
            </a:r>
            <a:r>
              <a:rPr lang="ru-RU" b="1" dirty="0">
                <a:solidFill>
                  <a:srgbClr val="92D050"/>
                </a:solidFill>
              </a:rPr>
              <a:t>до 50%</a:t>
            </a:r>
            <a:endParaRPr lang="de-DE" b="1" dirty="0">
              <a:solidFill>
                <a:srgbClr val="92D050"/>
              </a:solidFill>
            </a:endParaRPr>
          </a:p>
          <a:p>
            <a:pPr marL="457200" indent="-457200"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ru-RU" dirty="0"/>
              <a:t>Быстрая логистика </a:t>
            </a:r>
            <a:r>
              <a:rPr lang="ru-RU" b="1" dirty="0">
                <a:solidFill>
                  <a:srgbClr val="92D050"/>
                </a:solidFill>
              </a:rPr>
              <a:t>– до 3-х дней</a:t>
            </a:r>
            <a:endParaRPr lang="de-DE" b="1" dirty="0">
              <a:solidFill>
                <a:srgbClr val="92D050"/>
              </a:solidFill>
            </a:endParaRPr>
          </a:p>
          <a:p>
            <a:pPr marL="457200" indent="-457200"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ru-RU" dirty="0"/>
              <a:t>Срок службы и безаварийность</a:t>
            </a:r>
            <a:endParaRPr lang="de-DE" dirty="0"/>
          </a:p>
          <a:p>
            <a:pPr marL="457200" indent="-457200"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ru-RU" dirty="0"/>
              <a:t>Упрощение ремонта </a:t>
            </a:r>
            <a:r>
              <a:rPr lang="ru-RU" b="1" dirty="0">
                <a:solidFill>
                  <a:srgbClr val="92D050"/>
                </a:solidFill>
              </a:rPr>
              <a:t>– за 15 минут!</a:t>
            </a:r>
            <a:endParaRPr lang="de-DE" b="1" dirty="0">
              <a:solidFill>
                <a:srgbClr val="92D050"/>
              </a:solidFill>
            </a:endParaRPr>
          </a:p>
          <a:p>
            <a:pPr marL="457200" indent="-457200"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ru-RU" dirty="0"/>
              <a:t>Простота в использовании </a:t>
            </a:r>
            <a:r>
              <a:rPr lang="ru-RU" b="1" dirty="0">
                <a:solidFill>
                  <a:srgbClr val="92D050"/>
                </a:solidFill>
              </a:rPr>
              <a:t>– экономия на обучении</a:t>
            </a:r>
            <a:endParaRPr lang="de-DE" b="1" dirty="0">
              <a:solidFill>
                <a:srgbClr val="92D05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7055768" y="3461643"/>
            <a:ext cx="2088232" cy="5472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KVT</a:t>
            </a:r>
            <a:br>
              <a:rPr lang="en-US" sz="4800" b="1" dirty="0"/>
            </a:br>
            <a:r>
              <a:rPr lang="en-US" sz="4800" b="1" dirty="0"/>
              <a:t>+</a:t>
            </a:r>
            <a:br>
              <a:rPr lang="en-US" sz="4800" b="1" dirty="0"/>
            </a:br>
            <a:r>
              <a:rPr lang="en-US" sz="4800" b="1" dirty="0"/>
              <a:t>ASV</a:t>
            </a:r>
            <a:endParaRPr lang="ru-RU" sz="4800" b="1" dirty="0"/>
          </a:p>
        </p:txBody>
      </p:sp>
      <p:sp>
        <p:nvSpPr>
          <p:cNvPr id="6" name="Textfeld 7"/>
          <p:cNvSpPr txBox="1"/>
          <p:nvPr/>
        </p:nvSpPr>
        <p:spPr>
          <a:xfrm rot="20702656">
            <a:off x="12792748" y="8498939"/>
            <a:ext cx="2976654" cy="132343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Univers Condensed" panose="020B0606020202060204" pitchFamily="34" charset="0"/>
              </a:rPr>
              <a:t>Сделано в </a:t>
            </a:r>
            <a:br>
              <a:rPr lang="ru-RU" sz="4000" b="1" dirty="0">
                <a:solidFill>
                  <a:schemeClr val="bg1"/>
                </a:solidFill>
                <a:latin typeface="Univers Condensed" panose="020B060602020206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Univers Condensed" panose="020B0606020202060204" pitchFamily="34" charset="0"/>
              </a:rPr>
              <a:t>РОСИИИ</a:t>
            </a:r>
            <a:endParaRPr lang="de-DE" sz="4000" b="1" dirty="0">
              <a:solidFill>
                <a:schemeClr val="bg1"/>
              </a:solidFill>
              <a:latin typeface="Univers Condensed" panose="020B060602020206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311" y="8774848"/>
            <a:ext cx="66981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92D050"/>
                </a:solidFill>
              </a:rPr>
              <a:t>Рост эксплуатационной</a:t>
            </a:r>
            <a:br>
              <a:rPr lang="ru-RU" sz="4000" dirty="0">
                <a:solidFill>
                  <a:srgbClr val="92D050"/>
                </a:solidFill>
              </a:rPr>
            </a:br>
            <a:r>
              <a:rPr lang="ru-RU" sz="4000" dirty="0">
                <a:solidFill>
                  <a:srgbClr val="92D050"/>
                </a:solidFill>
              </a:rPr>
              <a:t>безопасности и срока службы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627276" y="8250321"/>
            <a:ext cx="2232248" cy="661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6688" y="318964"/>
            <a:ext cx="2317613" cy="5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03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1727176" y="3343300"/>
            <a:ext cx="14185576" cy="6429375"/>
          </a:xfrm>
        </p:spPr>
        <p:txBody>
          <a:bodyPr>
            <a:normAutofit/>
          </a:bodyPr>
          <a:lstStyle/>
          <a:p>
            <a:pPr>
              <a:buClr>
                <a:srgbClr val="808080"/>
              </a:buClr>
            </a:pPr>
            <a:r>
              <a:rPr lang="ru-RU" sz="4400" dirty="0"/>
              <a:t>ООО «</a:t>
            </a:r>
            <a:r>
              <a:rPr lang="ru-RU" sz="4400" dirty="0" err="1"/>
              <a:t>Арсибмаш</a:t>
            </a:r>
            <a:r>
              <a:rPr lang="ru-RU" sz="4400" dirty="0"/>
              <a:t>», г. Тюмень</a:t>
            </a:r>
          </a:p>
          <a:p>
            <a:pPr>
              <a:buClr>
                <a:srgbClr val="808080"/>
              </a:buClr>
            </a:pPr>
            <a:r>
              <a:rPr lang="ru-RU" sz="4400" dirty="0"/>
              <a:t>Алексей Тимохин</a:t>
            </a:r>
            <a:br>
              <a:rPr lang="ru-RU" sz="4400" dirty="0"/>
            </a:br>
            <a:r>
              <a:rPr lang="ru-RU" sz="4000" i="1" dirty="0"/>
              <a:t>Первый заместитель генерального директора </a:t>
            </a:r>
          </a:p>
          <a:p>
            <a:pPr>
              <a:buClr>
                <a:srgbClr val="808080"/>
              </a:buClr>
            </a:pPr>
            <a:r>
              <a:rPr lang="ru-RU" sz="4400" dirty="0"/>
              <a:t>+7 (922) 040-05-00</a:t>
            </a:r>
          </a:p>
          <a:p>
            <a:pPr>
              <a:buClr>
                <a:srgbClr val="808080"/>
              </a:buClr>
            </a:pPr>
            <a:endParaRPr lang="ru-RU" sz="4400" dirty="0"/>
          </a:p>
          <a:p>
            <a:pPr>
              <a:buClr>
                <a:srgbClr val="808080"/>
              </a:buClr>
            </a:pPr>
            <a:r>
              <a:rPr lang="en-US" sz="4400" u="sng" dirty="0"/>
              <a:t>http://asv-tmn.ru/</a:t>
            </a:r>
            <a:endParaRPr lang="ru-RU" sz="4400" u="sng" dirty="0"/>
          </a:p>
          <a:p>
            <a:pPr>
              <a:buClr>
                <a:srgbClr val="808080"/>
              </a:buClr>
            </a:pPr>
            <a:r>
              <a:rPr lang="de-DE" sz="4400" u="sng" dirty="0"/>
              <a:t>http://kvt-group.de/</a:t>
            </a:r>
          </a:p>
        </p:txBody>
      </p:sp>
      <p:pic>
        <p:nvPicPr>
          <p:cNvPr id="4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6688" y="318964"/>
            <a:ext cx="2317613" cy="5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1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6312" y="3919364"/>
            <a:ext cx="7191375" cy="3523772"/>
          </a:xfrm>
        </p:spPr>
        <p:txBody>
          <a:bodyPr>
            <a:normAutofit fontScale="90000"/>
          </a:bodyPr>
          <a:lstStyle/>
          <a:p>
            <a:r>
              <a:rPr lang="ru-RU" dirty="0"/>
              <a:t>Будущее за металлическими системами уплотнения</a:t>
            </a:r>
            <a:endParaRPr lang="de-DE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820335"/>
            <a:ext cx="9144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Локализация »</a:t>
            </a:r>
            <a:endParaRPr lang="ru-RU" dirty="0"/>
          </a:p>
        </p:txBody>
      </p:sp>
      <p:pic>
        <p:nvPicPr>
          <p:cNvPr id="6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6688" y="318964"/>
            <a:ext cx="2317613" cy="5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3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Сотрудничество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144" y="4063380"/>
            <a:ext cx="8882642" cy="30299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4360" y="4063380"/>
            <a:ext cx="3414056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0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800" y="1866900"/>
            <a:ext cx="14859000" cy="1050925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Продукция ООО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АрСибМаш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833" y="3251200"/>
            <a:ext cx="6210300" cy="626227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238500"/>
            <a:ext cx="4681466" cy="6262274"/>
          </a:xfrm>
          <a:prstGeom prst="rect">
            <a:avLst/>
          </a:prstGeom>
        </p:spPr>
      </p:pic>
      <p:pic>
        <p:nvPicPr>
          <p:cNvPr id="6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6688" y="318964"/>
            <a:ext cx="2317613" cy="5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4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90700"/>
            <a:ext cx="11510246" cy="7931583"/>
          </a:xfrm>
          <a:prstGeom prst="rect">
            <a:avLst/>
          </a:prstGeom>
        </p:spPr>
      </p:pic>
      <p:pic>
        <p:nvPicPr>
          <p:cNvPr id="3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6688" y="318964"/>
            <a:ext cx="2317613" cy="5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4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Локализация  производства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KVT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России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714501" y="3333750"/>
            <a:ext cx="8343899" cy="6429375"/>
          </a:xfrm>
        </p:spPr>
        <p:txBody>
          <a:bodyPr>
            <a:noAutofit/>
          </a:bodyPr>
          <a:lstStyle/>
          <a:p>
            <a:r>
              <a:rPr lang="ru-RU" sz="2800" dirty="0"/>
              <a:t>Российское участие</a:t>
            </a:r>
            <a:r>
              <a:rPr lang="de-DE" sz="2800" dirty="0"/>
              <a:t>:</a:t>
            </a:r>
          </a:p>
          <a:p>
            <a:pPr marL="514350" indent="-514350">
              <a:buAutoNum type="arabicPeriod"/>
            </a:pPr>
            <a:r>
              <a:rPr lang="ru-RU" sz="2800" dirty="0"/>
              <a:t>Производство компонентов несущих давление</a:t>
            </a:r>
            <a:endParaRPr lang="de-DE" sz="2800" dirty="0"/>
          </a:p>
          <a:p>
            <a:pPr marL="514350" indent="-514350">
              <a:buAutoNum type="arabicPeriod"/>
            </a:pPr>
            <a:r>
              <a:rPr lang="ru-RU" sz="2800" dirty="0"/>
              <a:t>Сборка</a:t>
            </a:r>
            <a:endParaRPr lang="de-DE" sz="2800" dirty="0"/>
          </a:p>
          <a:p>
            <a:pPr marL="514350" indent="-514350">
              <a:buAutoNum type="arabicPeriod"/>
            </a:pPr>
            <a:r>
              <a:rPr lang="ru-RU" sz="2800" dirty="0"/>
              <a:t>Реализация</a:t>
            </a:r>
            <a:endParaRPr lang="de-DE" sz="2800" dirty="0"/>
          </a:p>
          <a:p>
            <a:r>
              <a:rPr lang="ru-RU" sz="2800" dirty="0"/>
              <a:t>Германское участие</a:t>
            </a:r>
            <a:r>
              <a:rPr lang="de-DE" sz="2800" dirty="0"/>
              <a:t>:</a:t>
            </a:r>
          </a:p>
          <a:p>
            <a:pPr marL="514350" indent="-514350">
              <a:buAutoNum type="arabicPeriod"/>
            </a:pPr>
            <a:r>
              <a:rPr lang="ru-RU" sz="2800" dirty="0"/>
              <a:t>Производство внутренних гарнитуров</a:t>
            </a:r>
            <a:endParaRPr lang="de-DE" sz="2800" dirty="0"/>
          </a:p>
          <a:p>
            <a:pPr marL="514350" indent="-514350">
              <a:buAutoNum type="arabicPeriod"/>
            </a:pPr>
            <a:endParaRPr lang="de-DE" sz="2800" dirty="0"/>
          </a:p>
          <a:p>
            <a:r>
              <a:rPr lang="ru-RU" sz="2800" b="1" dirty="0"/>
              <a:t>Создание продукта на </a:t>
            </a:r>
            <a:r>
              <a:rPr lang="de-DE" sz="2800" b="1" dirty="0"/>
              <a:t>70% </a:t>
            </a:r>
            <a:r>
              <a:rPr lang="ru-RU" sz="2800" b="1" dirty="0"/>
              <a:t>происходит в России! На будущее 100% Локализация!</a:t>
            </a:r>
            <a:endParaRPr lang="de-DE" sz="2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600" y="3333750"/>
            <a:ext cx="4867275" cy="6495536"/>
          </a:xfrm>
          <a:prstGeom prst="rect">
            <a:avLst/>
          </a:prstGeom>
        </p:spPr>
      </p:pic>
      <p:pic>
        <p:nvPicPr>
          <p:cNvPr id="5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6688" y="318964"/>
            <a:ext cx="2317613" cy="5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3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Коротко о компании </a:t>
            </a:r>
            <a:r>
              <a:rPr lang="de-DE" dirty="0"/>
              <a:t>KVT Kurlbaum AG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759625" y="3333750"/>
            <a:ext cx="8424935" cy="64293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30 </a:t>
            </a:r>
            <a:r>
              <a:rPr lang="ru-RU" dirty="0"/>
              <a:t>лет компания успешна на рынке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Высококвалифицированные сотрудники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Поставщик готовых к монтажу комплектующих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Профессиональные технические знания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Инженерный партнер в сфере проектирования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30.000 </a:t>
            </a:r>
            <a:r>
              <a:rPr lang="ru-RU" dirty="0"/>
              <a:t>системы уплотнения «метал по металлу» в год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r="264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platzhalter 11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r="3201"/>
          <a:stretch/>
        </p:blipFill>
        <p:spPr>
          <a:xfrm>
            <a:off x="1727200" y="6727825"/>
            <a:ext cx="3409950" cy="3028950"/>
          </a:xfrm>
        </p:spPr>
      </p:pic>
      <p:pic>
        <p:nvPicPr>
          <p:cNvPr id="6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6688" y="318964"/>
            <a:ext cx="2317613" cy="5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20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667" y="4320480"/>
            <a:ext cx="2927907" cy="190314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30" y="2628069"/>
            <a:ext cx="4434464" cy="46515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08" y="7974052"/>
            <a:ext cx="1876290" cy="85285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009" y="7533356"/>
            <a:ext cx="2241990" cy="87437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688" y="6943700"/>
            <a:ext cx="1905000" cy="1905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84" y="6020763"/>
            <a:ext cx="2582711" cy="11068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31" y="8171869"/>
            <a:ext cx="4784318" cy="249438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30" y="2533676"/>
            <a:ext cx="2827749" cy="141498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554" y="9253845"/>
            <a:ext cx="2942134" cy="53350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7" y="8781457"/>
            <a:ext cx="3634467" cy="94477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574" y="6655668"/>
            <a:ext cx="1645923" cy="502921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7" y="5208383"/>
            <a:ext cx="1905000" cy="38100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0" y="7271724"/>
            <a:ext cx="3810000" cy="114300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436" y="4794773"/>
            <a:ext cx="1524000" cy="762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73" y="3395206"/>
            <a:ext cx="2951166" cy="113754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7" y="4305143"/>
            <a:ext cx="4530584" cy="622333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7" y="6169484"/>
            <a:ext cx="1993407" cy="99024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698" y="7735136"/>
            <a:ext cx="3507265" cy="866597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88" y="2648396"/>
            <a:ext cx="3011691" cy="109445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87" y="4257407"/>
            <a:ext cx="1074732" cy="107473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973" y="4937309"/>
            <a:ext cx="1247775" cy="7429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311" y="4945162"/>
            <a:ext cx="1887593" cy="94379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85" y="6223620"/>
            <a:ext cx="1208105" cy="48324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088" y="6922396"/>
            <a:ext cx="1524003" cy="762002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15" y="5058772"/>
            <a:ext cx="693885" cy="69388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331" y="5906423"/>
            <a:ext cx="2131843" cy="821242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153" y="2652322"/>
            <a:ext cx="1433535" cy="1411058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855" y="2770555"/>
            <a:ext cx="1205398" cy="1116702"/>
          </a:xfrm>
          <a:prstGeom prst="rect">
            <a:avLst/>
          </a:prstGeom>
        </p:spPr>
      </p:pic>
      <p:pic>
        <p:nvPicPr>
          <p:cNvPr id="34" name="Grafik 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5336688" y="318964"/>
            <a:ext cx="2317613" cy="5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4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Технология нанесения покрытия </a:t>
            </a:r>
            <a:r>
              <a:rPr lang="de-DE" dirty="0"/>
              <a:t>KVT 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457200" indent="-457200"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de-DE" sz="3200" dirty="0"/>
              <a:t>HVOF</a:t>
            </a:r>
            <a:r>
              <a:rPr lang="ru-RU" sz="3200" dirty="0"/>
              <a:t> (высокоскоростное газопламенное напыление)</a:t>
            </a:r>
            <a:br>
              <a:rPr lang="en-US" sz="3200" dirty="0"/>
            </a:br>
            <a:r>
              <a:rPr lang="de-DE" sz="3200" dirty="0"/>
              <a:t> </a:t>
            </a:r>
          </a:p>
          <a:p>
            <a:pPr marL="457200" indent="-457200"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de-DE" sz="3200" dirty="0"/>
              <a:t>Spray &amp; </a:t>
            </a:r>
            <a:r>
              <a:rPr lang="de-DE" sz="3200" dirty="0" err="1"/>
              <a:t>Fuse</a:t>
            </a:r>
            <a:r>
              <a:rPr lang="de-DE" sz="3200" dirty="0"/>
              <a:t> (</a:t>
            </a:r>
            <a:r>
              <a:rPr lang="ru-RU" sz="3200" dirty="0"/>
              <a:t>Распыление и наплавка</a:t>
            </a:r>
            <a:r>
              <a:rPr lang="de-DE" sz="3200" dirty="0"/>
              <a:t>)</a:t>
            </a:r>
            <a:br>
              <a:rPr lang="de-DE" sz="3200" dirty="0"/>
            </a:br>
            <a:endParaRPr lang="de-DE" sz="3200" dirty="0"/>
          </a:p>
          <a:p>
            <a:pPr marL="457200" indent="-457200"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de-DE" sz="3200" dirty="0"/>
              <a:t>PTA</a:t>
            </a:r>
            <a:r>
              <a:rPr lang="ru-RU" sz="3200" dirty="0"/>
              <a:t> (плазменно-порошковая наплавка)</a:t>
            </a:r>
            <a:br>
              <a:rPr lang="en-US" sz="3200" dirty="0"/>
            </a:br>
            <a:endParaRPr lang="de-DE" sz="3200" dirty="0"/>
          </a:p>
          <a:p>
            <a:pPr marL="457200" indent="-457200"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ru-RU" sz="3200" dirty="0"/>
              <a:t>Лазер</a:t>
            </a:r>
            <a:r>
              <a:rPr lang="de-DE" sz="3200" dirty="0"/>
              <a:t> </a:t>
            </a:r>
          </a:p>
          <a:p>
            <a:endParaRPr lang="de-DE" sz="3200" dirty="0"/>
          </a:p>
        </p:txBody>
      </p:sp>
      <p:pic>
        <p:nvPicPr>
          <p:cNvPr id="11" name="Bildplatzhalter 10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r="12474"/>
          <a:stretch>
            <a:fillRect/>
          </a:stretch>
        </p:blipFill>
        <p:spPr/>
      </p:pic>
      <p:pic>
        <p:nvPicPr>
          <p:cNvPr id="12" name="Bildplatzhalter 11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r="12614"/>
          <a:stretch>
            <a:fillRect/>
          </a:stretch>
        </p:blipFill>
        <p:spPr/>
      </p:pic>
      <p:pic>
        <p:nvPicPr>
          <p:cNvPr id="16" name="Bildplatzhalter 15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9" r="9419"/>
          <a:stretch>
            <a:fillRect/>
          </a:stretch>
        </p:blipFill>
        <p:spPr/>
      </p:pic>
      <p:pic>
        <p:nvPicPr>
          <p:cNvPr id="15" name="Bildplatzhalter 14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r="12474"/>
          <a:stretch>
            <a:fillRect/>
          </a:stretch>
        </p:blipFill>
        <p:spPr/>
      </p:pic>
      <p:pic>
        <p:nvPicPr>
          <p:cNvPr id="8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6688" y="318964"/>
            <a:ext cx="2317613" cy="5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00150"/>
      </p:ext>
    </p:extLst>
  </p:cSld>
  <p:clrMapOvr>
    <a:masterClrMapping/>
  </p:clrMapOvr>
</p:sld>
</file>

<file path=ppt/theme/theme1.xml><?xml version="1.0" encoding="utf-8"?>
<a:theme xmlns:a="http://schemas.openxmlformats.org/drawingml/2006/main" name="KV053 RZ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V053 RZ Powerpoint" id="{60624DD6-E672-4865-A3C3-89599FAB3FCB}" vid="{3616A36E-3078-469E-BA60-88F23F1C5CF7}"/>
    </a:ext>
  </a:extLst>
</a:theme>
</file>

<file path=ppt/theme/theme2.xml><?xml version="1.0" encoding="utf-8"?>
<a:theme xmlns:a="http://schemas.openxmlformats.org/drawingml/2006/main" name="KVT Inh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V053 RZ Powerpoint" id="{60624DD6-E672-4865-A3C3-89599FAB3FCB}" vid="{C462A0AF-50BE-4300-AD96-65EC0970652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KV053 RZ Powerpoint</Template>
  <TotalTime>136</TotalTime>
  <Words>248</Words>
  <Application>Microsoft Office PowerPoint</Application>
  <PresentationFormat>Произвольный</PresentationFormat>
  <Paragraphs>69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Droid Sans</vt:lpstr>
      <vt:lpstr>Roboto Condensed Light</vt:lpstr>
      <vt:lpstr>Times New Roman</vt:lpstr>
      <vt:lpstr>Univers Condensed</vt:lpstr>
      <vt:lpstr>KV053 RZ Powerpoint</vt:lpstr>
      <vt:lpstr>KVT Inhalt</vt:lpstr>
      <vt:lpstr>Презентация PowerPoint</vt:lpstr>
      <vt:lpstr>Будущее за металлическими системами уплотнения</vt:lpstr>
      <vt:lpstr>Сотрудничество</vt:lpstr>
      <vt:lpstr>Продукция ООО «АрСибМаш»</vt:lpstr>
      <vt:lpstr>Презентация PowerPoint</vt:lpstr>
      <vt:lpstr>Локализация  производства KVT в России</vt:lpstr>
      <vt:lpstr>Коротко о компании KVT Kurlbaum AG </vt:lpstr>
      <vt:lpstr>Презентация PowerPoint</vt:lpstr>
      <vt:lpstr>Технология нанесения покрытия KVT </vt:lpstr>
      <vt:lpstr>От чего зависит Герметичность и качество продукта </vt:lpstr>
      <vt:lpstr>Что получают инженеры и управленцы?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Rolf Bielinski</dc:creator>
  <cp:lastModifiedBy>Алексей Тимохин</cp:lastModifiedBy>
  <cp:revision>118</cp:revision>
  <dcterms:created xsi:type="dcterms:W3CDTF">2014-07-29T07:49:12Z</dcterms:created>
  <dcterms:modified xsi:type="dcterms:W3CDTF">2016-04-18T18:49:19Z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2014-07-22T00:00:00Z</vt:filetime>
  </property>
  <property fmtid="{D5CDD505-2E9C-101B-9397-08002B2CF9AE}" pid="3" name="LastSaved">
    <vt:filetime>2014-07-22T00:00:00Z</vt:filetime>
  </property>
</Properties>
</file>