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647" r:id="rId2"/>
    <p:sldId id="657" r:id="rId3"/>
    <p:sldId id="673" r:id="rId4"/>
    <p:sldId id="685" r:id="rId5"/>
    <p:sldId id="686" r:id="rId6"/>
    <p:sldId id="687" r:id="rId7"/>
    <p:sldId id="689" r:id="rId8"/>
    <p:sldId id="688" r:id="rId9"/>
    <p:sldId id="678" r:id="rId10"/>
    <p:sldId id="681" r:id="rId11"/>
    <p:sldId id="682" r:id="rId12"/>
    <p:sldId id="690" r:id="rId13"/>
    <p:sldId id="431" r:id="rId14"/>
    <p:sldId id="654" r:id="rId15"/>
    <p:sldId id="680" r:id="rId16"/>
    <p:sldId id="65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McCullough" initials="" lastIdx="1" clrIdx="0"/>
  <p:cmAuthor id="1" name="Mark/Anaplan" initials="" lastIdx="13" clrIdx="1"/>
  <p:cmAuthor id="2" name="Kate/Anaplan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84F07"/>
    <a:srgbClr val="E8EDDD"/>
    <a:srgbClr val="2E6498"/>
    <a:srgbClr val="1B3759"/>
    <a:srgbClr val="2B649A"/>
    <a:srgbClr val="3473B5"/>
    <a:srgbClr val="ABC3D2"/>
    <a:srgbClr val="B21909"/>
    <a:srgbClr val="1A365A"/>
    <a:srgbClr val="142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7" autoAdjust="0"/>
    <p:restoredTop sz="94767" autoAdjust="0"/>
  </p:normalViewPr>
  <p:slideViewPr>
    <p:cSldViewPr snapToGrid="0">
      <p:cViewPr>
        <p:scale>
          <a:sx n="108" d="100"/>
          <a:sy n="108" d="100"/>
        </p:scale>
        <p:origin x="-952" y="-80"/>
      </p:cViewPr>
      <p:guideLst>
        <p:guide orient="horz" pos="576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49" d="100"/>
        <a:sy n="249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116E5-B3F0-446A-857C-CED369DFF353}" type="datetimeFigureOut">
              <a:rPr lang="en-JM" smtClean="0"/>
              <a:t>19/04/16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F8230-7721-4419-B182-563FEA856007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8196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288BE-2D91-2146-B03C-E0A5B453697D}" type="datetimeFigureOut">
              <a:rPr lang="en-US" smtClean="0"/>
              <a:t>19/04/16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E72F-BFB2-D748-87F9-5C2F0B5E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7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Introductions around the room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we’d like to talk with you about your planning challenges in the area of (X – Finance, Sales, Supply Chain, HR).  We’d also like to show you how, with Anaplan, you can solve any planning challenge across your business with a different approach to perhaps how you think of planning today.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believe,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drive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performance in your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your planning approach should be agile, disciplined, and inspire confidence. At the core is a granularity of insight that allows you to truly understand the ‘what’ and ‘why’ behind the numbers. Also, you need a way to quickly model change for all aspects of your business, so you can course correct on the fly.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connecting your plans and engaging with your business stakeholders in a more insightful way, you can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optimize the performance of your business, and ultimately achieve your organizational goals.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what I’d like to talk to you about today</a:t>
            </a: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FD8C9-0E50-E447-902C-0FDD378B7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7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запросы предъявляют принципиально иные требования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приложениям управления корпоративной эффективностью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(планирование, прогнозирование, бизнес-анализ, формирование отчетности):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Эти приложения должны создаваться и развиваться не вами (ИТ) и внешними подрядчиками,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самим бизнесом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(аналитиками, плановиками и так далее). Забегая вперед: наш сегодняшний пример ФГ Лайф пришла именно к этому. ИТ фокусируется на обеспечении этих приложений актуальными данными и инфраструктурных вопросах (например, обеспечении безопасности и управлении доступом). Практика показывает: только такой подход (когда между информацией и аналитиком нет посредника, он сам, например, разрабатывает алгоритм анализа кредитного портфеля) обеспечит необходимую гибкость и скорость принятия решений. Уточнение: речь идет о бизнесе,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обладающем непрофильными навыками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(типа программирования), потому что в текущей ситуации самое меньшее что руководство хочет делать, это обучать своих сотрудников непрофильным навыкам.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Эти приложения должны работать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большими объемами данных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(больше неопределенности, больше сценариев, больше версий, больше вариантов)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Эти приложения должны работать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реальном времени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(для оперативного анализа и реагирования)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Эти приложения должны создаваться и подключаться к источникам данных банка не за годы и месяцы (когда они уже будут никому не нужны),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недели, дни и даже часы.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Если, например, нам надо создать модель анализа валютных рисков, у нас нет 6 месяцев, чтобы это сделать, иногда у нас есть всего несколько дней.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200" b="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запросы предъявляют принципиально иные требования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приложениям управления корпоративной эффективностью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(планирование, прогнозирование, бизнес-анализ, формирование отчетности):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Эти приложения должны создаваться и развиваться не вами (ИТ) и внешними подрядчиками,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самим бизнесом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(аналитиками, плановиками и так далее). Забегая вперед: наш сегодняшний пример ФГ Лайф пришла именно к этому. ИТ фокусируется на обеспечении этих приложений актуальными данными и инфраструктурных вопросах (например, обеспечении безопасности и управлении доступом). Практика показывает: только такой подход (когда между информацией и аналитиком нет посредника, он сам, например, разрабатывает алгоритм анализа кредитного портфеля) обеспечит необходимую гибкость и скорость принятия решений. Уточнение: речь идет о бизнесе,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обладающем непрофильными навыками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(типа программирования), потому что в текущей ситуации самое меньшее что руководство хочет делать, это обучать своих сотрудников непрофильным навыкам.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Эти приложения должны работать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большими объемами данных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(больше неопределенности, больше сценариев, больше версий, больше вариантов)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Эти приложения должны работать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реальном времени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(для оперативного анализа и реагирования)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Эти приложения должны создаваться и подключаться к источникам данных банка не за годы и месяцы (когда они уже будут никому не нужны),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недели, дни и даже часы.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Если, например, нам надо создать модель анализа валютных рисков, у нас нет 6 месяцев, чтобы это сделать, иногда у нас есть всего несколько дней.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запросы предъявляют принципиально иные требования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приложениям управления корпоративной эффективностью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(планирование, прогнозирование, бизнес-анализ, формирование отчетности):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Эти приложения должны создаваться и развиваться не вами (ИТ) и внешними подрядчиками,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самим бизнесом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(аналитиками, плановиками и так далее). Забегая вперед: наш сегодняшний пример ФГ Лайф пришла именно к этому. ИТ фокусируется на обеспечении этих приложений актуальными данными и инфраструктурных вопросах (например, обеспечении безопасности и управлении доступом). Практика показывает: только такой подход (когда между информацией и аналитиком нет посредника, он сам, например, разрабатывает алгоритм анализа кредитного портфеля) обеспечит необходимую гибкость и скорость принятия решений. Уточнение: речь идет о бизнесе,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обладающем непрофильными навыками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(типа программирования), потому что в текущей ситуации самое меньшее что руководство хочет делать, это обучать своих сотрудников непрофильным навыкам.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Эти приложения должны работать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большими объемами данных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(больше неопределенности, больше сценариев, больше версий, больше вариантов)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Эти приложения должны работать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реальном времени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(для оперативного анализа и реагирования)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Эти приложения должны создаваться и подключаться к источникам данных банка не за годы и месяцы (когда они уже будут никому не нужны),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недели, дни и даже часы.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Если, например, нам надо создать модель анализа валютных рисков, у нас нет 6 месяцев, чтобы это сделать, иногда у нас есть всего несколько дней.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запросы предъявляют принципиально иные требования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приложениям управления корпоративной эффективностью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(планирование, прогнозирование, бизнес-анализ, формирование отчетности):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Эти приложения должны создаваться и развиваться не вами (ИТ) и внешними подрядчиками,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самим бизнесом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(аналитиками, плановиками и так далее). Забегая вперед: наш сегодняшний пример ФГ Лайф пришла именно к этому. ИТ фокусируется на обеспечении этих приложений актуальными данными и инфраструктурных вопросах (например, обеспечении безопасности и управлении доступом). Практика показывает: только такой подход (когда между информацией и аналитиком нет посредника, он сам, например, разрабатывает алгоритм анализа кредитного портфеля) обеспечит необходимую гибкость и скорость принятия решений. Уточнение: речь идет о бизнесе,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обладающем непрофильными навыками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(типа программирования), потому что в текущей ситуации самое меньшее что руководство хочет делать, это обучать своих сотрудников непрофильным навыкам.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Эти приложения должны работать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большими объемами данных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(больше неопределенности, больше сценариев, больше версий, больше вариантов)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Эти приложения должны работать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реальном времени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(для оперативного анализа и реагирования)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Эти приложения должны создаваться и подключаться к источникам данных банка не за годы и месяцы (когда они уже будут никому не нужны),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недели, дни и даже часы.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Если, например, нам надо создать модель анализа валютных рисков, у нас нет 6 месяцев, чтобы это сделать, иногда у нас есть всего несколько дней.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запросы предъявляют принципиально иные требования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приложениям управления корпоративной эффективностью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(планирование, прогнозирование, бизнес-анализ, формирование отчетности):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Эти приложения должны создаваться и развиваться не вами (ИТ) и внешними подрядчиками,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самим бизнесом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(аналитиками, плановиками и так далее). Забегая вперед: наш сегодняшний пример ФГ Лайф пришла именно к этому. ИТ фокусируется на обеспечении этих приложений актуальными данными и инфраструктурных вопросах (например, обеспечении безопасности и управлении доступом). Практика показывает: только такой подход (когда между информацией и аналитиком нет посредника, он сам, например, разрабатывает алгоритм анализа кредитного портфеля) обеспечит необходимую гибкость и скорость принятия решений. Уточнение: речь идет о бизнесе,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обладающем непрофильными навыками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(типа программирования), потому что в текущей ситуации самое меньшее что руководство хочет делать, это обучать своих сотрудников непрофильным навыкам.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Эти приложения должны работать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большими объемами данных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(больше неопределенности, больше сценариев, больше версий, больше вариантов)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Эти приложения должны работать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реальном времени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(для оперативного анализа и реагирования)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Эти приложения должны создаваться и подключаться к источникам данных банка не за годы и месяцы (когда они уже будут никому не нужны), 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недели, дни и даже часы.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Если, например, нам надо создать модель анализа валютных рисков, у нас нет 6 месяцев, чтобы это сделать, иногда у нас есть всего несколько дней.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7E72F-BFB2-D748-87F9-5C2F0B5EB9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621631"/>
            <a:ext cx="7772400" cy="110251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78130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524000"/>
            <a:ext cx="457200" cy="1905000"/>
          </a:xfrm>
          <a:prstGeom prst="rect">
            <a:avLst/>
          </a:prstGeom>
          <a:solidFill>
            <a:srgbClr val="2A5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JM"/>
          </a:p>
        </p:txBody>
      </p:sp>
      <p:pic>
        <p:nvPicPr>
          <p:cNvPr id="8" name="Picture 7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6225"/>
            <a:ext cx="2353315" cy="169545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pic>
        <p:nvPicPr>
          <p:cNvPr id="15" name="Picture 14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1938" y="204788"/>
            <a:ext cx="2103437" cy="12954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4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4E5FD5E-F4D6-4E37-AB76-7ABE419BE026}" type="datetimeFigureOut">
              <a:rPr lang="en-JM" smtClean="0"/>
              <a:t>19/04/16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A0D399E-FE5F-4B16-9EDC-78AF88B737F5}" type="slidenum">
              <a:rPr lang="en-JM" smtClean="0"/>
              <a:t>‹#›</a:t>
            </a:fld>
            <a:endParaRPr lang="en-JM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E5FD5E-F4D6-4E37-AB76-7ABE419BE026}" type="datetimeFigureOut">
              <a:rPr lang="en-JM" smtClean="0"/>
              <a:pPr/>
              <a:t>19/04/16</a:t>
            </a:fld>
            <a:endParaRPr lang="en-JM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0D399E-FE5F-4B16-9EDC-78AF88B737F5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Rectangle 8"/>
          <p:cNvSpPr/>
          <p:nvPr userDrawn="1"/>
        </p:nvSpPr>
        <p:spPr>
          <a:xfrm>
            <a:off x="0" y="2495550"/>
            <a:ext cx="9144000" cy="2647950"/>
          </a:xfrm>
          <a:prstGeom prst="rect">
            <a:avLst/>
          </a:prstGeom>
          <a:solidFill>
            <a:srgbClr val="2B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pic>
        <p:nvPicPr>
          <p:cNvPr id="22" name="Picture 21" descr="Anaplan_Logo_Oct_2013_FINAL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24" y="4450713"/>
            <a:ext cx="1038276" cy="6250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55613" y="49665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© 2014 Anaplan, Inc. All Rights Reserved.  Anaplan Confidential Information</a:t>
            </a:r>
          </a:p>
          <a:p>
            <a:r>
              <a:rPr lang="en-US" sz="5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 </a:t>
            </a:r>
            <a:endParaRPr lang="en-US" sz="500" kern="1200" dirty="0">
              <a:solidFill>
                <a:srgbClr val="FFFFFF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5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809750"/>
            <a:ext cx="9144000" cy="333375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latin typeface="Trebuchet MS"/>
              <a:cs typeface="Trebuchet MS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392610" y="1431619"/>
            <a:ext cx="2359150" cy="3619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3330575" y="1425575"/>
            <a:ext cx="2416175" cy="355600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6388100" y="1425575"/>
            <a:ext cx="2540000" cy="342900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8"/>
          </p:nvPr>
        </p:nvSpPr>
        <p:spPr>
          <a:xfrm>
            <a:off x="4282798" y="573069"/>
            <a:ext cx="4663536" cy="379374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rgbClr val="5959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9"/>
          </p:nvPr>
        </p:nvSpPr>
        <p:spPr>
          <a:xfrm>
            <a:off x="392113" y="1960563"/>
            <a:ext cx="2390775" cy="610409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30"/>
          </p:nvPr>
        </p:nvSpPr>
        <p:spPr>
          <a:xfrm>
            <a:off x="3349625" y="1948461"/>
            <a:ext cx="2427288" cy="640752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7200" indent="0">
              <a:buNone/>
              <a:defRPr b="1">
                <a:solidFill>
                  <a:srgbClr val="FFFFFF"/>
                </a:solidFill>
              </a:defRPr>
            </a:lvl2pPr>
            <a:lvl3pPr marL="914400" indent="0">
              <a:buNone/>
              <a:defRPr b="1">
                <a:solidFill>
                  <a:srgbClr val="FFFFFF"/>
                </a:solidFill>
              </a:defRPr>
            </a:lvl3pPr>
            <a:lvl4pPr marL="1371600" indent="0">
              <a:buNone/>
              <a:defRPr b="1">
                <a:solidFill>
                  <a:srgbClr val="FFFFFF"/>
                </a:solidFill>
              </a:defRPr>
            </a:lvl4pPr>
            <a:lvl5pPr marL="1828800" indent="0">
              <a:buNone/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3343275" y="2714625"/>
            <a:ext cx="2471738" cy="2171700"/>
          </a:xfrm>
        </p:spPr>
        <p:txBody>
          <a:bodyPr/>
          <a:lstStyle>
            <a:lvl1pPr marL="285750" indent="-285750">
              <a:buFont typeface="Lucida Grande"/>
              <a:buChar char="➔"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Second level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357921" y="2717623"/>
            <a:ext cx="2471738" cy="2171700"/>
          </a:xfrm>
        </p:spPr>
        <p:txBody>
          <a:bodyPr/>
          <a:lstStyle>
            <a:lvl1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Second level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3" hasCustomPrompt="1"/>
          </p:nvPr>
        </p:nvSpPr>
        <p:spPr>
          <a:xfrm>
            <a:off x="6421755" y="2717622"/>
            <a:ext cx="2471738" cy="2171700"/>
          </a:xfrm>
        </p:spPr>
        <p:txBody>
          <a:bodyPr/>
          <a:lstStyle>
            <a:lvl1pPr marL="285750" indent="-285750">
              <a:buFont typeface="Lucida Grande"/>
              <a:buChar char="➔"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Second level</a:t>
            </a:r>
          </a:p>
        </p:txBody>
      </p:sp>
      <p:sp>
        <p:nvSpPr>
          <p:cNvPr id="30" name="Content Placeholder 24"/>
          <p:cNvSpPr>
            <a:spLocks noGrp="1"/>
          </p:cNvSpPr>
          <p:nvPr>
            <p:ph sz="quarter" idx="34"/>
          </p:nvPr>
        </p:nvSpPr>
        <p:spPr>
          <a:xfrm>
            <a:off x="6403202" y="1951458"/>
            <a:ext cx="2427288" cy="640752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7200" indent="0">
              <a:buNone/>
              <a:defRPr b="1">
                <a:solidFill>
                  <a:srgbClr val="FFFFFF"/>
                </a:solidFill>
              </a:defRPr>
            </a:lvl2pPr>
            <a:lvl3pPr marL="914400" indent="0">
              <a:buNone/>
              <a:defRPr b="1">
                <a:solidFill>
                  <a:srgbClr val="FFFFFF"/>
                </a:solidFill>
              </a:defRPr>
            </a:lvl3pPr>
            <a:lvl4pPr marL="1371600" indent="0">
              <a:buNone/>
              <a:defRPr b="1">
                <a:solidFill>
                  <a:srgbClr val="FFFFFF"/>
                </a:solidFill>
              </a:defRPr>
            </a:lvl4pPr>
            <a:lvl5pPr marL="1828800" indent="0">
              <a:buNone/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55613" y="49665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© 2014 Anaplan, Inc. All Rights Reserved.  Anaplan Confidential Information</a:t>
            </a:r>
          </a:p>
          <a:p>
            <a:r>
              <a:rPr lang="en-US" sz="5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 </a:t>
            </a:r>
            <a:endParaRPr lang="en-US" sz="500" kern="1200" dirty="0">
              <a:solidFill>
                <a:srgbClr val="FFFFFF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8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4E5FD5E-F4D6-4E37-AB76-7ABE419BE026}" type="datetimeFigureOut">
              <a:rPr lang="en-JM" smtClean="0"/>
              <a:t>19/04/16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A0D399E-FE5F-4B16-9EDC-78AF88B737F5}" type="slidenum">
              <a:rPr lang="en-JM" smtClean="0"/>
              <a:t>‹#›</a:t>
            </a:fld>
            <a:endParaRPr lang="en-JM"/>
          </a:p>
        </p:txBody>
      </p:sp>
      <p:sp>
        <p:nvSpPr>
          <p:cNvPr id="7" name="Rectangle 6"/>
          <p:cNvSpPr/>
          <p:nvPr userDrawn="1"/>
        </p:nvSpPr>
        <p:spPr>
          <a:xfrm>
            <a:off x="0" y="1809750"/>
            <a:ext cx="9144000" cy="333375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04824" y="1962150"/>
            <a:ext cx="1618139" cy="6032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Trebuchet MS"/>
                <a:cs typeface="Trebuchet MS"/>
              </a:defRPr>
            </a:lvl1pPr>
            <a:lvl2pPr>
              <a:defRPr sz="4000">
                <a:latin typeface="Trebuchet MS" pitchFamily="34" charset="0"/>
              </a:defRPr>
            </a:lvl2pPr>
            <a:lvl3pPr>
              <a:defRPr sz="4000">
                <a:latin typeface="Trebuchet MS" pitchFamily="34" charset="0"/>
              </a:defRPr>
            </a:lvl3pPr>
            <a:lvl4pPr>
              <a:defRPr sz="4000">
                <a:latin typeface="Trebuchet MS" pitchFamily="34" charset="0"/>
              </a:defRPr>
            </a:lvl4pPr>
            <a:lvl5pPr>
              <a:defRPr sz="4000">
                <a:latin typeface="Trebuchet M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2514600" y="1962396"/>
            <a:ext cx="1625492" cy="6032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Trebuchet MS"/>
                <a:cs typeface="Trebuchet MS"/>
              </a:defRPr>
            </a:lvl1pPr>
            <a:lvl2pPr>
              <a:defRPr sz="4000">
                <a:latin typeface="Trebuchet MS" pitchFamily="34" charset="0"/>
              </a:defRPr>
            </a:lvl2pPr>
            <a:lvl3pPr>
              <a:defRPr sz="4000">
                <a:latin typeface="Trebuchet MS" pitchFamily="34" charset="0"/>
              </a:defRPr>
            </a:lvl3pPr>
            <a:lvl4pPr>
              <a:defRPr sz="4000">
                <a:latin typeface="Trebuchet MS" pitchFamily="34" charset="0"/>
              </a:defRPr>
            </a:lvl4pPr>
            <a:lvl5pPr>
              <a:defRPr sz="4000">
                <a:latin typeface="Trebuchet M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572000" y="1962396"/>
            <a:ext cx="1616348" cy="6032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Trebuchet MS"/>
                <a:cs typeface="Trebuchet MS"/>
              </a:defRPr>
            </a:lvl1pPr>
            <a:lvl2pPr>
              <a:defRPr sz="4000">
                <a:latin typeface="Trebuchet MS" pitchFamily="34" charset="0"/>
              </a:defRPr>
            </a:lvl2pPr>
            <a:lvl3pPr>
              <a:defRPr sz="4000">
                <a:latin typeface="Trebuchet MS" pitchFamily="34" charset="0"/>
              </a:defRPr>
            </a:lvl3pPr>
            <a:lvl4pPr>
              <a:defRPr sz="4000">
                <a:latin typeface="Trebuchet MS" pitchFamily="34" charset="0"/>
              </a:defRPr>
            </a:lvl4pPr>
            <a:lvl5pPr>
              <a:defRPr sz="4000">
                <a:latin typeface="Trebuchet M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6781799" y="1962396"/>
            <a:ext cx="1604221" cy="6032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Trebuchet MS"/>
                <a:cs typeface="Trebuchet MS"/>
              </a:defRPr>
            </a:lvl1pPr>
            <a:lvl2pPr>
              <a:defRPr sz="4000">
                <a:latin typeface="Trebuchet MS" pitchFamily="34" charset="0"/>
              </a:defRPr>
            </a:lvl2pPr>
            <a:lvl3pPr>
              <a:defRPr sz="4000">
                <a:latin typeface="Trebuchet MS" pitchFamily="34" charset="0"/>
              </a:defRPr>
            </a:lvl3pPr>
            <a:lvl4pPr>
              <a:defRPr sz="4000">
                <a:latin typeface="Trebuchet MS" pitchFamily="34" charset="0"/>
              </a:defRPr>
            </a:lvl4pPr>
            <a:lvl5pPr>
              <a:defRPr sz="4000">
                <a:latin typeface="Trebuchet M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457200" y="1428750"/>
            <a:ext cx="1600200" cy="228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latin typeface="Trebuchet M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2514600" y="1428750"/>
            <a:ext cx="1600200" cy="228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latin typeface="Trebuchet M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4572000" y="1428750"/>
            <a:ext cx="1600200" cy="228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latin typeface="Trebuchet M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6781800" y="1428750"/>
            <a:ext cx="1600200" cy="228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latin typeface="Trebuchet M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57200" y="2724150"/>
            <a:ext cx="1752600" cy="1752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2514600" y="2724150"/>
            <a:ext cx="1752600" cy="1752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23"/>
          </p:nvPr>
        </p:nvSpPr>
        <p:spPr>
          <a:xfrm>
            <a:off x="4572000" y="2724150"/>
            <a:ext cx="1752600" cy="1752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4"/>
          </p:nvPr>
        </p:nvSpPr>
        <p:spPr>
          <a:xfrm>
            <a:off x="6781800" y="2724150"/>
            <a:ext cx="1752600" cy="1752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3" name="Picture 2" descr="Anaplan_Logo_Oct_2013_FINAL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24" y="4450713"/>
            <a:ext cx="1038276" cy="6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7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09550"/>
            <a:ext cx="6154820" cy="85725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2514600" cy="5143499"/>
            <a:chOff x="0" y="0"/>
            <a:chExt cx="2514600" cy="5143499"/>
          </a:xfrm>
          <a:solidFill>
            <a:srgbClr val="29639C"/>
          </a:solidFill>
        </p:grpSpPr>
        <p:sp>
          <p:nvSpPr>
            <p:cNvPr id="11" name="Rectangle 10"/>
            <p:cNvSpPr/>
            <p:nvPr/>
          </p:nvSpPr>
          <p:spPr>
            <a:xfrm>
              <a:off x="0" y="0"/>
              <a:ext cx="251460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12" name="Oval 11"/>
            <p:cNvSpPr/>
            <p:nvPr/>
          </p:nvSpPr>
          <p:spPr>
            <a:xfrm>
              <a:off x="7088" y="4429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13" name="Oval 12"/>
            <p:cNvSpPr/>
            <p:nvPr/>
          </p:nvSpPr>
          <p:spPr>
            <a:xfrm>
              <a:off x="7088" y="756682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14" name="Oval 13"/>
            <p:cNvSpPr/>
            <p:nvPr/>
          </p:nvSpPr>
          <p:spPr>
            <a:xfrm>
              <a:off x="3544" y="1501405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15" name="Oval 14"/>
            <p:cNvSpPr/>
            <p:nvPr/>
          </p:nvSpPr>
          <p:spPr>
            <a:xfrm>
              <a:off x="3544" y="2253658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16" name="Oval 15"/>
            <p:cNvSpPr/>
            <p:nvPr/>
          </p:nvSpPr>
          <p:spPr>
            <a:xfrm>
              <a:off x="3544" y="3025405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17" name="Oval 16"/>
            <p:cNvSpPr/>
            <p:nvPr/>
          </p:nvSpPr>
          <p:spPr>
            <a:xfrm>
              <a:off x="3544" y="3777658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4522381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19" name="Oval 18"/>
            <p:cNvSpPr/>
            <p:nvPr/>
          </p:nvSpPr>
          <p:spPr>
            <a:xfrm>
              <a:off x="758456" y="4429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20" name="Oval 19"/>
            <p:cNvSpPr/>
            <p:nvPr/>
          </p:nvSpPr>
          <p:spPr>
            <a:xfrm>
              <a:off x="758456" y="756682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21" name="Oval 20"/>
            <p:cNvSpPr/>
            <p:nvPr/>
          </p:nvSpPr>
          <p:spPr>
            <a:xfrm>
              <a:off x="754912" y="1501405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22" name="Oval 21"/>
            <p:cNvSpPr/>
            <p:nvPr/>
          </p:nvSpPr>
          <p:spPr>
            <a:xfrm>
              <a:off x="754912" y="2253658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23" name="Oval 22"/>
            <p:cNvSpPr/>
            <p:nvPr/>
          </p:nvSpPr>
          <p:spPr>
            <a:xfrm>
              <a:off x="754912" y="3025405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24" name="Oval 23"/>
            <p:cNvSpPr/>
            <p:nvPr/>
          </p:nvSpPr>
          <p:spPr>
            <a:xfrm>
              <a:off x="754912" y="3777658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25" name="Oval 24"/>
            <p:cNvSpPr/>
            <p:nvPr/>
          </p:nvSpPr>
          <p:spPr>
            <a:xfrm>
              <a:off x="751368" y="4522381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</p:grpSp>
      <p:pic>
        <p:nvPicPr>
          <p:cNvPr id="26" name="Picture 25" descr="Anaplan_Logo_Oct_2013_FINAL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24" y="4450713"/>
            <a:ext cx="1038276" cy="6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254" y="2190750"/>
            <a:ext cx="2670546" cy="2667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1256" y="361950"/>
            <a:ext cx="2670544" cy="609600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Trebuchet MS"/>
                <a:ea typeface="Open Sans bold" pitchFamily="34" charset="0"/>
                <a:cs typeface="Trebuchet MS"/>
              </a:defRPr>
            </a:lvl1pPr>
          </a:lstStyle>
          <a:p>
            <a:endParaRPr lang="en-JM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3028" y="1200150"/>
            <a:ext cx="2668772" cy="762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Trebuchet MS"/>
                <a:ea typeface="Open Sans" pitchFamily="34" charset="0"/>
                <a:cs typeface="Trebuchet MS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0" name="Picture 9" descr="Anaplan_Logo_Oct_2013_FINAL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24" y="4450713"/>
            <a:ext cx="1038276" cy="62504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13" y="49665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© 2014 Anaplan, Inc. All Rights Reserved.  Anaplan Confidential Information</a:t>
            </a:r>
          </a:p>
          <a:p>
            <a:r>
              <a:rPr lang="en-US" sz="5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 </a:t>
            </a:r>
            <a:endParaRPr lang="en-US" sz="500" kern="1200" dirty="0">
              <a:solidFill>
                <a:srgbClr val="FFFFFF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7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56544" y="0"/>
            <a:ext cx="4187456" cy="514350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61950"/>
            <a:ext cx="3657600" cy="533400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67317" y="336157"/>
            <a:ext cx="2994561" cy="6287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JM" dirty="0"/>
          </a:p>
        </p:txBody>
      </p:sp>
      <p:pic>
        <p:nvPicPr>
          <p:cNvPr id="10" name="Picture 9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811338" y="1549400"/>
            <a:ext cx="2733675" cy="3025775"/>
          </a:xfrm>
        </p:spPr>
        <p:txBody>
          <a:bodyPr/>
          <a:lstStyle>
            <a:lvl1pPr marL="0" indent="0">
              <a:buNone/>
              <a:defRPr>
                <a:solidFill>
                  <a:srgbClr val="2E649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392113" y="1543888"/>
            <a:ext cx="1127125" cy="1082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98587" y="2608085"/>
            <a:ext cx="1127125" cy="100171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2E649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286375" y="1450975"/>
            <a:ext cx="3603625" cy="102662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5297488" y="2589213"/>
            <a:ext cx="3567912" cy="210452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2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56544" y="0"/>
            <a:ext cx="4187456" cy="514350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57800" y="361950"/>
            <a:ext cx="3657600" cy="533400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68110" cy="5143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286375" y="1450975"/>
            <a:ext cx="3603625" cy="102662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5297488" y="2589213"/>
            <a:ext cx="3567912" cy="210452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596617" y="0"/>
            <a:ext cx="2590800" cy="514350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pic>
        <p:nvPicPr>
          <p:cNvPr id="9" name="Picture 8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533400" y="1371600"/>
            <a:ext cx="2103120" cy="285750"/>
          </a:xfrm>
          <a:solidFill>
            <a:srgbClr val="29639C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38"/>
          <p:cNvSpPr>
            <a:spLocks noGrp="1"/>
          </p:cNvSpPr>
          <p:nvPr>
            <p:ph sz="quarter" idx="40"/>
          </p:nvPr>
        </p:nvSpPr>
        <p:spPr>
          <a:xfrm>
            <a:off x="3352800" y="1371600"/>
            <a:ext cx="2133600" cy="285750"/>
          </a:xfrm>
          <a:solidFill>
            <a:srgbClr val="29639C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41"/>
          </p:nvPr>
        </p:nvSpPr>
        <p:spPr>
          <a:xfrm>
            <a:off x="6248400" y="1371600"/>
            <a:ext cx="2133600" cy="285750"/>
          </a:xfrm>
          <a:solidFill>
            <a:srgbClr val="29639C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endParaRPr lang="en-JM" dirty="0"/>
          </a:p>
        </p:txBody>
      </p:sp>
      <p:pic>
        <p:nvPicPr>
          <p:cNvPr id="13" name="Picture 12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34988" y="1873250"/>
            <a:ext cx="2128837" cy="2665413"/>
          </a:xfrm>
        </p:spPr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3"/>
          </p:nvPr>
        </p:nvSpPr>
        <p:spPr>
          <a:xfrm>
            <a:off x="3343275" y="1885950"/>
            <a:ext cx="2147888" cy="2676525"/>
          </a:xfrm>
        </p:spPr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4"/>
          </p:nvPr>
        </p:nvSpPr>
        <p:spPr>
          <a:xfrm>
            <a:off x="6243638" y="1885950"/>
            <a:ext cx="2154237" cy="2720975"/>
          </a:xfrm>
        </p:spPr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pic>
        <p:nvPicPr>
          <p:cNvPr id="7" name="Picture 6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12" y="4651491"/>
            <a:ext cx="793217" cy="39171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6853" y="4929631"/>
            <a:ext cx="103800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4BC19EBC-07BB-7241-9128-25CDB47E87BA}" type="slidenum">
              <a:rPr lang="en-US" sz="700" kern="1200" smtClean="0">
                <a:solidFill>
                  <a:schemeClr val="bg1">
                    <a:lumMod val="50000"/>
                  </a:schemeClr>
                </a:solidFill>
                <a:effectLst/>
                <a:latin typeface="Trebuchet MS"/>
                <a:ea typeface="+mn-ea"/>
                <a:cs typeface="Trebuchet MS"/>
              </a:rPr>
              <a:t>‹#›</a:t>
            </a:fld>
            <a:r>
              <a:rPr lang="en-US" sz="70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Trebuchet MS"/>
                <a:ea typeface="+mn-ea"/>
                <a:cs typeface="Trebuchet MS"/>
              </a:rPr>
              <a:t> </a:t>
            </a:r>
            <a:endParaRPr lang="en-US" sz="700" kern="1200" dirty="0">
              <a:solidFill>
                <a:schemeClr val="bg1">
                  <a:lumMod val="50000"/>
                </a:schemeClr>
              </a:solidFill>
              <a:effectLst/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840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083504" y="1504950"/>
            <a:ext cx="5060496" cy="281940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76200" y="1352550"/>
            <a:ext cx="3810000" cy="29718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00600" y="2724150"/>
            <a:ext cx="3733800" cy="15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800600" y="1858964"/>
            <a:ext cx="3657600" cy="5327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>
              <a:defRPr>
                <a:solidFill>
                  <a:schemeClr val="bg1"/>
                </a:solidFill>
                <a:latin typeface="Trebuchet MS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itchFamily="34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0" name="Picture 9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4E5FD5E-F4D6-4E37-AB76-7ABE419BE026}" type="datetimeFigureOut">
              <a:rPr lang="en-JM" smtClean="0"/>
              <a:t>19/04/16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A0D399E-FE5F-4B16-9EDC-78AF88B737F5}" type="slidenum">
              <a:rPr lang="en-JM" smtClean="0"/>
              <a:t>‹#›</a:t>
            </a:fld>
            <a:endParaRPr lang="en-JM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E5FD5E-F4D6-4E37-AB76-7ABE419BE026}" type="datetimeFigureOut">
              <a:rPr lang="en-JM" smtClean="0"/>
              <a:pPr/>
              <a:t>19/04/16</a:t>
            </a:fld>
            <a:endParaRPr lang="en-JM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0D399E-FE5F-4B16-9EDC-78AF88B737F5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Rectangle 7"/>
          <p:cNvSpPr/>
          <p:nvPr userDrawn="1"/>
        </p:nvSpPr>
        <p:spPr>
          <a:xfrm>
            <a:off x="-9526" y="0"/>
            <a:ext cx="9153526" cy="514350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08166" y="100151"/>
            <a:ext cx="8798868" cy="85725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Anaplan_Logo_Oct_2013_FINAL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24" y="4450715"/>
            <a:ext cx="1038276" cy="6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257550"/>
            <a:ext cx="152400" cy="91440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595959"/>
              </a:solidFill>
              <a:latin typeface="Trebuchet MS"/>
              <a:cs typeface="Trebuchet M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6384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95959"/>
                </a:solidFill>
                <a:latin typeface="Trebuchet MS"/>
                <a:cs typeface="Trebuchet MS"/>
              </a:defRPr>
            </a:lvl1pPr>
          </a:lstStyle>
          <a:p>
            <a:endParaRPr lang="en-JM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33400" y="3409950"/>
            <a:ext cx="3429000" cy="609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rgbClr val="595959"/>
                </a:solidFill>
                <a:latin typeface="Trebuchet MS"/>
                <a:cs typeface="Trebuchet MS"/>
              </a:defRPr>
            </a:lvl1pPr>
            <a:lvl2pPr marL="457200" indent="0">
              <a:buFontTx/>
              <a:buNone/>
              <a:defRPr>
                <a:latin typeface="Trebuchet MS" pitchFamily="34" charset="0"/>
              </a:defRPr>
            </a:lvl2pPr>
            <a:lvl3pPr marL="914400" indent="0">
              <a:buFontTx/>
              <a:buNone/>
              <a:defRPr>
                <a:latin typeface="Trebuchet MS" pitchFamily="34" charset="0"/>
              </a:defRPr>
            </a:lvl3pPr>
            <a:lvl4pPr marL="1371600" indent="0">
              <a:buFontTx/>
              <a:buNone/>
              <a:defRPr>
                <a:latin typeface="Trebuchet MS" pitchFamily="34" charset="0"/>
              </a:defRPr>
            </a:lvl4pPr>
            <a:lvl5pPr marL="1828800" indent="0">
              <a:buFontTx/>
              <a:buNone/>
              <a:defRPr>
                <a:latin typeface="Trebuchet M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267200" y="2914650"/>
            <a:ext cx="4343400" cy="1600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rgbClr val="595959"/>
                </a:solidFill>
                <a:latin typeface="Trebuchet MS"/>
                <a:cs typeface="Trebuchet M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pic>
        <p:nvPicPr>
          <p:cNvPr id="9" name="Picture 8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2"/>
          <p:cNvGrpSpPr>
            <a:grpSpLocks/>
          </p:cNvGrpSpPr>
          <p:nvPr userDrawn="1"/>
        </p:nvGrpSpPr>
        <p:grpSpPr bwMode="auto">
          <a:xfrm>
            <a:off x="411480" y="1276350"/>
            <a:ext cx="6035040" cy="19050"/>
            <a:chOff x="228600" y="4804886"/>
            <a:chExt cx="8610600" cy="1400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28600" y="4804886"/>
              <a:ext cx="8610600" cy="0"/>
            </a:xfrm>
            <a:prstGeom prst="line">
              <a:avLst/>
            </a:prstGeom>
            <a:ln>
              <a:solidFill>
                <a:srgbClr val="CFC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8600" y="4818888"/>
              <a:ext cx="8610600" cy="0"/>
            </a:xfrm>
            <a:prstGeom prst="line">
              <a:avLst/>
            </a:prstGeom>
            <a:ln>
              <a:solidFill>
                <a:srgbClr val="FCF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2"/>
          <p:cNvGrpSpPr>
            <a:grpSpLocks/>
          </p:cNvGrpSpPr>
          <p:nvPr userDrawn="1"/>
        </p:nvGrpSpPr>
        <p:grpSpPr bwMode="auto">
          <a:xfrm>
            <a:off x="403860" y="2095500"/>
            <a:ext cx="6035040" cy="19050"/>
            <a:chOff x="228600" y="4804886"/>
            <a:chExt cx="8610600" cy="1400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28600" y="4804886"/>
              <a:ext cx="8610600" cy="0"/>
            </a:xfrm>
            <a:prstGeom prst="line">
              <a:avLst/>
            </a:prstGeom>
            <a:ln>
              <a:solidFill>
                <a:srgbClr val="CFC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28600" y="4818888"/>
              <a:ext cx="8610600" cy="0"/>
            </a:xfrm>
            <a:prstGeom prst="line">
              <a:avLst/>
            </a:prstGeom>
            <a:ln>
              <a:solidFill>
                <a:srgbClr val="FCF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2"/>
          <p:cNvGrpSpPr>
            <a:grpSpLocks/>
          </p:cNvGrpSpPr>
          <p:nvPr userDrawn="1"/>
        </p:nvGrpSpPr>
        <p:grpSpPr bwMode="auto">
          <a:xfrm>
            <a:off x="403860" y="3028950"/>
            <a:ext cx="6035040" cy="19050"/>
            <a:chOff x="228600" y="4804886"/>
            <a:chExt cx="8610600" cy="1400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28600" y="4804886"/>
              <a:ext cx="8610600" cy="0"/>
            </a:xfrm>
            <a:prstGeom prst="line">
              <a:avLst/>
            </a:prstGeom>
            <a:ln>
              <a:solidFill>
                <a:srgbClr val="CFC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8600" y="4818888"/>
              <a:ext cx="8610600" cy="0"/>
            </a:xfrm>
            <a:prstGeom prst="line">
              <a:avLst/>
            </a:prstGeom>
            <a:ln>
              <a:solidFill>
                <a:srgbClr val="FCF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2"/>
          <p:cNvGrpSpPr>
            <a:grpSpLocks/>
          </p:cNvGrpSpPr>
          <p:nvPr userDrawn="1"/>
        </p:nvGrpSpPr>
        <p:grpSpPr bwMode="auto">
          <a:xfrm>
            <a:off x="403860" y="3848100"/>
            <a:ext cx="6035040" cy="19050"/>
            <a:chOff x="228600" y="4804886"/>
            <a:chExt cx="8610600" cy="1400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28600" y="4804886"/>
              <a:ext cx="8610600" cy="0"/>
            </a:xfrm>
            <a:prstGeom prst="line">
              <a:avLst/>
            </a:prstGeom>
            <a:ln>
              <a:solidFill>
                <a:srgbClr val="CFC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8600" y="4818888"/>
              <a:ext cx="8610600" cy="0"/>
            </a:xfrm>
            <a:prstGeom prst="line">
              <a:avLst/>
            </a:prstGeom>
            <a:ln>
              <a:solidFill>
                <a:srgbClr val="FCF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 userDrawn="1"/>
        </p:nvSpPr>
        <p:spPr>
          <a:xfrm>
            <a:off x="7315200" y="0"/>
            <a:ext cx="1828800" cy="514350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JM" sz="2800" dirty="0">
              <a:latin typeface="+mj-lt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583418"/>
            <a:ext cx="530352" cy="5303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FontTx/>
              <a:buNone/>
              <a:defRPr sz="800">
                <a:latin typeface="PT Sans" pitchFamily="34" charset="0"/>
              </a:defRPr>
            </a:lvl2pPr>
            <a:lvl3pPr marL="914400" indent="0">
              <a:buFontTx/>
              <a:buNone/>
              <a:defRPr sz="800">
                <a:latin typeface="PT Sans" pitchFamily="34" charset="0"/>
              </a:defRPr>
            </a:lvl3pPr>
            <a:lvl4pPr marL="1371600" indent="0">
              <a:buFontTx/>
              <a:buNone/>
              <a:defRPr sz="800">
                <a:latin typeface="PT Sans" pitchFamily="34" charset="0"/>
              </a:defRPr>
            </a:lvl4pPr>
            <a:lvl5pPr marL="1828800" indent="0">
              <a:buFontTx/>
              <a:buNone/>
              <a:defRPr sz="800">
                <a:latin typeface="PT Sans" pitchFamily="34" charset="0"/>
              </a:defRPr>
            </a:lvl5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431798"/>
            <a:ext cx="530352" cy="5303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FontTx/>
              <a:buNone/>
              <a:defRPr sz="800">
                <a:latin typeface="PT Sans" pitchFamily="34" charset="0"/>
              </a:defRPr>
            </a:lvl2pPr>
            <a:lvl3pPr marL="914400" indent="0">
              <a:buFontTx/>
              <a:buNone/>
              <a:defRPr sz="800">
                <a:latin typeface="PT Sans" pitchFamily="34" charset="0"/>
              </a:defRPr>
            </a:lvl3pPr>
            <a:lvl4pPr marL="1371600" indent="0">
              <a:buFontTx/>
              <a:buNone/>
              <a:defRPr sz="800">
                <a:latin typeface="PT Sans" pitchFamily="34" charset="0"/>
              </a:defRPr>
            </a:lvl4pPr>
            <a:lvl5pPr marL="1828800" indent="0">
              <a:buFontTx/>
              <a:buNone/>
              <a:defRPr sz="800">
                <a:latin typeface="PT Sans" pitchFamily="34" charset="0"/>
              </a:defRPr>
            </a:lvl5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2346198"/>
            <a:ext cx="530352" cy="5303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FontTx/>
              <a:buNone/>
              <a:defRPr sz="800">
                <a:latin typeface="PT Sans" pitchFamily="34" charset="0"/>
              </a:defRPr>
            </a:lvl2pPr>
            <a:lvl3pPr marL="914400" indent="0">
              <a:buFontTx/>
              <a:buNone/>
              <a:defRPr sz="800">
                <a:latin typeface="PT Sans" pitchFamily="34" charset="0"/>
              </a:defRPr>
            </a:lvl3pPr>
            <a:lvl4pPr marL="1371600" indent="0">
              <a:buFontTx/>
              <a:buNone/>
              <a:defRPr sz="800">
                <a:latin typeface="PT Sans" pitchFamily="34" charset="0"/>
              </a:defRPr>
            </a:lvl4pPr>
            <a:lvl5pPr marL="1828800" indent="0">
              <a:buFontTx/>
              <a:buNone/>
              <a:defRPr sz="800">
                <a:latin typeface="PT Sans" pitchFamily="34" charset="0"/>
              </a:defRPr>
            </a:lvl5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9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184398"/>
            <a:ext cx="530352" cy="5303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FontTx/>
              <a:buNone/>
              <a:defRPr sz="800">
                <a:latin typeface="PT Sans" pitchFamily="34" charset="0"/>
              </a:defRPr>
            </a:lvl2pPr>
            <a:lvl3pPr marL="914400" indent="0">
              <a:buFontTx/>
              <a:buNone/>
              <a:defRPr sz="800">
                <a:latin typeface="PT Sans" pitchFamily="34" charset="0"/>
              </a:defRPr>
            </a:lvl3pPr>
            <a:lvl4pPr marL="1371600" indent="0">
              <a:buFontTx/>
              <a:buNone/>
              <a:defRPr sz="800">
                <a:latin typeface="PT Sans" pitchFamily="34" charset="0"/>
              </a:defRPr>
            </a:lvl4pPr>
            <a:lvl5pPr marL="1828800" indent="0">
              <a:buFontTx/>
              <a:buNone/>
              <a:defRPr sz="800">
                <a:latin typeface="PT Sans" pitchFamily="34" charset="0"/>
              </a:defRPr>
            </a:lvl5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4022598"/>
            <a:ext cx="530352" cy="5303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FontTx/>
              <a:buNone/>
              <a:defRPr sz="800">
                <a:latin typeface="PT Sans" pitchFamily="34" charset="0"/>
              </a:defRPr>
            </a:lvl2pPr>
            <a:lvl3pPr marL="914400" indent="0">
              <a:buFontTx/>
              <a:buNone/>
              <a:defRPr sz="800">
                <a:latin typeface="PT Sans" pitchFamily="34" charset="0"/>
              </a:defRPr>
            </a:lvl3pPr>
            <a:lvl4pPr marL="1371600" indent="0">
              <a:buFontTx/>
              <a:buNone/>
              <a:defRPr sz="800">
                <a:latin typeface="PT Sans" pitchFamily="34" charset="0"/>
              </a:defRPr>
            </a:lvl4pPr>
            <a:lvl5pPr marL="1828800" indent="0">
              <a:buFontTx/>
              <a:buNone/>
              <a:defRPr sz="800">
                <a:latin typeface="PT Sans" pitchFamily="34" charset="0"/>
              </a:defRPr>
            </a:lvl5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/>
          </p:nvPr>
        </p:nvSpPr>
        <p:spPr>
          <a:xfrm>
            <a:off x="1219200" y="651668"/>
            <a:ext cx="4114800" cy="4111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41"/>
          <p:cNvSpPr>
            <a:spLocks noGrp="1"/>
          </p:cNvSpPr>
          <p:nvPr>
            <p:ph type="body" sz="quarter" idx="19"/>
          </p:nvPr>
        </p:nvSpPr>
        <p:spPr>
          <a:xfrm>
            <a:off x="1219200" y="1474788"/>
            <a:ext cx="4114800" cy="4111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4" name="Text Placeholder 41"/>
          <p:cNvSpPr>
            <a:spLocks noGrp="1"/>
          </p:cNvSpPr>
          <p:nvPr>
            <p:ph type="body" sz="quarter" idx="20"/>
          </p:nvPr>
        </p:nvSpPr>
        <p:spPr>
          <a:xfrm>
            <a:off x="1219200" y="2389188"/>
            <a:ext cx="4114800" cy="4111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5" name="Text Placeholder 41"/>
          <p:cNvSpPr>
            <a:spLocks noGrp="1"/>
          </p:cNvSpPr>
          <p:nvPr>
            <p:ph type="body" sz="quarter" idx="21"/>
          </p:nvPr>
        </p:nvSpPr>
        <p:spPr>
          <a:xfrm>
            <a:off x="1219200" y="3227388"/>
            <a:ext cx="4114800" cy="4111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6" name="Text Placeholder 41"/>
          <p:cNvSpPr>
            <a:spLocks noGrp="1"/>
          </p:cNvSpPr>
          <p:nvPr>
            <p:ph type="body" sz="quarter" idx="22"/>
          </p:nvPr>
        </p:nvSpPr>
        <p:spPr>
          <a:xfrm>
            <a:off x="1219200" y="4065588"/>
            <a:ext cx="4114800" cy="4111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8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5638800" y="1474788"/>
            <a:ext cx="838200" cy="41116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9" name="Text Placeholder 41"/>
          <p:cNvSpPr>
            <a:spLocks noGrp="1"/>
          </p:cNvSpPr>
          <p:nvPr>
            <p:ph type="body" sz="quarter" idx="24"/>
          </p:nvPr>
        </p:nvSpPr>
        <p:spPr>
          <a:xfrm>
            <a:off x="5638800" y="666750"/>
            <a:ext cx="838200" cy="41116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0" name="Text Placeholder 41"/>
          <p:cNvSpPr>
            <a:spLocks noGrp="1"/>
          </p:cNvSpPr>
          <p:nvPr>
            <p:ph type="body" sz="quarter" idx="25"/>
          </p:nvPr>
        </p:nvSpPr>
        <p:spPr>
          <a:xfrm>
            <a:off x="5638800" y="3227388"/>
            <a:ext cx="838200" cy="41116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1" name="Text Placeholder 41"/>
          <p:cNvSpPr>
            <a:spLocks noGrp="1"/>
          </p:cNvSpPr>
          <p:nvPr>
            <p:ph type="body" sz="quarter" idx="26"/>
          </p:nvPr>
        </p:nvSpPr>
        <p:spPr>
          <a:xfrm>
            <a:off x="5638800" y="2419350"/>
            <a:ext cx="838200" cy="41116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2" name="Text Placeholder 41"/>
          <p:cNvSpPr>
            <a:spLocks noGrp="1"/>
          </p:cNvSpPr>
          <p:nvPr>
            <p:ph type="body" sz="quarter" idx="27"/>
          </p:nvPr>
        </p:nvSpPr>
        <p:spPr>
          <a:xfrm>
            <a:off x="5638800" y="4065588"/>
            <a:ext cx="838200" cy="41116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3" name="Text Placeholder 41"/>
          <p:cNvSpPr>
            <a:spLocks noGrp="1"/>
          </p:cNvSpPr>
          <p:nvPr>
            <p:ph type="body" sz="quarter" idx="28"/>
          </p:nvPr>
        </p:nvSpPr>
        <p:spPr>
          <a:xfrm>
            <a:off x="7620000" y="895350"/>
            <a:ext cx="1219200" cy="3581400"/>
          </a:xfrm>
        </p:spPr>
        <p:txBody>
          <a:bodyPr vert="vert27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35" name="Picture 34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tem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5150" y="1296988"/>
            <a:ext cx="2426650" cy="12001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4708" y="2495551"/>
            <a:ext cx="2426650" cy="254216"/>
          </a:xfrm>
          <a:solidFill>
            <a:srgbClr val="2A5B8D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88350" y="1302756"/>
            <a:ext cx="2426650" cy="12001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JM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6"/>
          </p:nvPr>
        </p:nvSpPr>
        <p:spPr>
          <a:xfrm>
            <a:off x="3287908" y="2501319"/>
            <a:ext cx="2426650" cy="254216"/>
          </a:xfrm>
          <a:solidFill>
            <a:srgbClr val="2A5B8D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31550" y="1288683"/>
            <a:ext cx="2426650" cy="12001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JM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031108" y="2487246"/>
            <a:ext cx="2426650" cy="254216"/>
          </a:xfrm>
          <a:solidFill>
            <a:srgbClr val="2A5B8D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533842" y="3105150"/>
            <a:ext cx="2426650" cy="12001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JM"/>
          </a:p>
        </p:txBody>
      </p:sp>
      <p:sp>
        <p:nvSpPr>
          <p:cNvPr id="22" name="Content Placeholder 12"/>
          <p:cNvSpPr>
            <a:spLocks noGrp="1"/>
          </p:cNvSpPr>
          <p:nvPr>
            <p:ph sz="quarter" idx="20"/>
          </p:nvPr>
        </p:nvSpPr>
        <p:spPr>
          <a:xfrm>
            <a:off x="533400" y="4303713"/>
            <a:ext cx="2426650" cy="254216"/>
          </a:xfrm>
          <a:solidFill>
            <a:srgbClr val="2A5B8D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3277042" y="3110918"/>
            <a:ext cx="2426650" cy="12001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JM"/>
          </a:p>
        </p:txBody>
      </p:sp>
      <p:sp>
        <p:nvSpPr>
          <p:cNvPr id="25" name="Content Placeholder 12"/>
          <p:cNvSpPr>
            <a:spLocks noGrp="1"/>
          </p:cNvSpPr>
          <p:nvPr>
            <p:ph sz="quarter" idx="22"/>
          </p:nvPr>
        </p:nvSpPr>
        <p:spPr>
          <a:xfrm>
            <a:off x="3276600" y="4309481"/>
            <a:ext cx="2426650" cy="254216"/>
          </a:xfrm>
          <a:solidFill>
            <a:srgbClr val="2A5B8D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6020242" y="3096845"/>
            <a:ext cx="2426650" cy="12001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en-JM"/>
          </a:p>
        </p:txBody>
      </p:sp>
      <p:sp>
        <p:nvSpPr>
          <p:cNvPr id="28" name="Content Placeholder 12"/>
          <p:cNvSpPr>
            <a:spLocks noGrp="1"/>
          </p:cNvSpPr>
          <p:nvPr>
            <p:ph sz="quarter" idx="24"/>
          </p:nvPr>
        </p:nvSpPr>
        <p:spPr>
          <a:xfrm>
            <a:off x="6019800" y="4295408"/>
            <a:ext cx="2426650" cy="254216"/>
          </a:xfrm>
          <a:solidFill>
            <a:srgbClr val="2A5B8D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pic>
        <p:nvPicPr>
          <p:cNvPr id="20" name="Picture 19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 flipH="1">
            <a:off x="1821877" y="96886"/>
            <a:ext cx="119587" cy="2391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9" name="Rectangle 8"/>
          <p:cNvSpPr/>
          <p:nvPr userDrawn="1"/>
        </p:nvSpPr>
        <p:spPr>
          <a:xfrm rot="16200000" flipH="1">
            <a:off x="4565077" y="91907"/>
            <a:ext cx="119587" cy="2391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1" name="Rectangle 10"/>
          <p:cNvSpPr/>
          <p:nvPr userDrawn="1"/>
        </p:nvSpPr>
        <p:spPr>
          <a:xfrm rot="16200000" flipH="1">
            <a:off x="7278708" y="91907"/>
            <a:ext cx="119587" cy="2391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3" name="Ellipse 98"/>
          <p:cNvSpPr/>
          <p:nvPr userDrawn="1"/>
        </p:nvSpPr>
        <p:spPr bwMode="auto">
          <a:xfrm rot="10800000" flipV="1">
            <a:off x="503272" y="4417928"/>
            <a:ext cx="2574295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 flipH="1">
            <a:off x="1033813" y="2489445"/>
            <a:ext cx="1695744" cy="2391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181350"/>
            <a:ext cx="22097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98"/>
          <p:cNvSpPr/>
          <p:nvPr userDrawn="1"/>
        </p:nvSpPr>
        <p:spPr bwMode="auto">
          <a:xfrm rot="10800000" flipV="1">
            <a:off x="3322951" y="4407703"/>
            <a:ext cx="2574295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19" name="Rectangle 18"/>
          <p:cNvSpPr/>
          <p:nvPr userDrawn="1"/>
        </p:nvSpPr>
        <p:spPr>
          <a:xfrm rot="16200000" flipH="1">
            <a:off x="3777013" y="2484466"/>
            <a:ext cx="1695744" cy="2391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505200" y="3181350"/>
            <a:ext cx="22097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98"/>
          <p:cNvSpPr/>
          <p:nvPr userDrawn="1"/>
        </p:nvSpPr>
        <p:spPr bwMode="auto">
          <a:xfrm rot="10800000" flipV="1">
            <a:off x="6036582" y="4407703"/>
            <a:ext cx="2574295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4" name="Rectangle 23"/>
          <p:cNvSpPr/>
          <p:nvPr userDrawn="1"/>
        </p:nvSpPr>
        <p:spPr>
          <a:xfrm rot="16200000" flipH="1">
            <a:off x="6490644" y="2484466"/>
            <a:ext cx="1695744" cy="2391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6248401" y="3181350"/>
            <a:ext cx="22097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>
            <a:lvl1pPr algn="l">
              <a:defRPr sz="3600" u="none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91569" y="3326597"/>
            <a:ext cx="2180231" cy="107395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34769" y="3326597"/>
            <a:ext cx="2180231" cy="107395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6248400" y="3326597"/>
            <a:ext cx="2180231" cy="107395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761999" y="2894022"/>
            <a:ext cx="2209799" cy="258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519985" y="2876550"/>
            <a:ext cx="2209799" cy="258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6248401" y="2876550"/>
            <a:ext cx="2209799" cy="258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0" y="-1"/>
            <a:ext cx="503274" cy="848751"/>
          </a:xfrm>
          <a:prstGeom prst="rect">
            <a:avLst/>
          </a:prstGeom>
          <a:solidFill>
            <a:srgbClr val="2A5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85800" y="1323975"/>
            <a:ext cx="2392363" cy="15134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0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429001" y="1318996"/>
            <a:ext cx="2392363" cy="15134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1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6142009" y="1318996"/>
            <a:ext cx="2392363" cy="15134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JM"/>
          </a:p>
        </p:txBody>
      </p:sp>
      <p:pic>
        <p:nvPicPr>
          <p:cNvPr id="28" name="Picture 27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47512"/>
            <a:ext cx="9144000" cy="1447800"/>
          </a:xfrm>
          <a:prstGeom prst="rect">
            <a:avLst/>
          </a:prstGeom>
          <a:solidFill>
            <a:srgbClr val="ABC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33400" y="2647950"/>
            <a:ext cx="1862137" cy="152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2667000" y="2647950"/>
            <a:ext cx="1862137" cy="152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800600" y="2647950"/>
            <a:ext cx="1862137" cy="152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6934200" y="2647950"/>
            <a:ext cx="1862137" cy="152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566737" y="1887299"/>
            <a:ext cx="693738" cy="2270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i="0">
                <a:solidFill>
                  <a:schemeClr val="bg1"/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  <a:lvl2pPr marL="4572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 marL="9144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 marL="13716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 marL="18288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566736" y="2114312"/>
            <a:ext cx="171926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 i="0">
                <a:solidFill>
                  <a:schemeClr val="tx1"/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2667000" y="1885950"/>
            <a:ext cx="693738" cy="2270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i="0">
                <a:solidFill>
                  <a:schemeClr val="bg1"/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  <a:lvl2pPr marL="4572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 marL="9144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 marL="13716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 marL="18288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666999" y="2112963"/>
            <a:ext cx="171926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 i="0">
                <a:solidFill>
                  <a:schemeClr val="tx1"/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4833937" y="1885950"/>
            <a:ext cx="693738" cy="2270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i="0">
                <a:solidFill>
                  <a:schemeClr val="bg1"/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  <a:lvl2pPr marL="4572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 marL="9144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 marL="13716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 marL="18288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4833936" y="2112963"/>
            <a:ext cx="171926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 i="0">
                <a:solidFill>
                  <a:schemeClr val="tx1"/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6967537" y="1885950"/>
            <a:ext cx="693738" cy="2270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i="0">
                <a:solidFill>
                  <a:schemeClr val="bg1"/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  <a:lvl2pPr marL="4572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 marL="9144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 marL="13716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 marL="1828800" indent="0">
              <a:buFontTx/>
              <a:buNone/>
              <a:defRPr sz="1400"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6967536" y="2112963"/>
            <a:ext cx="171926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 i="0">
                <a:solidFill>
                  <a:schemeClr val="tx1"/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1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9" name="Picture 18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pic>
        <p:nvPicPr>
          <p:cNvPr id="10" name="Picture 9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pic>
        <p:nvPicPr>
          <p:cNvPr id="7" name="Picture 6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8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9526" y="0"/>
            <a:ext cx="9153525" cy="5143500"/>
          </a:xfrm>
          <a:prstGeom prst="rect">
            <a:avLst/>
          </a:prstGeom>
          <a:solidFill>
            <a:srgbClr val="ABC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pic>
        <p:nvPicPr>
          <p:cNvPr id="3" name="Picture 2" descr="Anaplan_Logo_Oct_2013_FINAL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24" y="4450713"/>
            <a:ext cx="1038276" cy="62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649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55613" y="49665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© 2014 Anaplan, Inc. All Rights Reserved.  Anaplan Confidential Information</a:t>
            </a:r>
          </a:p>
          <a:p>
            <a:r>
              <a:rPr lang="en-US" sz="5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 </a:t>
            </a:r>
            <a:endParaRPr lang="en-US" sz="500" kern="1200" dirty="0">
              <a:solidFill>
                <a:srgbClr val="FFFFFF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2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126BB0"/>
              </a:gs>
              <a:gs pos="100000">
                <a:srgbClr val="36B2E7"/>
              </a:gs>
            </a:gsLst>
            <a:lin ang="19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5" name="Right Triangle 14"/>
          <p:cNvSpPr/>
          <p:nvPr userDrawn="1"/>
        </p:nvSpPr>
        <p:spPr>
          <a:xfrm flipH="1">
            <a:off x="-1" y="3136896"/>
            <a:ext cx="9144002" cy="15367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4665128"/>
            <a:ext cx="9144002" cy="478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424411" y="1006963"/>
            <a:ext cx="5765112" cy="3358164"/>
            <a:chOff x="3424411" y="1252506"/>
            <a:chExt cx="5765112" cy="3358164"/>
          </a:xfrm>
        </p:grpSpPr>
        <p:pic>
          <p:nvPicPr>
            <p:cNvPr id="22" name="Picture 21" descr="MacbookAir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411" y="1252506"/>
              <a:ext cx="5765112" cy="3358164"/>
            </a:xfrm>
            <a:prstGeom prst="rect">
              <a:avLst/>
            </a:prstGeom>
          </p:spPr>
        </p:pic>
        <p:pic>
          <p:nvPicPr>
            <p:cNvPr id="23" name="Picture 22" descr="Screen Shot 2015-08-03 at 10.44.28 AM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979" y="1506506"/>
              <a:ext cx="4179361" cy="2661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36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97467635 2.jpg"/>
          <p:cNvPicPr>
            <a:picLocks noChangeAspect="1"/>
          </p:cNvPicPr>
          <p:nvPr userDrawn="1"/>
        </p:nvPicPr>
        <p:blipFill rotWithShape="1">
          <a:blip r:embed="rId2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743200" cy="2495550"/>
          </a:xfrm>
          <a:prstGeom prst="rect">
            <a:avLst/>
          </a:prstGeom>
          <a:solidFill>
            <a:srgbClr val="2B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1478" y="211654"/>
            <a:ext cx="2471605" cy="2272166"/>
          </a:xfrm>
        </p:spPr>
        <p:txBody>
          <a:bodyPr anchor="t">
            <a:norm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4344532"/>
            <a:ext cx="1408760" cy="6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009" y="205978"/>
            <a:ext cx="8229600" cy="85725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303868"/>
            <a:ext cx="9144000" cy="3839632"/>
          </a:xfrm>
          <a:prstGeom prst="rect">
            <a:avLst/>
          </a:prstGeom>
          <a:solidFill>
            <a:srgbClr val="ABC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4" name="Rectangle 3"/>
          <p:cNvSpPr/>
          <p:nvPr userDrawn="1"/>
        </p:nvSpPr>
        <p:spPr>
          <a:xfrm>
            <a:off x="355613" y="49665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© 2014 Anaplan, Inc. All Rights Reserved.  Anaplan Confidential Information</a:t>
            </a:r>
          </a:p>
          <a:p>
            <a:r>
              <a:rPr lang="en-US" sz="5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 </a:t>
            </a:r>
            <a:endParaRPr lang="en-US" sz="500" kern="1200" dirty="0">
              <a:solidFill>
                <a:srgbClr val="FFFFFF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1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574971" y="3409950"/>
            <a:ext cx="2590800" cy="1733550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pic>
        <p:nvPicPr>
          <p:cNvPr id="8" name="Picture 7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767513" y="3629025"/>
            <a:ext cx="2254250" cy="135096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2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665059"/>
            <a:ext cx="152400" cy="2735491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pic>
        <p:nvPicPr>
          <p:cNvPr id="8" name="Picture 7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3075" y="1406525"/>
            <a:ext cx="8261350" cy="30194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73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0500"/>
            <a:ext cx="8229600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23950"/>
            <a:ext cx="9144000" cy="681508"/>
          </a:xfrm>
          <a:prstGeom prst="rect">
            <a:avLst/>
          </a:prstGeom>
          <a:solidFill>
            <a:srgbClr val="296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pic>
        <p:nvPicPr>
          <p:cNvPr id="8" name="Picture 7" descr="Anaplan Logo Oct 2013 FINAL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2950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132" y="1935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132" y="118770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637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8" r:id="rId3"/>
    <p:sldLayoutId id="2147483714" r:id="rId4"/>
    <p:sldLayoutId id="2147483717" r:id="rId5"/>
    <p:sldLayoutId id="2147483718" r:id="rId6"/>
    <p:sldLayoutId id="2147483705" r:id="rId7"/>
    <p:sldLayoutId id="2147483703" r:id="rId8"/>
    <p:sldLayoutId id="2147483701" r:id="rId9"/>
    <p:sldLayoutId id="2147483696" r:id="rId10"/>
    <p:sldLayoutId id="2147483710" r:id="rId11"/>
    <p:sldLayoutId id="2147483719" r:id="rId12"/>
    <p:sldLayoutId id="2147483700" r:id="rId13"/>
    <p:sldLayoutId id="2147483693" r:id="rId14"/>
    <p:sldLayoutId id="2147483709" r:id="rId15"/>
    <p:sldLayoutId id="2147483689" r:id="rId16"/>
    <p:sldLayoutId id="2147483720" r:id="rId17"/>
    <p:sldLayoutId id="2147483706" r:id="rId18"/>
    <p:sldLayoutId id="2147483704" r:id="rId19"/>
    <p:sldLayoutId id="2147483699" r:id="rId20"/>
    <p:sldLayoutId id="2147483711" r:id="rId21"/>
    <p:sldLayoutId id="2147483702" r:id="rId22"/>
    <p:sldLayoutId id="2147483695" r:id="rId23"/>
    <p:sldLayoutId id="2147483697" r:id="rId24"/>
    <p:sldLayoutId id="2147483694" r:id="rId25"/>
    <p:sldLayoutId id="2147483690" r:id="rId26"/>
    <p:sldLayoutId id="2147483677" r:id="rId27"/>
    <p:sldLayoutId id="2147483679" r:id="rId28"/>
    <p:sldLayoutId id="2147483678" r:id="rId29"/>
    <p:sldLayoutId id="2147483708" r:id="rId30"/>
    <p:sldLayoutId id="2147483721" r:id="rId3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➔"/>
        <a:defRPr sz="1600" kern="120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charset="2"/>
        <a:buChar char="ü"/>
        <a:defRPr sz="1600" kern="120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9.gif" Type="http://schemas.openxmlformats.org/officeDocument/2006/relationships/image"/><Relationship Id="rId4" Target="../media/image10.emf" Type="http://schemas.openxmlformats.org/officeDocument/2006/relationships/image"/><Relationship Id="rId5" Target="../media/image11.jpeg" Type="http://schemas.openxmlformats.org/officeDocument/2006/relationships/image"/><Relationship Id="rId1" Target="../slideLayouts/slideLayout3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jpeg"/><Relationship Id="rId7" Type="http://schemas.openxmlformats.org/officeDocument/2006/relationships/image" Target="../media/image40.png"/><Relationship Id="rId8" Type="http://schemas.openxmlformats.org/officeDocument/2006/relationships/image" Target="../media/image12.png"/><Relationship Id="rId9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jpeg"/><Relationship Id="rId7" Type="http://schemas.openxmlformats.org/officeDocument/2006/relationships/image" Target="../media/image40.png"/><Relationship Id="rId8" Type="http://schemas.openxmlformats.org/officeDocument/2006/relationships/image" Target="../media/image12.png"/><Relationship Id="rId9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 ?><Relationships xmlns="http://schemas.openxmlformats.org/package/2006/relationships"><Relationship Id="rId3" Target="../media/image1.emf" Type="http://schemas.openxmlformats.org/officeDocument/2006/relationships/image"/><Relationship Id="rId4" Target="../media/image42.png" Type="http://schemas.openxmlformats.org/officeDocument/2006/relationships/image"/><Relationship Id="rId5" Target="../media/image43.jpe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3.xml.rels><?xml version="1.0" encoding="UTF-8" standalone="yes" ?><Relationships xmlns="http://schemas.openxmlformats.org/package/2006/relationships"><Relationship Id="rId1" Target="../slideLayouts/slideLayout28.xml" Type="http://schemas.openxmlformats.org/officeDocument/2006/relationships/slideLayout"/><Relationship Id="rId2" Target="../media/image44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facebook.com/anaplanrussia" TargetMode="External"/><Relationship Id="rId12" Type="http://schemas.openxmlformats.org/officeDocument/2006/relationships/hyperlink" Target="https://www.linkedin.com/groups/%D0%90%D0%BD%D0%B0%D0%BF%D0%BB%D0%B0%D0%BD-%D0%9A%D0%BB%D1%83%D0%B1-%D0%B8%D0%BD%D0%BD%D0%BE%D0%B2%D0%B0%D1%82%D0%BE%D1%80%D0%BE%D0%B2-%D0%BF%D0%BB%D0%B0%D0%BD%D0%B8%D1%80%D0%BE%D0%B2%D0%B0%D0%BD%D0%B8%D1%8F-6799006/about" TargetMode="External"/><Relationship Id="rId13" Type="http://schemas.openxmlformats.org/officeDocument/2006/relationships/hyperlink" Target="https://twitter.com/anapla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jpeg"/><Relationship Id="rId4" Type="http://schemas.openxmlformats.org/officeDocument/2006/relationships/image" Target="../media/image1.emf"/><Relationship Id="rId5" Type="http://schemas.openxmlformats.org/officeDocument/2006/relationships/hyperlink" Target="https://www.anaplan.com/ru" TargetMode="External"/><Relationship Id="rId6" Type="http://schemas.openxmlformats.org/officeDocument/2006/relationships/hyperlink" Target="https://www.anaplan.com" TargetMode="External"/><Relationship Id="rId7" Type="http://schemas.openxmlformats.org/officeDocument/2006/relationships/hyperlink" Target="https://apphub.anaplan.com" TargetMode="External"/><Relationship Id="rId8" Type="http://schemas.openxmlformats.org/officeDocument/2006/relationships/hyperlink" Target="http://vimeo.com/user5057885" TargetMode="External"/><Relationship Id="rId9" Type="http://schemas.openxmlformats.org/officeDocument/2006/relationships/hyperlink" Target="http://www.slideshare.net/anaplan" TargetMode="External"/><Relationship Id="rId10" Type="http://schemas.openxmlformats.org/officeDocument/2006/relationships/hyperlink" Target="https://www.facebook.com/anaplan" TargetMode="External"/></Relationships>
</file>

<file path=ppt/slides/_rels/slide15.xml.rels><?xml version="1.0" encoding="UTF-8" standalone="yes" ?><Relationships xmlns="http://schemas.openxmlformats.org/package/2006/relationships"><Relationship Id="rId9" Target="../media/image51.jpeg" Type="http://schemas.openxmlformats.org/officeDocument/2006/relationships/image"/><Relationship Id="rId20" Target="../media/image60.jpeg" Type="http://schemas.openxmlformats.org/officeDocument/2006/relationships/image"/><Relationship Id="rId10" Target="../media/image52.jpeg" Type="http://schemas.openxmlformats.org/officeDocument/2006/relationships/image"/><Relationship Id="rId11" Target="../media/image1.emf" Type="http://schemas.openxmlformats.org/officeDocument/2006/relationships/image"/><Relationship Id="rId12" Target="../media/image53.jpeg" Type="http://schemas.openxmlformats.org/officeDocument/2006/relationships/image"/><Relationship Id="rId13" Target="../media/image54.png" Type="http://schemas.openxmlformats.org/officeDocument/2006/relationships/image"/><Relationship Id="rId14" Target="../media/image55.jpeg" Type="http://schemas.openxmlformats.org/officeDocument/2006/relationships/image"/><Relationship Id="rId15" Target="../media/image56.jpeg" Type="http://schemas.openxmlformats.org/officeDocument/2006/relationships/image"/><Relationship Id="rId16" Target="../media/image57.png" Type="http://schemas.openxmlformats.org/officeDocument/2006/relationships/image"/><Relationship Id="rId17" Target="../media/image58.jpeg" Type="http://schemas.openxmlformats.org/officeDocument/2006/relationships/image"/><Relationship Id="rId18" Target="../media/image59.png" Type="http://schemas.openxmlformats.org/officeDocument/2006/relationships/image"/><Relationship Id="rId19" Target="../media/image19.png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46.png" Type="http://schemas.openxmlformats.org/officeDocument/2006/relationships/image"/><Relationship Id="rId4" Target="../media/image47.png" Type="http://schemas.openxmlformats.org/officeDocument/2006/relationships/image"/><Relationship Id="rId5" Target="../media/image48.jpeg" Type="http://schemas.openxmlformats.org/officeDocument/2006/relationships/image"/><Relationship Id="rId6" Target="http://www.tekta.com/" TargetMode="External" Type="http://schemas.openxmlformats.org/officeDocument/2006/relationships/hyperlink"/><Relationship Id="rId7" Target="../media/image49.png" Type="http://schemas.openxmlformats.org/officeDocument/2006/relationships/image"/><Relationship Id="rId8" Target="../media/image50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 ?><Relationships xmlns="http://schemas.openxmlformats.org/package/2006/relationships"><Relationship Id="rId11" Target="../media/image20.jpeg" Type="http://schemas.openxmlformats.org/officeDocument/2006/relationships/image"/><Relationship Id="rId12" Target="../media/image21.png" Type="http://schemas.openxmlformats.org/officeDocument/2006/relationships/image"/><Relationship Id="rId13" Target="../media/image22.png" Type="http://schemas.openxmlformats.org/officeDocument/2006/relationships/image"/><Relationship Id="rId14" Target="../media/image23.png" Type="http://schemas.openxmlformats.org/officeDocument/2006/relationships/image"/><Relationship Id="rId15" Target="../media/image24.png" Type="http://schemas.openxmlformats.org/officeDocument/2006/relationships/image"/><Relationship Id="rId16" Target="../media/image25.jpeg" Type="http://schemas.openxmlformats.org/officeDocument/2006/relationships/image"/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Relationship Id="rId10" Target="../media/image19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4" Target="../media/image1.emf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6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4" Target="../media/image1.emf" Type="http://schemas.openxmlformats.org/officeDocument/2006/relationships/image"/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page_demo_cut_fin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20" y="1253066"/>
            <a:ext cx="4227980" cy="2692556"/>
          </a:xfrm>
          <a:prstGeom prst="rect">
            <a:avLst/>
          </a:prstGeom>
        </p:spPr>
      </p:pic>
      <p:pic>
        <p:nvPicPr>
          <p:cNvPr id="4" name="Picture 3" descr="Anaplan Logo.ai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25" y="430753"/>
            <a:ext cx="953928" cy="469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579" y="1168466"/>
            <a:ext cx="3533779" cy="2480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Новая реальность и новые инструменты корпоративного планирования в современных условиях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ru-RU" sz="1100" dirty="0" smtClean="0">
                <a:solidFill>
                  <a:schemeClr val="bg1"/>
                </a:solidFill>
              </a:rPr>
              <a:t>Евгений Велесевич, Директор по России и СНГ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616" y="177249"/>
            <a:ext cx="1588235" cy="64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7773" y="3494701"/>
            <a:ext cx="1223412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ru-RU" sz="1100" dirty="0">
                <a:solidFill>
                  <a:schemeClr val="bg1"/>
                </a:solidFill>
              </a:rPr>
              <a:t>19 апреля 2016 г.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100" b="1" dirty="0">
              <a:latin typeface="Trebuchet M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080623" y="12331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2E6498"/>
                </a:solidFill>
              </a:rPr>
              <a:t>Новый взгляд на бизнес-планирование и анализ</a:t>
            </a:r>
            <a:endParaRPr lang="en-US" sz="2000" dirty="0">
              <a:solidFill>
                <a:srgbClr val="2E6498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2401" y="1270094"/>
            <a:ext cx="1170596" cy="1115998"/>
            <a:chOff x="462401" y="1444863"/>
            <a:chExt cx="1170596" cy="1115998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462401" y="1444863"/>
              <a:ext cx="1170596" cy="111599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177" name="Text Box 4"/>
            <p:cNvSpPr txBox="1">
              <a:spLocks noChangeArrowheads="1"/>
            </p:cNvSpPr>
            <p:nvPr/>
          </p:nvSpPr>
          <p:spPr bwMode="auto">
            <a:xfrm>
              <a:off x="504586" y="1998520"/>
              <a:ext cx="10289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Простота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/>
              </a:r>
              <a:b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</a:b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Excel</a:t>
              </a:r>
              <a:endPara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>
              <a:off x="791381" y="1541957"/>
              <a:ext cx="467999" cy="46799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7001" y="2203906"/>
            <a:ext cx="1818074" cy="1462229"/>
            <a:chOff x="467001" y="2378675"/>
            <a:chExt cx="1818074" cy="1462229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4" cstate="print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649" y="2378675"/>
              <a:ext cx="807426" cy="540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467001" y="2724906"/>
              <a:ext cx="1170596" cy="111599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520132" y="3256667"/>
              <a:ext cx="10289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  <a:t>Скорость </a:t>
              </a:r>
              <a:b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</a:br>
              <a: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  <a:t>и мощь</a:t>
              </a:r>
              <a:endParaRPr lang="en-GB" sz="1200" dirty="0" smtClean="0">
                <a:solidFill>
                  <a:srgbClr val="7F7F7F"/>
                </a:solidFill>
                <a:latin typeface="Calibri" pitchFamily="34" charset="0"/>
              </a:endParaRPr>
            </a:p>
          </p:txBody>
        </p: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492" y="2914531"/>
              <a:ext cx="480571" cy="395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114738" y="1285644"/>
            <a:ext cx="1170596" cy="1115998"/>
            <a:chOff x="2114738" y="1460413"/>
            <a:chExt cx="1170596" cy="1115998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2114738" y="1460413"/>
              <a:ext cx="1170596" cy="111599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  <a:cs typeface="Trebuchet M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0247" y="1627791"/>
              <a:ext cx="668001" cy="435294"/>
            </a:xfrm>
            <a:prstGeom prst="rect">
              <a:avLst/>
            </a:prstGeom>
          </p:spPr>
        </p:pic>
        <p:sp>
          <p:nvSpPr>
            <p:cNvPr id="84" name="Text Box 4"/>
            <p:cNvSpPr txBox="1">
              <a:spLocks noChangeArrowheads="1"/>
            </p:cNvSpPr>
            <p:nvPr/>
          </p:nvSpPr>
          <p:spPr bwMode="auto">
            <a:xfrm>
              <a:off x="2195243" y="2079758"/>
              <a:ext cx="10289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  <a:t>Целостность</a:t>
              </a:r>
              <a:endParaRPr lang="en-GB" sz="1200" dirty="0" smtClean="0">
                <a:solidFill>
                  <a:srgbClr val="7F7F7F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19340" y="2576635"/>
            <a:ext cx="1170596" cy="1115998"/>
            <a:chOff x="2119340" y="2751404"/>
            <a:chExt cx="1170596" cy="1115998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2119340" y="2751404"/>
              <a:ext cx="1170596" cy="111599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  <a:cs typeface="Trebuchet M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8027" y="2814558"/>
              <a:ext cx="503994" cy="503994"/>
            </a:xfrm>
            <a:prstGeom prst="rect">
              <a:avLst/>
            </a:prstGeom>
          </p:spPr>
        </p:pic>
        <p:sp>
          <p:nvSpPr>
            <p:cNvPr id="94" name="Text Box 4"/>
            <p:cNvSpPr txBox="1">
              <a:spLocks noChangeArrowheads="1"/>
            </p:cNvSpPr>
            <p:nvPr/>
          </p:nvSpPr>
          <p:spPr bwMode="auto">
            <a:xfrm>
              <a:off x="2203341" y="3264991"/>
              <a:ext cx="10289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  <a:t>Совместная </a:t>
              </a:r>
              <a:b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</a:br>
              <a: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  <a:t>работа</a:t>
              </a:r>
              <a:endParaRPr lang="en-GB" sz="1200" dirty="0" smtClean="0">
                <a:solidFill>
                  <a:srgbClr val="7F7F7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2979" y="4603628"/>
            <a:ext cx="941566" cy="48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27724" y="1192799"/>
            <a:ext cx="4801112" cy="2075571"/>
            <a:chOff x="3727724" y="1367568"/>
            <a:chExt cx="4801112" cy="2075571"/>
          </a:xfrm>
        </p:grpSpPr>
        <p:sp>
          <p:nvSpPr>
            <p:cNvPr id="96" name="Chevron 95"/>
            <p:cNvSpPr/>
            <p:nvPr/>
          </p:nvSpPr>
          <p:spPr>
            <a:xfrm flipV="1">
              <a:off x="3727724" y="1861156"/>
              <a:ext cx="432698" cy="1581983"/>
            </a:xfrm>
            <a:prstGeom prst="chevron">
              <a:avLst>
                <a:gd name="adj" fmla="val 98380"/>
              </a:avLst>
            </a:prstGeom>
            <a:solidFill>
              <a:srgbClr val="19355B"/>
            </a:solidFill>
            <a:ln w="53975">
              <a:solidFill>
                <a:srgbClr val="347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>
                <a:solidFill>
                  <a:srgbClr val="3473B5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5619" y="1367568"/>
              <a:ext cx="879388" cy="431999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4540554" y="1965313"/>
              <a:ext cx="3988282" cy="1403998"/>
              <a:chOff x="6922226" y="2270285"/>
              <a:chExt cx="1920634" cy="1486058"/>
            </a:xfrm>
            <a:solidFill>
              <a:srgbClr val="2E6498"/>
            </a:solidFill>
          </p:grpSpPr>
          <p:sp>
            <p:nvSpPr>
              <p:cNvPr id="100" name="Rectangle 99"/>
              <p:cNvSpPr/>
              <p:nvPr/>
            </p:nvSpPr>
            <p:spPr>
              <a:xfrm>
                <a:off x="6922226" y="2270285"/>
                <a:ext cx="1920634" cy="14860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01" name="Text Placeholder 3"/>
              <p:cNvSpPr txBox="1">
                <a:spLocks/>
              </p:cNvSpPr>
              <p:nvPr/>
            </p:nvSpPr>
            <p:spPr bwMode="auto">
              <a:xfrm>
                <a:off x="6969492" y="2366225"/>
                <a:ext cx="1826186" cy="12541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ru-RU" sz="1200" dirty="0" smtClean="0">
                    <a:solidFill>
                      <a:schemeClr val="bg1"/>
                    </a:solidFill>
                    <a:latin typeface="Trebuchet MS"/>
                    <a:cs typeface="Trebuchet MS"/>
                  </a:rPr>
                  <a:t>Единственная в мире система, которая позволит вам и вашим коллегам планировать, моделировать и делать любой анализ так же просто, как в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rebuchet MS"/>
                    <a:cs typeface="Trebuchet MS"/>
                  </a:rPr>
                  <a:t>Excel,</a:t>
                </a:r>
                <a:r>
                  <a:rPr lang="ru-RU" sz="1200" dirty="0" smtClean="0">
                    <a:solidFill>
                      <a:schemeClr val="bg1"/>
                    </a:solidFill>
                    <a:latin typeface="Trebuchet MS"/>
                    <a:cs typeface="Trebuchet MS"/>
                  </a:rPr>
                  <a:t> но без его ограничений.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rebuchet MS"/>
                    <a:cs typeface="Trebuchet MS"/>
                  </a:rPr>
                  <a:t>Мы называем ее </a:t>
                </a:r>
                <a:r>
                  <a:rPr lang="en-US" sz="1300" b="1" dirty="0" smtClean="0">
                    <a:solidFill>
                      <a:schemeClr val="bg1"/>
                    </a:solidFill>
                    <a:latin typeface="Trebuchet MS"/>
                    <a:cs typeface="Trebuchet MS"/>
                  </a:rPr>
                  <a:t>“</a:t>
                </a:r>
                <a:r>
                  <a:rPr lang="ru-RU" sz="1300" b="1" dirty="0" smtClean="0">
                    <a:solidFill>
                      <a:schemeClr val="bg1"/>
                    </a:solidFill>
                    <a:latin typeface="Trebuchet MS"/>
                    <a:cs typeface="Trebuchet MS"/>
                  </a:rPr>
                  <a:t>корпоративный </a:t>
                </a:r>
                <a:r>
                  <a:rPr lang="en-US" sz="1300" b="1" dirty="0" smtClean="0">
                    <a:solidFill>
                      <a:schemeClr val="bg1"/>
                    </a:solidFill>
                    <a:latin typeface="Trebuchet MS"/>
                    <a:cs typeface="Trebuchet MS"/>
                  </a:rPr>
                  <a:t>Excel”.</a:t>
                </a:r>
              </a:p>
            </p:txBody>
          </p:sp>
        </p:grpSp>
      </p:grpSp>
      <p:pic>
        <p:nvPicPr>
          <p:cNvPr id="102" name="Picture 101" descr="gartner-cool-vendor-2012-300x151.jp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879" y="184539"/>
            <a:ext cx="612000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5002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100" b="1" dirty="0">
              <a:latin typeface="Trebuchet M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2401" y="1270094"/>
            <a:ext cx="1170596" cy="1115998"/>
            <a:chOff x="462401" y="1444863"/>
            <a:chExt cx="1170596" cy="1115998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462401" y="1444863"/>
              <a:ext cx="1170596" cy="111599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177" name="Text Box 4"/>
            <p:cNvSpPr txBox="1">
              <a:spLocks noChangeArrowheads="1"/>
            </p:cNvSpPr>
            <p:nvPr/>
          </p:nvSpPr>
          <p:spPr bwMode="auto">
            <a:xfrm>
              <a:off x="504586" y="1998520"/>
              <a:ext cx="10289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Простота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/>
              </a:r>
              <a:b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</a:b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Excel</a:t>
              </a:r>
              <a:endPara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>
              <a:off x="791381" y="1541957"/>
              <a:ext cx="467999" cy="46799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7001" y="2203906"/>
            <a:ext cx="1818074" cy="1462229"/>
            <a:chOff x="467001" y="2378675"/>
            <a:chExt cx="1818074" cy="1462229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4" cstate="print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649" y="2378675"/>
              <a:ext cx="807426" cy="540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467001" y="2724906"/>
              <a:ext cx="1170596" cy="111599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520132" y="3256667"/>
              <a:ext cx="10289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  <a:t>Скорость </a:t>
              </a:r>
              <a:b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</a:br>
              <a: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  <a:t>и мощь</a:t>
              </a:r>
              <a:endParaRPr lang="en-GB" sz="1200" dirty="0" smtClean="0">
                <a:solidFill>
                  <a:srgbClr val="7F7F7F"/>
                </a:solidFill>
                <a:latin typeface="Calibri" pitchFamily="34" charset="0"/>
              </a:endParaRPr>
            </a:p>
          </p:txBody>
        </p: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492" y="2914531"/>
              <a:ext cx="480571" cy="395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114738" y="1285644"/>
            <a:ext cx="1170596" cy="1115998"/>
            <a:chOff x="2114738" y="1460413"/>
            <a:chExt cx="1170596" cy="1115998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2114738" y="1460413"/>
              <a:ext cx="1170596" cy="111599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  <a:cs typeface="Trebuchet M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0247" y="1627791"/>
              <a:ext cx="668001" cy="435294"/>
            </a:xfrm>
            <a:prstGeom prst="rect">
              <a:avLst/>
            </a:prstGeom>
          </p:spPr>
        </p:pic>
        <p:sp>
          <p:nvSpPr>
            <p:cNvPr id="84" name="Text Box 4"/>
            <p:cNvSpPr txBox="1">
              <a:spLocks noChangeArrowheads="1"/>
            </p:cNvSpPr>
            <p:nvPr/>
          </p:nvSpPr>
          <p:spPr bwMode="auto">
            <a:xfrm>
              <a:off x="2195243" y="2079758"/>
              <a:ext cx="10289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  <a:t>Целостность</a:t>
              </a:r>
              <a:endParaRPr lang="en-GB" sz="1200" dirty="0" smtClean="0">
                <a:solidFill>
                  <a:srgbClr val="7F7F7F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19340" y="2576635"/>
            <a:ext cx="1170596" cy="1115998"/>
            <a:chOff x="2119340" y="2751404"/>
            <a:chExt cx="1170596" cy="1115998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2119340" y="2751404"/>
              <a:ext cx="1170596" cy="111599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  <a:cs typeface="Trebuchet M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8027" y="2814558"/>
              <a:ext cx="503994" cy="503994"/>
            </a:xfrm>
            <a:prstGeom prst="rect">
              <a:avLst/>
            </a:prstGeom>
          </p:spPr>
        </p:pic>
        <p:sp>
          <p:nvSpPr>
            <p:cNvPr id="94" name="Text Box 4"/>
            <p:cNvSpPr txBox="1">
              <a:spLocks noChangeArrowheads="1"/>
            </p:cNvSpPr>
            <p:nvPr/>
          </p:nvSpPr>
          <p:spPr bwMode="auto">
            <a:xfrm>
              <a:off x="2203341" y="3264991"/>
              <a:ext cx="10289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  <a:t>Совместная </a:t>
              </a:r>
              <a:b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</a:br>
              <a:r>
                <a:rPr lang="ru-RU" sz="1200" dirty="0" smtClean="0">
                  <a:solidFill>
                    <a:srgbClr val="7F7F7F"/>
                  </a:solidFill>
                  <a:latin typeface="Calibri" pitchFamily="34" charset="0"/>
                </a:rPr>
                <a:t>работа</a:t>
              </a:r>
              <a:endParaRPr lang="en-GB" sz="1200" dirty="0" smtClean="0">
                <a:solidFill>
                  <a:srgbClr val="7F7F7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2979" y="4603628"/>
            <a:ext cx="941566" cy="48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27724" y="1192799"/>
            <a:ext cx="1697283" cy="2075571"/>
            <a:chOff x="3727724" y="1367568"/>
            <a:chExt cx="1697283" cy="2075571"/>
          </a:xfrm>
        </p:grpSpPr>
        <p:sp>
          <p:nvSpPr>
            <p:cNvPr id="96" name="Chevron 95"/>
            <p:cNvSpPr/>
            <p:nvPr/>
          </p:nvSpPr>
          <p:spPr>
            <a:xfrm flipV="1">
              <a:off x="3727724" y="1861156"/>
              <a:ext cx="432698" cy="1581983"/>
            </a:xfrm>
            <a:prstGeom prst="chevron">
              <a:avLst>
                <a:gd name="adj" fmla="val 98380"/>
              </a:avLst>
            </a:prstGeom>
            <a:solidFill>
              <a:srgbClr val="19355B"/>
            </a:solidFill>
            <a:ln w="53975">
              <a:solidFill>
                <a:srgbClr val="347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>
                <a:solidFill>
                  <a:srgbClr val="3473B5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5619" y="1367568"/>
              <a:ext cx="879388" cy="431999"/>
            </a:xfrm>
            <a:prstGeom prst="rect">
              <a:avLst/>
            </a:prstGeom>
          </p:spPr>
        </p:pic>
      </p:grpSp>
      <p:pic>
        <p:nvPicPr>
          <p:cNvPr id="102" name="Picture 101" descr="gartner-cool-vendor-2012-300x151.jp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879" y="184539"/>
            <a:ext cx="612000" cy="2519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599705" y="1736851"/>
            <a:ext cx="4023749" cy="250775"/>
          </a:xfrm>
          <a:prstGeom prst="rect">
            <a:avLst/>
          </a:prstGeom>
          <a:solidFill>
            <a:srgbClr val="3473B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Полный контроль Бизнеса над решением (мин. участие ИТ)</a:t>
            </a:r>
            <a:endParaRPr lang="en-US" sz="10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99705" y="3032995"/>
            <a:ext cx="4023749" cy="250775"/>
          </a:xfrm>
          <a:prstGeom prst="rect">
            <a:avLst/>
          </a:prstGeom>
          <a:solidFill>
            <a:srgbClr val="3473B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Поддержка полного цикла </a:t>
            </a:r>
            <a:r>
              <a:rPr lang="en-US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“</a:t>
            </a:r>
            <a:r>
              <a:rPr lang="ru-RU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от методологии до запуска</a:t>
            </a:r>
            <a:r>
              <a:rPr lang="en-US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”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99705" y="2175200"/>
            <a:ext cx="4023749" cy="246221"/>
          </a:xfrm>
          <a:prstGeom prst="rect">
            <a:avLst/>
          </a:prstGeom>
          <a:solidFill>
            <a:srgbClr val="3473B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rebuchet MS"/>
                <a:cs typeface="Trebuchet MS"/>
              </a:rPr>
              <a:t>Работа в реальном времени на любых объемах </a:t>
            </a:r>
            <a:r>
              <a:rPr lang="ru-RU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данных</a:t>
            </a:r>
            <a:endParaRPr lang="en-US" sz="1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87005" y="3465043"/>
            <a:ext cx="4023749" cy="250775"/>
          </a:xfrm>
          <a:prstGeom prst="rect">
            <a:avLst/>
          </a:prstGeom>
          <a:solidFill>
            <a:srgbClr val="3473B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Поддержка</a:t>
            </a:r>
            <a:r>
              <a:rPr lang="en-US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любых существующих источников данных</a:t>
            </a:r>
            <a:endParaRPr lang="en-US" sz="10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87005" y="3934348"/>
            <a:ext cx="4023749" cy="250775"/>
          </a:xfrm>
          <a:prstGeom prst="rect">
            <a:avLst/>
          </a:prstGeom>
          <a:solidFill>
            <a:srgbClr val="3473B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Проект </a:t>
            </a:r>
            <a:r>
              <a:rPr lang="en-US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“</a:t>
            </a:r>
            <a:r>
              <a:rPr lang="ru-RU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под ключ</a:t>
            </a:r>
            <a:r>
              <a:rPr lang="en-US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”</a:t>
            </a:r>
            <a:r>
              <a:rPr lang="ru-RU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за недели, а не месяцы</a:t>
            </a:r>
            <a:endParaRPr lang="en-US" sz="10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351399" y="4019754"/>
            <a:ext cx="5246655" cy="938281"/>
            <a:chOff x="3762960" y="4766596"/>
            <a:chExt cx="5246655" cy="938281"/>
          </a:xfrm>
        </p:grpSpPr>
        <p:sp>
          <p:nvSpPr>
            <p:cNvPr id="53" name="TextBox 52"/>
            <p:cNvSpPr txBox="1"/>
            <p:nvPr/>
          </p:nvSpPr>
          <p:spPr>
            <a:xfrm>
              <a:off x="4985866" y="5147989"/>
              <a:ext cx="4023749" cy="250775"/>
            </a:xfrm>
            <a:prstGeom prst="rect">
              <a:avLst/>
            </a:prstGeom>
            <a:solidFill>
              <a:srgbClr val="3473B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Поддержка сотен задач планирования и анализа</a:t>
              </a:r>
              <a:endParaRPr lang="en-US" sz="1000" b="1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3762960" y="4766596"/>
              <a:ext cx="984187" cy="938281"/>
              <a:chOff x="2119340" y="2386018"/>
              <a:chExt cx="1170596" cy="1115998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2119340" y="2386018"/>
                <a:ext cx="1170596" cy="111599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3473B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/>
                  <a:cs typeface="Trebuchet MS"/>
                </a:endParaRPr>
              </a:p>
            </p:txBody>
          </p:sp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2203340" y="2557255"/>
                <a:ext cx="1028937" cy="79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2E6498"/>
                    </a:solidFill>
                    <a:latin typeface="Calibri" pitchFamily="34" charset="0"/>
                  </a:rPr>
                  <a:t>Integrated Business Planning</a:t>
                </a:r>
                <a:endParaRPr lang="en-GB" sz="1200" dirty="0" smtClean="0">
                  <a:solidFill>
                    <a:srgbClr val="2E6498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4599639" y="2600947"/>
            <a:ext cx="4023749" cy="246221"/>
          </a:xfrm>
          <a:prstGeom prst="rect">
            <a:avLst/>
          </a:prstGeom>
          <a:solidFill>
            <a:srgbClr val="3473B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Мощные возможности бизнес-моделирования</a:t>
            </a:r>
            <a:endParaRPr lang="en-US" sz="1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080623" y="12331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2E6498"/>
                </a:solidFill>
              </a:rPr>
              <a:t>Новый взгляд на бизнес-планирование и анализ</a:t>
            </a:r>
            <a:endParaRPr lang="en-US" sz="2000" dirty="0">
              <a:solidFill>
                <a:srgbClr val="2E6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  <p:bldP spid="43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100" b="1" dirty="0">
              <a:latin typeface="Trebuchet M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105283" y="-94080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80623" y="12331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Интегрированное бизнес-планирование в разумные сроки </a:t>
            </a:r>
            <a:r>
              <a:rPr lang="ru-RU" dirty="0" smtClean="0"/>
              <a:t>стало реальным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2979" y="4603628"/>
            <a:ext cx="941566" cy="48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24" name="Picture 23" descr="Anaplan Logo Oct 2013 FINAL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87" y="4651491"/>
            <a:ext cx="793217" cy="391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51" y="893756"/>
            <a:ext cx="5981557" cy="3851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1" y="1300085"/>
            <a:ext cx="1388560" cy="5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4304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tted worldmap 1.1 [Converted]_black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" y="394607"/>
            <a:ext cx="8983295" cy="43869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81350" y="1352550"/>
            <a:ext cx="2781300" cy="2438400"/>
          </a:xfrm>
          <a:prstGeom prst="rect">
            <a:avLst/>
          </a:prstGeom>
          <a:solidFill>
            <a:srgbClr val="2A5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52800" y="2266950"/>
            <a:ext cx="2438400" cy="119062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СПАСИБО ЗА ВАШЕ ВРЕМЯ</a:t>
            </a:r>
            <a:endParaRPr lang="en-JM" sz="3200" dirty="0">
              <a:solidFill>
                <a:schemeClr val="bg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5400000" flipV="1">
            <a:off x="3608250" y="1647940"/>
            <a:ext cx="251100" cy="533400"/>
          </a:xfrm>
          <a:prstGeom prst="chevron">
            <a:avLst>
              <a:gd name="adj" fmla="val 9838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616" y="177249"/>
            <a:ext cx="1588235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5684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32000"/>
          </a:blip>
          <a:srcRect r="5"/>
          <a:stretch/>
        </p:blipFill>
        <p:spPr>
          <a:xfrm>
            <a:off x="6053001" y="2882335"/>
            <a:ext cx="3100768" cy="226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100" b="1" dirty="0">
              <a:latin typeface="Trebuchet M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105283" y="-94080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154603" y="12331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Полезные ссылки и материалы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2979" y="4603628"/>
            <a:ext cx="941566" cy="48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24" name="Picture 23" descr="Anaplan Logo Oct 2013 FINAL CMYK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87" y="4651491"/>
            <a:ext cx="793217" cy="391712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 bwMode="auto">
          <a:xfrm>
            <a:off x="1046758" y="984921"/>
            <a:ext cx="676875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2075" eaLnBrk="1" hangingPunct="1">
              <a:spcBef>
                <a:spcPts val="4200"/>
              </a:spcBef>
              <a:buClr>
                <a:srgbClr val="FF0000"/>
              </a:buClr>
              <a:tabLst>
                <a:tab pos="176213" algn="l"/>
              </a:tabLst>
            </a:pPr>
            <a:r>
              <a:rPr lang="ru-RU" sz="1100" dirty="0" smtClean="0">
                <a:latin typeface="Trebuchet MS"/>
                <a:cs typeface="Trebuchet MS"/>
              </a:rPr>
              <a:t>Русскоязычный сайт </a:t>
            </a:r>
            <a:r>
              <a:rPr lang="en-US" sz="1100" dirty="0" smtClean="0">
                <a:latin typeface="Trebuchet MS"/>
                <a:cs typeface="Trebuchet MS"/>
              </a:rPr>
              <a:t>Anaplan: </a:t>
            </a:r>
            <a:r>
              <a:rPr lang="en-US" sz="1100" dirty="0" smtClean="0">
                <a:latin typeface="Trebuchet MS"/>
                <a:cs typeface="Trebuchet MS"/>
                <a:hlinkClick r:id="rId5"/>
              </a:rPr>
              <a:t>https://www.anaplan.com/ru</a:t>
            </a:r>
            <a:endParaRPr lang="en-US" sz="1100" dirty="0" smtClean="0">
              <a:latin typeface="Trebuchet MS"/>
              <a:cs typeface="Trebuchet MS"/>
            </a:endParaRPr>
          </a:p>
          <a:p>
            <a:pPr marL="92075" eaLnBrk="1" hangingPunct="1">
              <a:spcBef>
                <a:spcPts val="1800"/>
              </a:spcBef>
              <a:buClr>
                <a:srgbClr val="FF0000"/>
              </a:buClr>
              <a:tabLst>
                <a:tab pos="176213" algn="l"/>
              </a:tabLst>
            </a:pPr>
            <a:r>
              <a:rPr lang="ru-RU" sz="1100" dirty="0" smtClean="0">
                <a:latin typeface="Trebuchet MS"/>
                <a:cs typeface="Trebuchet MS"/>
              </a:rPr>
              <a:t>Основной сайт </a:t>
            </a:r>
            <a:r>
              <a:rPr lang="en-US" sz="1100" dirty="0" smtClean="0">
                <a:latin typeface="Trebuchet MS"/>
                <a:cs typeface="Trebuchet MS"/>
              </a:rPr>
              <a:t>Anaplan (</a:t>
            </a:r>
            <a:r>
              <a:rPr lang="ru-RU" sz="1100" dirty="0" smtClean="0">
                <a:latin typeface="Trebuchet MS"/>
                <a:cs typeface="Trebuchet MS"/>
              </a:rPr>
              <a:t>англ.)</a:t>
            </a:r>
            <a:r>
              <a:rPr lang="en-US" sz="1100" dirty="0" smtClean="0">
                <a:latin typeface="Trebuchet MS"/>
                <a:cs typeface="Trebuchet MS"/>
              </a:rPr>
              <a:t>: </a:t>
            </a:r>
            <a:r>
              <a:rPr lang="en-US" sz="1100" dirty="0" smtClean="0">
                <a:latin typeface="Trebuchet MS"/>
                <a:cs typeface="Trebuchet MS"/>
                <a:hlinkClick r:id="rId6"/>
              </a:rPr>
              <a:t>https://www.anaplan.com</a:t>
            </a:r>
            <a:endParaRPr lang="ru-RU" sz="1100" dirty="0" smtClean="0">
              <a:latin typeface="Trebuchet MS"/>
              <a:cs typeface="Trebuchet MS"/>
            </a:endParaRPr>
          </a:p>
          <a:p>
            <a:pPr marL="92075" eaLnBrk="1" hangingPunct="1">
              <a:spcBef>
                <a:spcPts val="1800"/>
              </a:spcBef>
              <a:buClr>
                <a:srgbClr val="FF0000"/>
              </a:buClr>
              <a:tabLst>
                <a:tab pos="176213" algn="l"/>
              </a:tabLst>
            </a:pPr>
            <a:r>
              <a:rPr lang="ru-RU" sz="1100" dirty="0" smtClean="0">
                <a:latin typeface="Trebuchet MS"/>
                <a:cs typeface="Trebuchet MS"/>
              </a:rPr>
              <a:t>Каталог приложений </a:t>
            </a:r>
            <a:r>
              <a:rPr lang="en-US" sz="1100" dirty="0" smtClean="0">
                <a:latin typeface="Trebuchet MS"/>
                <a:cs typeface="Trebuchet MS"/>
              </a:rPr>
              <a:t>Anaplan </a:t>
            </a:r>
            <a:r>
              <a:rPr lang="en-US" sz="1100" dirty="0">
                <a:latin typeface="Trebuchet MS"/>
                <a:cs typeface="Trebuchet MS"/>
              </a:rPr>
              <a:t>AppHub: </a:t>
            </a:r>
            <a:r>
              <a:rPr lang="en-US" sz="1100" dirty="0">
                <a:latin typeface="Trebuchet MS"/>
                <a:cs typeface="Trebuchet MS"/>
                <a:hlinkClick r:id="rId7"/>
              </a:rPr>
              <a:t>https://</a:t>
            </a:r>
            <a:r>
              <a:rPr lang="en-US" sz="1100" dirty="0" smtClean="0">
                <a:latin typeface="Trebuchet MS"/>
                <a:cs typeface="Trebuchet MS"/>
                <a:hlinkClick r:id="rId7"/>
              </a:rPr>
              <a:t>apphub.anaplan.com</a:t>
            </a:r>
            <a:r>
              <a:rPr lang="en-US" sz="1100" dirty="0">
                <a:latin typeface="Trebuchet MS"/>
                <a:cs typeface="Trebuchet MS"/>
              </a:rPr>
              <a:t> </a:t>
            </a:r>
            <a:r>
              <a:rPr lang="en-US" sz="1100" dirty="0" smtClean="0">
                <a:latin typeface="Trebuchet MS"/>
                <a:cs typeface="Trebuchet MS"/>
              </a:rPr>
              <a:t>   </a:t>
            </a:r>
            <a:r>
              <a:rPr lang="ru-RU" sz="1100" dirty="0" smtClean="0">
                <a:latin typeface="Trebuchet MS"/>
                <a:cs typeface="Trebuchet MS"/>
              </a:rPr>
              <a:t> </a:t>
            </a:r>
            <a:endParaRPr lang="en-US" sz="1100" dirty="0" smtClean="0">
              <a:latin typeface="Trebuchet MS"/>
              <a:cs typeface="Trebuchet MS"/>
            </a:endParaRPr>
          </a:p>
          <a:p>
            <a:pPr marL="92075" eaLnBrk="1" hangingPunct="1">
              <a:spcBef>
                <a:spcPts val="1800"/>
              </a:spcBef>
              <a:buClr>
                <a:srgbClr val="FF0000"/>
              </a:buClr>
              <a:tabLst>
                <a:tab pos="176213" algn="l"/>
              </a:tabLst>
            </a:pPr>
            <a:r>
              <a:rPr lang="ru-RU" sz="1100" dirty="0" smtClean="0">
                <a:latin typeface="Trebuchet MS"/>
                <a:cs typeface="Trebuchet MS"/>
              </a:rPr>
              <a:t>Видеогалерея</a:t>
            </a:r>
            <a:r>
              <a:rPr lang="en-US" sz="1100" dirty="0" smtClean="0">
                <a:latin typeface="Trebuchet MS"/>
                <a:cs typeface="Trebuchet MS"/>
              </a:rPr>
              <a:t> (</a:t>
            </a:r>
            <a:r>
              <a:rPr lang="ru-RU" sz="1100" dirty="0" smtClean="0">
                <a:latin typeface="Trebuchet MS"/>
                <a:cs typeface="Trebuchet MS"/>
              </a:rPr>
              <a:t>включая демо</a:t>
            </a:r>
            <a:r>
              <a:rPr lang="en-US" sz="1100" dirty="0" smtClean="0">
                <a:latin typeface="Trebuchet MS"/>
                <a:cs typeface="Trebuchet MS"/>
              </a:rPr>
              <a:t>)</a:t>
            </a:r>
            <a:r>
              <a:rPr lang="ru-RU" sz="1100" dirty="0" smtClean="0">
                <a:latin typeface="Trebuchet MS"/>
                <a:cs typeface="Trebuchet MS"/>
              </a:rPr>
              <a:t>:</a:t>
            </a:r>
            <a:r>
              <a:rPr lang="en-US" sz="1100" dirty="0" smtClean="0">
                <a:latin typeface="Trebuchet MS"/>
                <a:cs typeface="Trebuchet MS"/>
              </a:rPr>
              <a:t> </a:t>
            </a:r>
            <a:r>
              <a:rPr lang="en-US" sz="1100" dirty="0" smtClean="0">
                <a:latin typeface="Trebuchet MS"/>
                <a:cs typeface="Trebuchet MS"/>
                <a:hlinkClick r:id="rId8"/>
              </a:rPr>
              <a:t>http://vimeo.com/user5057885</a:t>
            </a:r>
            <a:endParaRPr lang="en-US" sz="1100" dirty="0" smtClean="0">
              <a:latin typeface="Trebuchet MS"/>
              <a:cs typeface="Trebuchet MS"/>
            </a:endParaRPr>
          </a:p>
          <a:p>
            <a:pPr marL="92075" eaLnBrk="1" hangingPunct="1">
              <a:spcBef>
                <a:spcPts val="1800"/>
              </a:spcBef>
              <a:buClr>
                <a:srgbClr val="FF0000"/>
              </a:buClr>
              <a:tabLst>
                <a:tab pos="176213" algn="l"/>
              </a:tabLst>
            </a:pPr>
            <a:r>
              <a:rPr lang="en-US" sz="1100" dirty="0" smtClean="0">
                <a:latin typeface="Trebuchet MS"/>
                <a:cs typeface="Trebuchet MS"/>
              </a:rPr>
              <a:t>Anaplan </a:t>
            </a:r>
            <a:r>
              <a:rPr lang="ru-RU" sz="1100" dirty="0" smtClean="0">
                <a:latin typeface="Trebuchet MS"/>
                <a:cs typeface="Trebuchet MS"/>
              </a:rPr>
              <a:t>на</a:t>
            </a:r>
            <a:r>
              <a:rPr lang="en-US" sz="1100" dirty="0" smtClean="0">
                <a:latin typeface="Trebuchet MS"/>
                <a:cs typeface="Trebuchet MS"/>
              </a:rPr>
              <a:t> SlideShare</a:t>
            </a:r>
            <a:r>
              <a:rPr lang="ru-RU" sz="1100" dirty="0" smtClean="0">
                <a:latin typeface="Trebuchet MS"/>
                <a:cs typeface="Trebuchet MS"/>
              </a:rPr>
              <a:t> (презентации)</a:t>
            </a:r>
            <a:r>
              <a:rPr lang="en-US" sz="1100" dirty="0" smtClean="0">
                <a:latin typeface="Trebuchet MS"/>
                <a:cs typeface="Trebuchet MS"/>
              </a:rPr>
              <a:t>: </a:t>
            </a:r>
            <a:r>
              <a:rPr lang="en-US" sz="1100" dirty="0">
                <a:latin typeface="Trebuchet MS"/>
                <a:cs typeface="Trebuchet MS"/>
                <a:hlinkClick r:id="rId9"/>
              </a:rPr>
              <a:t>http://www.slideshare.net/</a:t>
            </a:r>
            <a:r>
              <a:rPr lang="en-US" sz="1100" dirty="0" smtClean="0">
                <a:latin typeface="Trebuchet MS"/>
                <a:cs typeface="Trebuchet MS"/>
                <a:hlinkClick r:id="rId9"/>
              </a:rPr>
              <a:t>anaplan</a:t>
            </a:r>
            <a:endParaRPr lang="en-US" sz="1100" dirty="0" smtClean="0">
              <a:latin typeface="Trebuchet MS"/>
              <a:cs typeface="Trebuchet MS"/>
            </a:endParaRPr>
          </a:p>
          <a:p>
            <a:pPr marL="92075" eaLnBrk="1" hangingPunct="1">
              <a:spcBef>
                <a:spcPts val="1800"/>
              </a:spcBef>
              <a:buClr>
                <a:srgbClr val="FF0000"/>
              </a:buClr>
              <a:tabLst>
                <a:tab pos="176213" algn="l"/>
              </a:tabLst>
            </a:pPr>
            <a:r>
              <a:rPr lang="en-US" sz="1100" dirty="0" smtClean="0">
                <a:latin typeface="Trebuchet MS"/>
                <a:cs typeface="Trebuchet MS"/>
              </a:rPr>
              <a:t>Anaplan </a:t>
            </a:r>
            <a:r>
              <a:rPr lang="ru-RU" sz="1100" dirty="0">
                <a:latin typeface="Trebuchet MS"/>
                <a:cs typeface="Trebuchet MS"/>
              </a:rPr>
              <a:t>в</a:t>
            </a:r>
            <a:r>
              <a:rPr lang="en-US" sz="1100" dirty="0" smtClean="0">
                <a:latin typeface="Trebuchet MS"/>
                <a:cs typeface="Trebuchet MS"/>
              </a:rPr>
              <a:t> Facebook</a:t>
            </a:r>
            <a:r>
              <a:rPr lang="en-US" sz="1100" dirty="0">
                <a:latin typeface="Trebuchet MS"/>
                <a:cs typeface="Trebuchet MS"/>
              </a:rPr>
              <a:t>: </a:t>
            </a:r>
            <a:r>
              <a:rPr lang="en-US" sz="1100" dirty="0">
                <a:latin typeface="Trebuchet MS"/>
                <a:cs typeface="Trebuchet MS"/>
                <a:hlinkClick r:id="rId10"/>
              </a:rPr>
              <a:t>https://www.facebook.com/</a:t>
            </a:r>
            <a:r>
              <a:rPr lang="en-US" sz="1100" dirty="0" smtClean="0">
                <a:latin typeface="Trebuchet MS"/>
                <a:cs typeface="Trebuchet MS"/>
                <a:hlinkClick r:id="rId10"/>
              </a:rPr>
              <a:t>anaplan</a:t>
            </a:r>
            <a:endParaRPr lang="ru-RU" sz="1100" dirty="0" smtClean="0">
              <a:latin typeface="Trebuchet MS"/>
              <a:cs typeface="Trebuchet MS"/>
            </a:endParaRPr>
          </a:p>
          <a:p>
            <a:pPr marL="92075" eaLnBrk="1" hangingPunct="1">
              <a:spcBef>
                <a:spcPts val="1800"/>
              </a:spcBef>
              <a:buClr>
                <a:srgbClr val="FF0000"/>
              </a:buClr>
              <a:tabLst>
                <a:tab pos="176213" algn="l"/>
              </a:tabLst>
            </a:pPr>
            <a:r>
              <a:rPr lang="ru-RU" sz="1100" dirty="0" smtClean="0">
                <a:latin typeface="Trebuchet MS"/>
                <a:cs typeface="Trebuchet MS"/>
              </a:rPr>
              <a:t>Российское сообщество </a:t>
            </a:r>
            <a:r>
              <a:rPr lang="en-US" sz="1100" dirty="0" smtClean="0">
                <a:latin typeface="Trebuchet MS"/>
                <a:cs typeface="Trebuchet MS"/>
              </a:rPr>
              <a:t>Anaplan </a:t>
            </a:r>
            <a:r>
              <a:rPr lang="ru-RU" sz="1100" dirty="0" smtClean="0">
                <a:latin typeface="Trebuchet MS"/>
                <a:cs typeface="Trebuchet MS"/>
              </a:rPr>
              <a:t>в </a:t>
            </a:r>
            <a:r>
              <a:rPr lang="en-US" sz="1100" dirty="0" smtClean="0">
                <a:latin typeface="Trebuchet MS"/>
                <a:cs typeface="Trebuchet MS"/>
              </a:rPr>
              <a:t>Facebook: </a:t>
            </a:r>
            <a:r>
              <a:rPr lang="en-US" sz="1100" dirty="0" smtClean="0">
                <a:latin typeface="Trebuchet MS"/>
                <a:cs typeface="Trebuchet MS"/>
                <a:hlinkClick r:id="rId11"/>
              </a:rPr>
              <a:t>facebook.com/anaplanrussia</a:t>
            </a:r>
            <a:endParaRPr lang="en-US" sz="1100" dirty="0" smtClean="0">
              <a:latin typeface="Trebuchet MS"/>
              <a:cs typeface="Trebuchet MS"/>
            </a:endParaRPr>
          </a:p>
          <a:p>
            <a:pPr marL="92075" eaLnBrk="1" hangingPunct="1">
              <a:spcBef>
                <a:spcPts val="1800"/>
              </a:spcBef>
              <a:buClr>
                <a:srgbClr val="FF0000"/>
              </a:buClr>
              <a:tabLst>
                <a:tab pos="176213" algn="l"/>
              </a:tabLst>
            </a:pPr>
            <a:r>
              <a:rPr lang="ru-RU" sz="1100" dirty="0" smtClean="0">
                <a:latin typeface="Trebuchet MS"/>
                <a:cs typeface="Trebuchet MS"/>
              </a:rPr>
              <a:t>Российское сообщество </a:t>
            </a:r>
            <a:r>
              <a:rPr lang="en-US" sz="1100" dirty="0" smtClean="0">
                <a:latin typeface="Trebuchet MS"/>
                <a:cs typeface="Trebuchet MS"/>
              </a:rPr>
              <a:t>Anaplan </a:t>
            </a:r>
            <a:r>
              <a:rPr lang="ru-RU" sz="1100" dirty="0" smtClean="0">
                <a:latin typeface="Trebuchet MS"/>
                <a:cs typeface="Trebuchet MS"/>
              </a:rPr>
              <a:t>в </a:t>
            </a:r>
            <a:r>
              <a:rPr lang="en-US" sz="1100" dirty="0" smtClean="0">
                <a:latin typeface="Trebuchet MS"/>
                <a:cs typeface="Trebuchet MS"/>
              </a:rPr>
              <a:t>LinkedIn: </a:t>
            </a:r>
            <a:r>
              <a:rPr lang="ru-RU" sz="1100" dirty="0" smtClean="0">
                <a:latin typeface="Trebuchet MS"/>
                <a:cs typeface="Trebuchet MS"/>
                <a:hlinkClick r:id="rId12"/>
              </a:rPr>
              <a:t>ссылка</a:t>
            </a:r>
            <a:endParaRPr lang="en-US" sz="1100" dirty="0" smtClean="0">
              <a:latin typeface="Trebuchet MS"/>
              <a:cs typeface="Trebuchet MS"/>
            </a:endParaRPr>
          </a:p>
          <a:p>
            <a:pPr marL="92075" eaLnBrk="1" hangingPunct="1">
              <a:spcBef>
                <a:spcPts val="1800"/>
              </a:spcBef>
              <a:buClr>
                <a:srgbClr val="FF0000"/>
              </a:buClr>
              <a:tabLst>
                <a:tab pos="176213" algn="l"/>
              </a:tabLst>
            </a:pPr>
            <a:r>
              <a:rPr lang="en-US" sz="1100" dirty="0" smtClean="0">
                <a:latin typeface="Trebuchet MS"/>
                <a:cs typeface="Trebuchet MS"/>
              </a:rPr>
              <a:t>Anaplan </a:t>
            </a:r>
            <a:r>
              <a:rPr lang="ru-RU" sz="1100" dirty="0">
                <a:latin typeface="Trebuchet MS"/>
                <a:cs typeface="Trebuchet MS"/>
              </a:rPr>
              <a:t>в</a:t>
            </a:r>
            <a:r>
              <a:rPr lang="en-US" sz="1100" dirty="0" smtClean="0">
                <a:latin typeface="Trebuchet MS"/>
                <a:cs typeface="Trebuchet MS"/>
              </a:rPr>
              <a:t> </a:t>
            </a:r>
            <a:r>
              <a:rPr lang="en-US" sz="1100" dirty="0">
                <a:latin typeface="Trebuchet MS"/>
                <a:cs typeface="Trebuchet MS"/>
              </a:rPr>
              <a:t>Twitter: </a:t>
            </a:r>
            <a:r>
              <a:rPr lang="en-US" sz="1100" dirty="0">
                <a:latin typeface="Trebuchet MS"/>
                <a:cs typeface="Trebuchet MS"/>
                <a:hlinkClick r:id="rId13"/>
              </a:rPr>
              <a:t>https://twitter.com/</a:t>
            </a:r>
            <a:r>
              <a:rPr lang="en-US" sz="1100" dirty="0" smtClean="0">
                <a:latin typeface="Trebuchet MS"/>
                <a:cs typeface="Trebuchet MS"/>
                <a:hlinkClick r:id="rId13"/>
              </a:rPr>
              <a:t>anaplan</a:t>
            </a:r>
            <a:r>
              <a:rPr lang="en-US" sz="1100" dirty="0" smtClean="0">
                <a:latin typeface="Trebuchet MS"/>
                <a:cs typeface="Trebuchet M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1251443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9"/>
          <a:stretch/>
        </p:blipFill>
        <p:spPr>
          <a:xfrm rot="16200000">
            <a:off x="5257917" y="1721973"/>
            <a:ext cx="5942117" cy="1872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alphaModFix amt="74000"/>
          </a:blip>
          <a:stretch/>
        </p:blipFill>
        <p:spPr>
          <a:xfrm>
            <a:off x="0" y="815628"/>
            <a:ext cx="5018795" cy="424799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288" y="2385963"/>
            <a:ext cx="1629918" cy="1986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100" b="1" dirty="0">
              <a:latin typeface="Trebuchet M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105283" y="-94080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Text Placeholder 3"/>
          <p:cNvSpPr txBox="1">
            <a:spLocks/>
          </p:cNvSpPr>
          <p:nvPr/>
        </p:nvSpPr>
        <p:spPr bwMode="auto">
          <a:xfrm>
            <a:off x="460517" y="1104262"/>
            <a:ext cx="115439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800" b="1" dirty="0" smtClean="0">
                <a:solidFill>
                  <a:srgbClr val="2B649A"/>
                </a:solidFill>
                <a:latin typeface="Trebuchet MS"/>
                <a:cs typeface="Trebuchet MS"/>
              </a:rPr>
              <a:t>30</a:t>
            </a:r>
            <a:r>
              <a:rPr lang="ru-RU" sz="3800" b="1" dirty="0" smtClean="0">
                <a:solidFill>
                  <a:srgbClr val="2B649A"/>
                </a:solidFill>
                <a:latin typeface="Trebuchet MS"/>
                <a:cs typeface="Trebuchet MS"/>
              </a:rPr>
              <a:t>+</a:t>
            </a:r>
            <a:endParaRPr lang="en-US" sz="3800" b="1" dirty="0">
              <a:solidFill>
                <a:srgbClr val="2B649A"/>
              </a:solidFill>
              <a:latin typeface="Trebuchet MS"/>
              <a:cs typeface="Trebuchet MS"/>
            </a:endParaRPr>
          </a:p>
        </p:txBody>
      </p:sp>
      <p:pic>
        <p:nvPicPr>
          <p:cNvPr id="80" name="Picture 79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665" y="747068"/>
            <a:ext cx="443519" cy="431999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080623" y="12331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b="1">
                <a:solidFill>
                  <a:srgbClr val="2E6498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Anaplan </a:t>
            </a:r>
            <a:r>
              <a:rPr lang="ru-RU" dirty="0"/>
              <a:t>в России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2979" y="4603628"/>
            <a:ext cx="941566" cy="48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186" y="2215627"/>
            <a:ext cx="722547" cy="504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293" y="4395314"/>
            <a:ext cx="1169289" cy="21945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03244" y="1609777"/>
            <a:ext cx="1324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6498"/>
                </a:solidFill>
                <a:latin typeface="Trebuchet MS"/>
                <a:cs typeface="Trebuchet MS"/>
              </a:rPr>
              <a:t>довольных заказчиков</a:t>
            </a:r>
            <a:endParaRPr lang="en-US" sz="1400" b="1" dirty="0">
              <a:solidFill>
                <a:srgbClr val="2E6498"/>
              </a:solidFill>
              <a:latin typeface="Trebuchet MS"/>
              <a:cs typeface="Trebuchet MS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 bwMode="auto">
          <a:xfrm>
            <a:off x="345090" y="2094183"/>
            <a:ext cx="117716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8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lang="ru-RU" sz="38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lang="en-US" sz="38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14777" y="2599698"/>
            <a:ext cx="1324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лучших партнеров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 bwMode="auto">
          <a:xfrm>
            <a:off x="26532" y="3138844"/>
            <a:ext cx="117716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800" b="1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64628" y="3595093"/>
            <a:ext cx="1324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года на рынке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9642" y="3029156"/>
            <a:ext cx="1133991" cy="25199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0" y="4661789"/>
            <a:ext cx="941566" cy="48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24" name="Picture 23" descr="Anaplan Logo Oct 2013 FINAL CMYK.eps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87" y="4651491"/>
            <a:ext cx="793217" cy="39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0112" y="618263"/>
            <a:ext cx="611999" cy="61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4902" y="3649671"/>
            <a:ext cx="684829" cy="287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77728" y="4365779"/>
            <a:ext cx="1403988" cy="32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4227" y="3694906"/>
            <a:ext cx="895991" cy="2879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78694" y="828693"/>
            <a:ext cx="822841" cy="215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29123" y="3720287"/>
            <a:ext cx="847057" cy="28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75589" y="1481184"/>
            <a:ext cx="1202715" cy="503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03709" y="3033240"/>
            <a:ext cx="1574988" cy="251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88200" y="1485901"/>
            <a:ext cx="1259998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159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44000"/>
          </a:blip>
          <a:srcRect l="17944"/>
          <a:stretch/>
        </p:blipFill>
        <p:spPr>
          <a:xfrm>
            <a:off x="0" y="838644"/>
            <a:ext cx="4118378" cy="42479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100" b="1" dirty="0">
              <a:latin typeface="Trebuchet M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105283" y="-94080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80623" y="12331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Свяжитесь с нами 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2979" y="4603628"/>
            <a:ext cx="941566" cy="48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1395" y="1907140"/>
            <a:ext cx="4517909" cy="1842158"/>
            <a:chOff x="4483921" y="2505540"/>
            <a:chExt cx="4517909" cy="1842158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 bwMode="auto">
            <a:xfrm>
              <a:off x="4503406" y="2505540"/>
              <a:ext cx="25751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2B649A"/>
                  </a:solidFill>
                  <a:latin typeface="Trebuchet MS"/>
                  <a:cs typeface="Trebuchet MS"/>
                </a:rPr>
                <a:t>Anaplan </a:t>
              </a:r>
              <a:r>
                <a:rPr lang="ru-RU" sz="1600" b="1" dirty="0" smtClean="0">
                  <a:solidFill>
                    <a:srgbClr val="2B649A"/>
                  </a:solidFill>
                  <a:latin typeface="Trebuchet MS"/>
                  <a:cs typeface="Trebuchet MS"/>
                </a:rPr>
                <a:t>Россия и СНГ</a:t>
              </a:r>
            </a:p>
          </p:txBody>
        </p:sp>
        <p:sp>
          <p:nvSpPr>
            <p:cNvPr id="32" name="Text Placeholder 3"/>
            <p:cNvSpPr txBox="1">
              <a:spLocks/>
            </p:cNvSpPr>
            <p:nvPr/>
          </p:nvSpPr>
          <p:spPr bwMode="auto">
            <a:xfrm>
              <a:off x="4487423" y="3424368"/>
              <a:ext cx="371482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Тел: </a:t>
              </a:r>
              <a:r>
                <a:rPr lang="en-US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 </a:t>
              </a:r>
              <a:r>
                <a:rPr lang="ru-RU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+7 903</a:t>
              </a:r>
              <a:r>
                <a:rPr lang="en-US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 </a:t>
              </a:r>
              <a:r>
                <a:rPr lang="ru-RU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617</a:t>
              </a:r>
              <a:r>
                <a:rPr lang="en-US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 </a:t>
              </a:r>
              <a:r>
                <a:rPr lang="ru-RU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79</a:t>
              </a:r>
              <a:r>
                <a:rPr lang="en-US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 5</a:t>
              </a:r>
              <a:r>
                <a:rPr lang="ru-RU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0</a:t>
              </a:r>
              <a:endParaRPr lang="en-US" sz="1100" dirty="0" smtClean="0">
                <a:solidFill>
                  <a:srgbClr val="595959"/>
                </a:solidFill>
                <a:latin typeface="Trebuchet MS"/>
                <a:cs typeface="Trebuchet MS"/>
              </a:endParaRPr>
            </a:p>
            <a:p>
              <a:pPr eaLnBrk="1" hangingPunct="1">
                <a:spcBef>
                  <a:spcPts val="400"/>
                </a:spcBef>
              </a:pPr>
              <a:r>
                <a:rPr lang="en-US" sz="1100" dirty="0">
                  <a:solidFill>
                    <a:srgbClr val="595959"/>
                  </a:solidFill>
                  <a:latin typeface="Trebuchet MS"/>
                  <a:cs typeface="Trebuchet MS"/>
                </a:rPr>
                <a:t>Evgeny.Velesevich@</a:t>
              </a:r>
              <a:r>
                <a:rPr lang="en-US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anaplan.com</a:t>
              </a:r>
            </a:p>
            <a:p>
              <a:pPr eaLnBrk="1" hangingPunct="1">
                <a:spcBef>
                  <a:spcPts val="400"/>
                </a:spcBef>
              </a:pPr>
              <a:r>
                <a:rPr lang="en-US" sz="1100" dirty="0">
                  <a:solidFill>
                    <a:srgbClr val="595959"/>
                  </a:solidFill>
                  <a:latin typeface="Trebuchet MS"/>
                  <a:cs typeface="Trebuchet MS"/>
                </a:rPr>
                <a:t>Skype</a:t>
              </a:r>
              <a:r>
                <a:rPr lang="ru-RU" sz="1100" dirty="0">
                  <a:solidFill>
                    <a:srgbClr val="595959"/>
                  </a:solidFill>
                  <a:latin typeface="Trebuchet MS"/>
                  <a:cs typeface="Trebuchet MS"/>
                </a:rPr>
                <a:t>: </a:t>
              </a:r>
              <a:r>
                <a:rPr lang="en-US" sz="1100" dirty="0">
                  <a:solidFill>
                    <a:srgbClr val="595959"/>
                  </a:solidFill>
                  <a:latin typeface="Trebuchet MS"/>
                  <a:cs typeface="Trebuchet MS"/>
                </a:rPr>
                <a:t> Evgeny </a:t>
              </a:r>
              <a:r>
                <a:rPr lang="en-US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Velesevich</a:t>
              </a:r>
            </a:p>
            <a:p>
              <a:pPr eaLnBrk="1" hangingPunct="1">
                <a:spcBef>
                  <a:spcPts val="400"/>
                </a:spcBef>
              </a:pPr>
              <a:r>
                <a:rPr lang="en-US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http://</a:t>
              </a:r>
              <a:r>
                <a:rPr lang="en-US" sz="1100" dirty="0" err="1" smtClean="0">
                  <a:solidFill>
                    <a:srgbClr val="595959"/>
                  </a:solidFill>
                  <a:latin typeface="Trebuchet MS"/>
                  <a:cs typeface="Trebuchet MS"/>
                </a:rPr>
                <a:t>www.anaplan.com</a:t>
              </a:r>
              <a:r>
                <a:rPr lang="en-US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/</a:t>
              </a:r>
              <a:r>
                <a:rPr lang="en-US" sz="1100" dirty="0" err="1" smtClean="0">
                  <a:solidFill>
                    <a:srgbClr val="595959"/>
                  </a:solidFill>
                  <a:latin typeface="Trebuchet MS"/>
                  <a:cs typeface="Trebuchet MS"/>
                </a:rPr>
                <a:t>ru</a:t>
              </a:r>
              <a:r>
                <a:rPr lang="en-US" sz="1100" dirty="0" smtClean="0">
                  <a:solidFill>
                    <a:srgbClr val="595959"/>
                  </a:solidFill>
                  <a:latin typeface="Trebuchet MS"/>
                  <a:cs typeface="Trebuchet MS"/>
                </a:rPr>
                <a:t>       </a:t>
              </a:r>
              <a:endParaRPr lang="ru-RU" sz="1100" dirty="0">
                <a:solidFill>
                  <a:srgbClr val="595959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6" name="Text Placeholder 3"/>
            <p:cNvSpPr txBox="1">
              <a:spLocks/>
            </p:cNvSpPr>
            <p:nvPr/>
          </p:nvSpPr>
          <p:spPr bwMode="auto">
            <a:xfrm>
              <a:off x="4484448" y="3186114"/>
              <a:ext cx="451738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100" b="1" dirty="0" smtClean="0">
                  <a:solidFill>
                    <a:srgbClr val="2B649A"/>
                  </a:solidFill>
                  <a:latin typeface="Trebuchet MS"/>
                  <a:cs typeface="Trebuchet MS"/>
                </a:rPr>
                <a:t>Евгений Велесевич</a:t>
              </a:r>
              <a:r>
                <a:rPr lang="en-US" sz="1100" b="1" dirty="0" smtClean="0">
                  <a:solidFill>
                    <a:srgbClr val="2B649A"/>
                  </a:solidFill>
                  <a:latin typeface="Trebuchet MS"/>
                  <a:cs typeface="Trebuchet MS"/>
                </a:rPr>
                <a:t>, </a:t>
              </a:r>
              <a:r>
                <a:rPr lang="ru-RU" sz="1100" b="1" dirty="0" smtClean="0">
                  <a:solidFill>
                    <a:srgbClr val="2B649A"/>
                  </a:solidFill>
                  <a:latin typeface="Trebuchet MS"/>
                  <a:cs typeface="Trebuchet MS"/>
                </a:rPr>
                <a:t>Руководитель направления Россия</a:t>
              </a:r>
              <a:r>
                <a:rPr lang="en-US" sz="1100" b="1" dirty="0" smtClean="0">
                  <a:solidFill>
                    <a:srgbClr val="2B649A"/>
                  </a:solidFill>
                  <a:latin typeface="Trebuchet MS"/>
                  <a:cs typeface="Trebuchet MS"/>
                </a:rPr>
                <a:t>/</a:t>
              </a:r>
              <a:r>
                <a:rPr lang="ru-RU" sz="1100" b="1" dirty="0" smtClean="0">
                  <a:solidFill>
                    <a:srgbClr val="2B649A"/>
                  </a:solidFill>
                  <a:latin typeface="Trebuchet MS"/>
                  <a:cs typeface="Trebuchet MS"/>
                </a:rPr>
                <a:t>СНГ</a:t>
              </a:r>
              <a:r>
                <a:rPr lang="en-US" sz="1100" b="1" dirty="0" smtClean="0">
                  <a:solidFill>
                    <a:srgbClr val="2B649A"/>
                  </a:solidFill>
                  <a:latin typeface="Trebuchet MS"/>
                  <a:cs typeface="Trebuchet MS"/>
                </a:rPr>
                <a:t> </a:t>
              </a:r>
              <a:endParaRPr lang="ru-RU" sz="1100" b="1" dirty="0" smtClean="0">
                <a:solidFill>
                  <a:srgbClr val="2B649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8" name="Text Placeholder 3"/>
            <p:cNvSpPr txBox="1">
              <a:spLocks/>
            </p:cNvSpPr>
            <p:nvPr/>
          </p:nvSpPr>
          <p:spPr bwMode="auto">
            <a:xfrm>
              <a:off x="4483921" y="2805581"/>
              <a:ext cx="43591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Trebuchet MS"/>
                </a:rPr>
                <a:t>119072, Москва, Берсеневская набережная, 6, стр. 3</a:t>
              </a:r>
            </a:p>
          </p:txBody>
        </p:sp>
      </p:grpSp>
      <p:pic>
        <p:nvPicPr>
          <p:cNvPr id="13" name="Picture 12" descr="Anaplan Logo Oct 2013 FINAL CMYK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587" y="4600691"/>
            <a:ext cx="793217" cy="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082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759" y="127279"/>
            <a:ext cx="1099236" cy="53999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32586" y="658684"/>
            <a:ext cx="89114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2E6498"/>
                </a:solidFill>
              </a:rPr>
              <a:t>Лидер рынка решений корпоративного планирования нового поколения</a:t>
            </a:r>
            <a:endParaRPr lang="en-US" sz="1800" dirty="0">
              <a:solidFill>
                <a:srgbClr val="2E6498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flipV="1">
            <a:off x="3819218" y="3214506"/>
            <a:ext cx="76200" cy="161868"/>
          </a:xfrm>
          <a:prstGeom prst="chevron">
            <a:avLst>
              <a:gd name="adj" fmla="val 98380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3473B5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813" y="2974828"/>
            <a:ext cx="1455109" cy="1224240"/>
          </a:xfrm>
          <a:prstGeom prst="rect">
            <a:avLst/>
          </a:prstGeom>
          <a:solidFill>
            <a:srgbClr val="2B649A"/>
          </a:solidFill>
          <a:ln w="3175" cmpd="sng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 defTabSz="457200"/>
            <a:r>
              <a:rPr lang="en-US" b="1" dirty="0" smtClean="0">
                <a:latin typeface="Trebuchet MS"/>
                <a:cs typeface="Trebuchet MS"/>
              </a:rPr>
              <a:t>Hyperblock</a:t>
            </a:r>
          </a:p>
          <a:p>
            <a:pPr algn="ctr" defTabSz="457200">
              <a:spcBef>
                <a:spcPts val="200"/>
              </a:spcBef>
            </a:pPr>
            <a:r>
              <a:rPr lang="ru-RU" sz="1000" dirty="0" smtClean="0">
                <a:latin typeface="Trebuchet MS"/>
                <a:cs typeface="Trebuchet MS"/>
              </a:rPr>
              <a:t>собственная уникальная</a:t>
            </a:r>
            <a:r>
              <a:rPr lang="en-US" sz="1000" dirty="0" smtClean="0">
                <a:latin typeface="Trebuchet MS"/>
                <a:cs typeface="Trebuchet MS"/>
              </a:rPr>
              <a:t> </a:t>
            </a:r>
            <a:r>
              <a:rPr lang="ru-RU" sz="1000" dirty="0" smtClean="0">
                <a:latin typeface="Trebuchet MS"/>
                <a:cs typeface="Trebuchet MS"/>
              </a:rPr>
              <a:t>платформа</a:t>
            </a:r>
            <a:endParaRPr lang="en-US" sz="1000" dirty="0">
              <a:latin typeface="Trebuchet MS"/>
              <a:cs typeface="Trebuchet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0882" y="2974995"/>
            <a:ext cx="1455109" cy="1224240"/>
          </a:xfrm>
          <a:prstGeom prst="rect">
            <a:avLst/>
          </a:prstGeom>
          <a:solidFill>
            <a:srgbClr val="2B649A"/>
          </a:solidFill>
          <a:ln w="3175" cmpd="sng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 defTabSz="457200"/>
            <a:r>
              <a:rPr lang="en-US" sz="2200" b="1" dirty="0" smtClean="0">
                <a:latin typeface="Trebuchet MS"/>
                <a:cs typeface="Trebuchet MS"/>
              </a:rPr>
              <a:t>1</a:t>
            </a:r>
            <a:r>
              <a:rPr lang="en-US" sz="2200" b="1" dirty="0">
                <a:latin typeface="Trebuchet MS"/>
                <a:cs typeface="Trebuchet MS"/>
              </a:rPr>
              <a:t>7</a:t>
            </a:r>
            <a:endParaRPr lang="en-US" sz="2200" b="1" dirty="0" smtClean="0">
              <a:latin typeface="Trebuchet MS"/>
              <a:cs typeface="Trebuchet MS"/>
            </a:endParaRPr>
          </a:p>
          <a:p>
            <a:pPr algn="ctr" defTabSz="457200"/>
            <a:r>
              <a:rPr lang="ru-RU" sz="1100" dirty="0" smtClean="0">
                <a:latin typeface="Trebuchet MS"/>
                <a:cs typeface="Trebuchet MS"/>
              </a:rPr>
              <a:t>офисов в мире, </a:t>
            </a:r>
          </a:p>
          <a:p>
            <a:pPr algn="ctr" defTabSz="457200"/>
            <a:r>
              <a:rPr lang="ru-RU" sz="1100" dirty="0" smtClean="0">
                <a:latin typeface="Trebuchet MS"/>
                <a:cs typeface="Trebuchet MS"/>
              </a:rPr>
              <a:t>включая Москву</a:t>
            </a:r>
            <a:endParaRPr lang="en-US" sz="1100" dirty="0" smtClean="0">
              <a:latin typeface="Trebuchet MS"/>
              <a:cs typeface="Trebuchet MS"/>
            </a:endParaRPr>
          </a:p>
          <a:p>
            <a:pPr algn="ctr" defTabSz="457200"/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9090" y="1540117"/>
            <a:ext cx="1455109" cy="1224240"/>
          </a:xfrm>
          <a:prstGeom prst="rect">
            <a:avLst/>
          </a:prstGeom>
          <a:solidFill>
            <a:srgbClr val="2B649A"/>
          </a:solidFill>
          <a:ln w="3175" cmpd="sng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 defTabSz="457200"/>
            <a:r>
              <a:rPr lang="ru-RU" sz="2000" b="1" dirty="0" smtClean="0">
                <a:latin typeface="Trebuchet MS"/>
                <a:cs typeface="Trebuchet MS"/>
              </a:rPr>
              <a:t>2007 г.</a:t>
            </a:r>
            <a:r>
              <a:rPr lang="ru-RU" sz="1400" dirty="0" smtClean="0">
                <a:latin typeface="Trebuchet MS"/>
                <a:cs typeface="Trebuchet MS"/>
              </a:rPr>
              <a:t/>
            </a:r>
            <a:br>
              <a:rPr lang="ru-RU" sz="1400" dirty="0" smtClean="0">
                <a:latin typeface="Trebuchet MS"/>
                <a:cs typeface="Trebuchet MS"/>
              </a:rPr>
            </a:br>
            <a:r>
              <a:rPr lang="ru-RU" sz="1100" dirty="0" smtClean="0">
                <a:latin typeface="Trebuchet MS"/>
                <a:cs typeface="Trebuchet MS"/>
              </a:rPr>
              <a:t>основана</a:t>
            </a:r>
            <a:br>
              <a:rPr lang="ru-RU" sz="1100" dirty="0" smtClean="0">
                <a:latin typeface="Trebuchet MS"/>
                <a:cs typeface="Trebuchet MS"/>
              </a:rPr>
            </a:br>
            <a:r>
              <a:rPr lang="ru-RU" sz="1100" dirty="0" smtClean="0">
                <a:latin typeface="Trebuchet MS"/>
                <a:cs typeface="Trebuchet MS"/>
              </a:rPr>
              <a:t>в Сан-Франциско</a:t>
            </a:r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232" y="2990266"/>
            <a:ext cx="1455109" cy="1224240"/>
          </a:xfrm>
          <a:prstGeom prst="rect">
            <a:avLst/>
          </a:prstGeom>
          <a:solidFill>
            <a:srgbClr val="2B649A"/>
          </a:solidFill>
          <a:ln w="3175" cmpd="sng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 defTabSz="457200"/>
            <a:r>
              <a:rPr lang="en-US" sz="2400" b="1" dirty="0" smtClean="0">
                <a:latin typeface="Trebuchet MS"/>
                <a:cs typeface="Trebuchet MS"/>
              </a:rPr>
              <a:t>100+</a:t>
            </a:r>
          </a:p>
          <a:p>
            <a:pPr algn="ctr" defTabSz="457200"/>
            <a:r>
              <a:rPr lang="ru-RU" sz="1100" dirty="0" smtClean="0">
                <a:latin typeface="Trebuchet MS"/>
                <a:cs typeface="Trebuchet MS"/>
              </a:rPr>
              <a:t>функциональных </a:t>
            </a:r>
          </a:p>
          <a:p>
            <a:pPr algn="ctr" defTabSz="457200"/>
            <a:r>
              <a:rPr lang="ru-RU" sz="1100" dirty="0" smtClean="0">
                <a:latin typeface="Trebuchet MS"/>
                <a:cs typeface="Trebuchet MS"/>
              </a:rPr>
              <a:t>и отраслевых решений</a:t>
            </a:r>
            <a:endParaRPr lang="en-US" sz="1100" dirty="0" smtClean="0">
              <a:latin typeface="Trebuchet MS"/>
              <a:cs typeface="Trebuchet MS"/>
            </a:endParaRPr>
          </a:p>
          <a:p>
            <a:pPr algn="ctr" defTabSz="457200"/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31353" y="1535809"/>
            <a:ext cx="1455109" cy="1224240"/>
          </a:xfrm>
          <a:prstGeom prst="rect">
            <a:avLst/>
          </a:prstGeom>
          <a:solidFill>
            <a:srgbClr val="2B649A"/>
          </a:solidFill>
          <a:ln w="3175" cmpd="sng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 defTabSz="457200"/>
            <a:r>
              <a:rPr lang="ru-RU" sz="2200" b="1" dirty="0" smtClean="0">
                <a:latin typeface="Trebuchet MS"/>
                <a:cs typeface="Trebuchet MS"/>
              </a:rPr>
              <a:t>30+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endParaRPr lang="en-US" sz="2200" b="1" dirty="0">
              <a:latin typeface="Trebuchet MS"/>
              <a:cs typeface="Trebuchet MS"/>
            </a:endParaRPr>
          </a:p>
          <a:p>
            <a:pPr algn="ctr" defTabSz="457200"/>
            <a:r>
              <a:rPr lang="ru-RU" sz="1100" dirty="0" smtClean="0">
                <a:latin typeface="Trebuchet MS"/>
                <a:cs typeface="Trebuchet MS"/>
              </a:rPr>
              <a:t>заказчиков</a:t>
            </a:r>
            <a:br>
              <a:rPr lang="ru-RU" sz="1100" dirty="0" smtClean="0">
                <a:latin typeface="Trebuchet MS"/>
                <a:cs typeface="Trebuchet MS"/>
              </a:rPr>
            </a:br>
            <a:r>
              <a:rPr lang="ru-RU" sz="1100" dirty="0" smtClean="0">
                <a:latin typeface="Trebuchet MS"/>
                <a:cs typeface="Trebuchet MS"/>
              </a:rPr>
              <a:t>в России и СНГ</a:t>
            </a:r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46431" y="1538827"/>
            <a:ext cx="1455109" cy="1224240"/>
          </a:xfrm>
          <a:prstGeom prst="rect">
            <a:avLst/>
          </a:prstGeom>
          <a:solidFill>
            <a:srgbClr val="2B649A"/>
          </a:solidFill>
          <a:ln w="3175" cmpd="sng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 defTabSz="457200"/>
            <a:r>
              <a:rPr lang="en-US" sz="2200" b="1" dirty="0">
                <a:latin typeface="Trebuchet MS"/>
                <a:cs typeface="Trebuchet MS"/>
              </a:rPr>
              <a:t>4</a:t>
            </a:r>
            <a:r>
              <a:rPr lang="en-US" sz="2200" b="1" dirty="0" smtClean="0">
                <a:latin typeface="Trebuchet MS"/>
                <a:cs typeface="Trebuchet MS"/>
              </a:rPr>
              <a:t>00</a:t>
            </a:r>
            <a:r>
              <a:rPr lang="ru-RU" sz="2200" b="1" dirty="0" smtClean="0">
                <a:latin typeface="Trebuchet MS"/>
                <a:cs typeface="Trebuchet MS"/>
              </a:rPr>
              <a:t>+</a:t>
            </a:r>
            <a:r>
              <a:rPr lang="en-US" sz="2100" b="1" dirty="0" smtClean="0">
                <a:latin typeface="Trebuchet MS"/>
                <a:cs typeface="Trebuchet MS"/>
              </a:rPr>
              <a:t> </a:t>
            </a:r>
          </a:p>
          <a:p>
            <a:pPr algn="ctr" defTabSz="457200"/>
            <a:r>
              <a:rPr lang="ru-RU" sz="1100" dirty="0" smtClean="0">
                <a:latin typeface="Trebuchet MS"/>
                <a:cs typeface="Trebuchet MS"/>
              </a:rPr>
              <a:t>международных заказчиков</a:t>
            </a:r>
            <a:endParaRPr lang="en-US" sz="1100" dirty="0">
              <a:latin typeface="Trebuchet MS"/>
              <a:cs typeface="Trebuchet M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70569" y="4353421"/>
            <a:ext cx="5330108" cy="467999"/>
            <a:chOff x="327149" y="4341660"/>
            <a:chExt cx="6970156" cy="612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149" y="4474233"/>
              <a:ext cx="569165" cy="4319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5570" y="4341660"/>
              <a:ext cx="546427" cy="612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2390" y="4555516"/>
              <a:ext cx="1010516" cy="28799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11105" y="4654029"/>
              <a:ext cx="990775" cy="21598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69338" y="4667997"/>
              <a:ext cx="1727967" cy="21599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04524" y="4599501"/>
              <a:ext cx="717905" cy="287998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7385" y="1869008"/>
            <a:ext cx="1799988" cy="287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4207" y="1649157"/>
            <a:ext cx="559884" cy="683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5650" y="2736636"/>
            <a:ext cx="2249648" cy="36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6744" y="2622465"/>
            <a:ext cx="539999" cy="539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9088" y="3423966"/>
            <a:ext cx="1368000" cy="68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0872" y="3445662"/>
            <a:ext cx="683999" cy="683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66627" y="3615354"/>
            <a:ext cx="1027817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0000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Apple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77" r="-104677"/>
          <a:stretch>
            <a:fillRect/>
          </a:stretch>
        </p:blipFill>
        <p:spPr>
          <a:xfrm>
            <a:off x="-1663466" y="1055482"/>
            <a:ext cx="7972425" cy="30194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69351" y="1167081"/>
            <a:ext cx="4174650" cy="2763223"/>
          </a:xfrm>
          <a:prstGeom prst="rect">
            <a:avLst/>
          </a:prstGeom>
          <a:solidFill>
            <a:srgbClr val="FFFFFF">
              <a:alpha val="42000"/>
            </a:srgbClr>
          </a:solidFill>
          <a:ln w="3175" cmpd="sng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396749"/>
            <a:ext cx="3657600" cy="2166501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ru-RU" sz="1700" dirty="0" smtClean="0"/>
              <a:t>Баланс спроса и предложения? Понятия не имеем</a:t>
            </a:r>
            <a:r>
              <a:rPr lang="en-US" sz="1700" dirty="0" smtClean="0"/>
              <a:t>. </a:t>
            </a:r>
            <a:r>
              <a:rPr lang="ru-RU" sz="1700" dirty="0" smtClean="0"/>
              <a:t>Трудно найти баланс, если по-честному не знаешь, какой на тебя спрос</a:t>
            </a:r>
            <a:r>
              <a:rPr lang="en-US" sz="1700" dirty="0" smtClean="0"/>
              <a:t>. </a:t>
            </a:r>
            <a:r>
              <a:rPr lang="ru-RU" sz="1700" dirty="0" smtClean="0"/>
              <a:t>На данный момент мы просто продаем все, что производим</a:t>
            </a:r>
            <a:r>
              <a:rPr lang="en-US" sz="1700" dirty="0" smtClean="0"/>
              <a:t>…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Тим Кук</a:t>
            </a:r>
            <a:r>
              <a:rPr lang="en-US" sz="1400" i="1" dirty="0" smtClean="0"/>
              <a:t>, </a:t>
            </a:r>
            <a:r>
              <a:rPr lang="en-US" sz="1400" i="1" dirty="0"/>
              <a:t>CEO, Apple Inc.</a:t>
            </a:r>
            <a:r>
              <a:rPr lang="en-US" sz="1400" dirty="0"/>
              <a:t> </a:t>
            </a:r>
          </a:p>
        </p:txBody>
      </p:sp>
      <p:sp>
        <p:nvSpPr>
          <p:cNvPr id="5" name="Прямоугольник 121"/>
          <p:cNvSpPr>
            <a:spLocks noChangeArrowheads="1"/>
          </p:cNvSpPr>
          <p:nvPr/>
        </p:nvSpPr>
        <p:spPr bwMode="auto">
          <a:xfrm>
            <a:off x="242050" y="248446"/>
            <a:ext cx="45967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B649A"/>
                </a:solidFill>
                <a:latin typeface="Trebuchet MS"/>
                <a:cs typeface="Trebuchet MS"/>
              </a:rPr>
              <a:t>Современная ситуация с планированием бизнеса</a:t>
            </a:r>
            <a:endParaRPr lang="en-US" sz="1400" b="1" dirty="0" smtClean="0">
              <a:solidFill>
                <a:srgbClr val="2B649A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8233846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100" b="1" dirty="0">
              <a:latin typeface="Trebuchet M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9920" y="3685266"/>
            <a:ext cx="3387753" cy="56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000" b="0" dirty="0" smtClean="0">
                <a:solidFill>
                  <a:srgbClr val="FF0000"/>
                </a:solidFill>
              </a:rPr>
              <a:t>Цена на нефть</a:t>
            </a:r>
            <a:r>
              <a:rPr 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Brent,</a:t>
            </a:r>
            <a:r>
              <a:rPr lang="ru-RU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за последние 3 года</a:t>
            </a:r>
            <a:r>
              <a:rPr 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Finam</a:t>
            </a:r>
            <a:r>
              <a:rPr 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80623" y="12331"/>
            <a:ext cx="65861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нам планировать бизнес в таких условиях?</a:t>
            </a:r>
            <a:endParaRPr lang="en-US" sz="1800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11" y="1581453"/>
            <a:ext cx="4166006" cy="19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895" y="1553233"/>
            <a:ext cx="3999263" cy="198000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038481" y="3696547"/>
            <a:ext cx="3387753" cy="56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000" b="0" dirty="0" smtClean="0">
                <a:solidFill>
                  <a:srgbClr val="2E6498"/>
                </a:solidFill>
              </a:rPr>
              <a:t>Курс </a:t>
            </a:r>
            <a:r>
              <a:rPr lang="en-US" sz="1000" b="0" dirty="0" smtClean="0">
                <a:solidFill>
                  <a:srgbClr val="2E6498"/>
                </a:solidFill>
              </a:rPr>
              <a:t>USD </a:t>
            </a:r>
            <a:r>
              <a:rPr lang="ru-RU" sz="1000" b="0" dirty="0" smtClean="0">
                <a:solidFill>
                  <a:srgbClr val="2E6498"/>
                </a:solidFill>
              </a:rPr>
              <a:t>к рублю</a:t>
            </a:r>
            <a:r>
              <a:rPr lang="ru-RU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за последний год </a:t>
            </a:r>
            <a:r>
              <a:rPr 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ЦБ)</a:t>
            </a:r>
            <a:endParaRPr lang="en-US" sz="1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166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r="21"/>
          <a:stretch/>
        </p:blipFill>
        <p:spPr>
          <a:xfrm>
            <a:off x="6572629" y="2649419"/>
            <a:ext cx="2571372" cy="2494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dirty="0" lang="en-JM" sz="2100">
              <a:latin charset="0" pitchFamily="34" typeface="Trebuchet MS"/>
              <a:ea charset="0" pitchFamily="34" typeface="Open Sans"/>
              <a:cs charset="0" pitchFamily="34" typeface="Open Sans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105283" y="-94080"/>
            <a:ext cx="819689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1" kern="1200" sz="3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Trebuchet MS"/>
                <a:ea typeface="+mj-ea"/>
                <a:cs typeface="+mj-cs"/>
              </a:defRPr>
            </a:lvl1pPr>
          </a:lstStyle>
          <a:p>
            <a:endParaRPr dirty="0"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80623" y="12331"/>
            <a:ext cx="819689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1" kern="1200" sz="3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Trebuchet MS"/>
                <a:ea typeface="+mj-ea"/>
                <a:cs typeface="+mj-cs"/>
              </a:defRPr>
            </a:lvl1pPr>
          </a:lstStyle>
          <a:p>
            <a:r>
              <a:rPr dirty="0" lang="ru-RU" smtClean="0" sz="180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Условия, в которых мы планируем, </a:t>
            </a:r>
            <a:r>
              <a:rPr dirty="0" lang="ru-RU" smtClean="0" sz="1800">
                <a:solidFill>
                  <a:srgbClr val="2E6498"/>
                </a:solidFill>
              </a:rPr>
              <a:t>полностью</a:t>
            </a:r>
            <a:r>
              <a:rPr dirty="0" lang="ru-RU" smtClean="0" sz="1800">
                <a:solidFill>
                  <a:schemeClr val="tx1">
                    <a:lumMod val="65000"/>
                    <a:lumOff val="35000"/>
                  </a:schemeClr>
                </a:solidFill>
              </a:rPr>
              <a:t> изменились</a:t>
            </a:r>
            <a:endParaRPr dirty="0" lang="en-US" sz="1800">
              <a:solidFill>
                <a:srgbClr val="8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2979" y="4603628"/>
            <a:ext cx="941566" cy="48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>
              <a:latin typeface="Trebuchet MS"/>
              <a:cs typeface="Trebuchet MS"/>
            </a:endParaRPr>
          </a:p>
        </p:txBody>
      </p:sp>
      <p:pic>
        <p:nvPicPr>
          <p:cNvPr descr="Anaplan Logo Oct 2013 FINAL CMYK.eps" id="24" name="Picture 23"/>
          <p:cNvPicPr>
            <a:picLocks noChangeAspect="1"/>
          </p:cNvPicPr>
          <p:nvPr/>
        </p:nvPicPr>
        <p:blipFill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87" y="4651491"/>
            <a:ext cx="793217" cy="391712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 bwMode="auto">
          <a:xfrm>
            <a:off x="644425" y="1096861"/>
            <a:ext cx="6681358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typeface="Arial"/>
                <a:ea charset="0" typeface="ＭＳ Ｐゴシック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typeface="Arial"/>
                <a:ea charset="0" typeface="ＭＳ Ｐゴシック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typeface="Arial"/>
                <a:ea charset="0" typeface="ＭＳ Ｐゴシック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typeface="Arial"/>
                <a:ea charset="0" typeface="ＭＳ Ｐゴシック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  <a:ea charset="0" typeface="ＭＳ Ｐゴシック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  <a:ea charset="0" typeface="ＭＳ Ｐゴシック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  <a:ea charset="0" typeface="ＭＳ Ｐゴシック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  <a:ea charset="0" typeface="ＭＳ Ｐゴシック"/>
              </a:defRPr>
            </a:lvl9pPr>
          </a:lstStyle>
          <a:p>
            <a:pPr eaLnBrk="1" hangingPunct="1"/>
            <a:r>
              <a:rPr dirty="0" lang="ru-RU" smtClean="0" sz="15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Невероятная волатильность макроэкономических показателей</a:t>
            </a:r>
          </a:p>
          <a:p>
            <a:pPr eaLnBrk="1" hangingPunct="1">
              <a:spcBef>
                <a:spcPts val="3000"/>
              </a:spcBef>
            </a:pPr>
            <a:r>
              <a:rPr dirty="0" lang="ru-RU" smtClean="0" sz="15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Непрерывный рост количества значимых для анализа факторов</a:t>
            </a:r>
            <a:endParaRPr dirty="0" lang="ru-RU" sz="150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eaLnBrk="1" hangingPunct="1">
              <a:spcBef>
                <a:spcPts val="3000"/>
              </a:spcBef>
            </a:pPr>
            <a:r>
              <a:rPr dirty="0" lang="ru-RU" smtClean="0" sz="15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Непрерывное усложнение локальных условий ведения бизнеса</a:t>
            </a:r>
          </a:p>
          <a:p>
            <a:pPr eaLnBrk="1" hangingPunct="1">
              <a:spcBef>
                <a:spcPts val="3000"/>
              </a:spcBef>
            </a:pPr>
            <a:r>
              <a:rPr dirty="0" lang="ru-RU" smtClean="0" sz="15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Непрерывное укрупнение и усложнение объектов планирования</a:t>
            </a:r>
          </a:p>
          <a:p>
            <a:pPr eaLnBrk="1" hangingPunct="1">
              <a:spcBef>
                <a:spcPts val="3000"/>
              </a:spcBef>
            </a:pPr>
            <a:r>
              <a:rPr dirty="0" lang="ru-RU" smtClean="0" sz="17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Изменения стали ПОСТОЯННЫМИ</a:t>
            </a:r>
          </a:p>
          <a:p>
            <a:pPr eaLnBrk="1" hangingPunct="1">
              <a:spcBef>
                <a:spcPts val="3000"/>
              </a:spcBef>
            </a:pPr>
            <a:endParaRPr dirty="0" lang="en-US" sz="150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1626240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276" y="3110701"/>
            <a:ext cx="2678171" cy="2015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100" b="1" dirty="0">
              <a:latin typeface="Trebuchet M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105283" y="-94080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80623" y="12331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…это значит, нам надо </a:t>
            </a:r>
            <a:r>
              <a:rPr lang="ru-RU" sz="1800" dirty="0" smtClean="0">
                <a:solidFill>
                  <a:srgbClr val="2E6498"/>
                </a:solidFill>
              </a:rPr>
              <a:t>изменить наши подходы к планированию</a:t>
            </a:r>
            <a:endParaRPr lang="en-US" sz="1800" dirty="0">
              <a:solidFill>
                <a:srgbClr val="2E6498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2979" y="4603628"/>
            <a:ext cx="941566" cy="48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24" name="Picture 23" descr="Anaplan Logo Oct 2013 FINAL CMYK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87" y="4651491"/>
            <a:ext cx="793217" cy="391712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 bwMode="auto">
          <a:xfrm>
            <a:off x="503316" y="1096861"/>
            <a:ext cx="8280567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От бюджетирования и анализа данных - </a:t>
            </a:r>
            <a:r>
              <a:rPr lang="ru-RU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к осознанному бизнес-планированию</a:t>
            </a:r>
          </a:p>
          <a:p>
            <a:pPr marL="342900" indent="-342900" eaLnBrk="1" hangingPunct="1">
              <a:spcBef>
                <a:spcPts val="30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Интегрированное бизнес-планирование </a:t>
            </a:r>
            <a:r>
              <a:rPr lang="ru-RU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(на всех уровнях и по всем бизнес-функциям)</a:t>
            </a:r>
            <a:endParaRPr lang="ru-RU" sz="1400" dirty="0">
              <a:solidFill>
                <a:srgbClr val="2E6498"/>
              </a:solidFill>
              <a:latin typeface="Trebuchet MS"/>
              <a:cs typeface="Trebuchet MS"/>
            </a:endParaRPr>
          </a:p>
          <a:p>
            <a:pPr marL="342900" indent="-342900" eaLnBrk="1" hangingPunct="1">
              <a:spcBef>
                <a:spcPts val="30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От дискретного к </a:t>
            </a:r>
            <a:r>
              <a:rPr lang="ru-RU" sz="1400" dirty="0" smtClean="0">
                <a:solidFill>
                  <a:srgbClr val="FF0000"/>
                </a:solidFill>
                <a:latin typeface="Trebuchet MS"/>
                <a:cs typeface="Trebuchet MS"/>
              </a:rPr>
              <a:t>непрерывному</a:t>
            </a:r>
            <a:r>
              <a:rPr lang="ru-RU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 планированию и актуализации</a:t>
            </a:r>
          </a:p>
          <a:p>
            <a:pPr marL="342900" indent="-342900" eaLnBrk="1" hangingPunct="1">
              <a:spcBef>
                <a:spcPts val="30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От централизованного к децентрализованному (инициативному) планированию</a:t>
            </a:r>
          </a:p>
          <a:p>
            <a:pPr marL="342900" indent="-342900" eaLnBrk="1" hangingPunct="1">
              <a:spcBef>
                <a:spcPts val="30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От </a:t>
            </a:r>
            <a:r>
              <a:rPr lang="en-US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“</a:t>
            </a:r>
            <a:r>
              <a:rPr lang="ru-RU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обособленного</a:t>
            </a:r>
            <a:r>
              <a:rPr lang="en-US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”</a:t>
            </a:r>
            <a:r>
              <a:rPr lang="ru-RU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 к </a:t>
            </a:r>
            <a:r>
              <a:rPr lang="en-US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“</a:t>
            </a:r>
            <a:r>
              <a:rPr lang="ru-RU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коллаборативному</a:t>
            </a:r>
            <a:r>
              <a:rPr lang="en-US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”</a:t>
            </a:r>
            <a:r>
              <a:rPr lang="ru-RU" sz="1400" dirty="0" smtClean="0">
                <a:solidFill>
                  <a:srgbClr val="2E6498"/>
                </a:solidFill>
                <a:latin typeface="Trebuchet MS"/>
                <a:cs typeface="Trebuchet MS"/>
              </a:rPr>
              <a:t> планированию</a:t>
            </a:r>
          </a:p>
          <a:p>
            <a:pPr marL="342900" indent="-342900" eaLnBrk="1" hangingPunct="1">
              <a:spcBef>
                <a:spcPts val="3000"/>
              </a:spcBef>
              <a:buFont typeface="+mj-lt"/>
              <a:buAutoNum type="arabicPeriod"/>
            </a:pPr>
            <a:endParaRPr lang="en-US" sz="1400" dirty="0">
              <a:solidFill>
                <a:srgbClr val="2E649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123021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100" b="1" dirty="0">
              <a:latin typeface="Trebuchet M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105283" y="-94080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80623" y="12331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Электронные таблицы как инструмент планирования мертвы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2979" y="4603628"/>
            <a:ext cx="941566" cy="48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24" name="Picture 23" descr="Anaplan Logo Oct 2013 FINAL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87" y="4651491"/>
            <a:ext cx="793217" cy="391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>
            <a:off x="983042" y="1187753"/>
            <a:ext cx="4193148" cy="2699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330" y="1375923"/>
            <a:ext cx="2574253" cy="2303967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5489084" y="1261500"/>
            <a:ext cx="323600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rebuchet MS"/>
                <a:cs typeface="Trebuchet MS"/>
              </a:rPr>
              <a:t>Перестали справляться даже с планированием на уровне локальных задач (напр. </a:t>
            </a:r>
            <a:r>
              <a:rPr lang="en-US" sz="1200" dirty="0" smtClean="0">
                <a:solidFill>
                  <a:srgbClr val="FF0000"/>
                </a:solidFill>
                <a:latin typeface="Trebuchet MS"/>
                <a:cs typeface="Trebuchet MS"/>
              </a:rPr>
              <a:t>CAPEX)</a:t>
            </a:r>
            <a:endParaRPr lang="ru-RU" sz="12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eaLnBrk="1" hangingPunct="1">
              <a:spcAft>
                <a:spcPts val="18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rebuchet MS"/>
                <a:cs typeface="Trebuchet MS"/>
              </a:rPr>
              <a:t>Никогда даже не претендовали на роль инструмента интегрированного планирования</a:t>
            </a:r>
          </a:p>
          <a:p>
            <a:pPr eaLnBrk="1" hangingPunct="1">
              <a:spcAft>
                <a:spcPts val="18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rebuchet MS"/>
                <a:cs typeface="Trebuchet MS"/>
              </a:rPr>
              <a:t>Стремительно теряют свою ценность как инструмент разработки методологии</a:t>
            </a:r>
            <a:r>
              <a:rPr lang="en-US" sz="12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rebuchet MS"/>
                <a:cs typeface="Trebuchet MS"/>
              </a:rPr>
              <a:t>(по мере усложнения моделей)</a:t>
            </a:r>
            <a:endParaRPr lang="ru-RU" sz="12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5469988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alphaModFix amt="22000"/>
          </a:blip>
          <a:srcRect b="15"/>
          <a:stretch/>
        </p:blipFill>
        <p:spPr>
          <a:xfrm>
            <a:off x="6025464" y="2763584"/>
            <a:ext cx="3118536" cy="23799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100" b="1" dirty="0">
              <a:latin typeface="Trebuchet M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8717" y="999673"/>
            <a:ext cx="7478731" cy="431999"/>
            <a:chOff x="545873" y="999673"/>
            <a:chExt cx="7478731" cy="43199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873" y="999673"/>
              <a:ext cx="355908" cy="431999"/>
            </a:xfrm>
            <a:prstGeom prst="rect">
              <a:avLst/>
            </a:prstGeom>
          </p:spPr>
        </p:pic>
        <p:sp>
          <p:nvSpPr>
            <p:cNvPr id="30" name="Text Placeholder 3"/>
            <p:cNvSpPr txBox="1">
              <a:spLocks/>
            </p:cNvSpPr>
            <p:nvPr/>
          </p:nvSpPr>
          <p:spPr bwMode="auto">
            <a:xfrm>
              <a:off x="990183" y="1026473"/>
              <a:ext cx="70344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6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Долго внедряются (годы). </a:t>
              </a:r>
              <a:r>
                <a:rPr lang="ru-RU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За это время в бизнесе меняется почти всё.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7850" y="1601001"/>
            <a:ext cx="8016031" cy="431999"/>
            <a:chOff x="545006" y="1601001"/>
            <a:chExt cx="8016031" cy="431999"/>
          </a:xfrm>
        </p:grpSpPr>
        <p:sp>
          <p:nvSpPr>
            <p:cNvPr id="33" name="Text Placeholder 3"/>
            <p:cNvSpPr txBox="1">
              <a:spLocks/>
            </p:cNvSpPr>
            <p:nvPr/>
          </p:nvSpPr>
          <p:spPr bwMode="auto">
            <a:xfrm>
              <a:off x="989316" y="1638752"/>
              <a:ext cx="75717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6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Внедряются консультантами. </a:t>
              </a:r>
              <a:r>
                <a:rPr lang="ru-RU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А</a:t>
              </a:r>
              <a:r>
                <a:rPr lang="ru-RU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 Бизнес подписывает акты и полностью от них зависим. 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006" y="1601001"/>
              <a:ext cx="355908" cy="43199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76983" y="2191386"/>
            <a:ext cx="8421961" cy="431999"/>
            <a:chOff x="544139" y="2191386"/>
            <a:chExt cx="8421961" cy="431999"/>
          </a:xfrm>
        </p:grpSpPr>
        <p:sp>
          <p:nvSpPr>
            <p:cNvPr id="37" name="Text Placeholder 3"/>
            <p:cNvSpPr txBox="1">
              <a:spLocks/>
            </p:cNvSpPr>
            <p:nvPr/>
          </p:nvSpPr>
          <p:spPr bwMode="auto">
            <a:xfrm>
              <a:off x="988449" y="2229137"/>
              <a:ext cx="79776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6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Очень сложные. </a:t>
              </a:r>
              <a:r>
                <a:rPr lang="ru-RU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Н</a:t>
              </a:r>
              <a:r>
                <a:rPr lang="ru-RU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епонятные обычному человеку. Неудобные, громоздкие, непрозрачные. 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139" y="2191386"/>
              <a:ext cx="355908" cy="43199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76111" y="2781746"/>
            <a:ext cx="8421961" cy="431999"/>
            <a:chOff x="543267" y="2781746"/>
            <a:chExt cx="8421961" cy="431999"/>
          </a:xfrm>
        </p:grpSpPr>
        <p:sp>
          <p:nvSpPr>
            <p:cNvPr id="43" name="Text Placeholder 3"/>
            <p:cNvSpPr txBox="1">
              <a:spLocks/>
            </p:cNvSpPr>
            <p:nvPr/>
          </p:nvSpPr>
          <p:spPr bwMode="auto">
            <a:xfrm>
              <a:off x="987577" y="2819497"/>
              <a:ext cx="79776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6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Созданы </a:t>
              </a:r>
              <a:r>
                <a:rPr lang="en-US" sz="16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“</a:t>
              </a:r>
              <a:r>
                <a:rPr lang="ru-RU" sz="16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для порядка</a:t>
              </a:r>
              <a:r>
                <a:rPr lang="en-US" sz="16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”</a:t>
              </a:r>
              <a:r>
                <a:rPr lang="ru-RU" sz="16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. </a:t>
              </a:r>
              <a:r>
                <a:rPr lang="ru-RU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С</a:t>
              </a:r>
              <a:r>
                <a:rPr lang="ru-RU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ложно планировать, моделировать, анализировать. 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267" y="2781746"/>
              <a:ext cx="355908" cy="43199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86187" y="3383055"/>
            <a:ext cx="8421961" cy="431999"/>
            <a:chOff x="553343" y="3383055"/>
            <a:chExt cx="8421961" cy="431999"/>
          </a:xfrm>
        </p:grpSpPr>
        <p:sp>
          <p:nvSpPr>
            <p:cNvPr id="45" name="Text Placeholder 3"/>
            <p:cNvSpPr txBox="1">
              <a:spLocks/>
            </p:cNvSpPr>
            <p:nvPr/>
          </p:nvSpPr>
          <p:spPr bwMode="auto">
            <a:xfrm>
              <a:off x="997653" y="3420806"/>
              <a:ext cx="79776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6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Медленные. </a:t>
              </a:r>
              <a:r>
                <a:rPr lang="ru-RU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Несмотря на дорогое оборудование и техническую оптимизацию. 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343" y="3383055"/>
              <a:ext cx="355908" cy="43199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6268" y="3973433"/>
            <a:ext cx="8421961" cy="431999"/>
            <a:chOff x="563424" y="3973433"/>
            <a:chExt cx="8421961" cy="431999"/>
          </a:xfrm>
        </p:grpSpPr>
        <p:sp>
          <p:nvSpPr>
            <p:cNvPr id="51" name="Text Placeholder 3"/>
            <p:cNvSpPr txBox="1">
              <a:spLocks/>
            </p:cNvSpPr>
            <p:nvPr/>
          </p:nvSpPr>
          <p:spPr bwMode="auto">
            <a:xfrm>
              <a:off x="1007734" y="4011184"/>
              <a:ext cx="79776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6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Негибкие. </a:t>
              </a:r>
              <a:r>
                <a:rPr lang="ru-RU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Проще ничего не менять после внедрения. 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424" y="3973433"/>
              <a:ext cx="355908" cy="431999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1080623" y="12331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Традиционные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корп. системы автоматизации планирования устарели</a:t>
            </a:r>
            <a:endParaRPr lang="en-US" sz="1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3903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33000"/>
          </a:blip>
          <a:srcRect r="3944" b="20"/>
          <a:stretch/>
        </p:blipFill>
        <p:spPr>
          <a:xfrm>
            <a:off x="6280730" y="2298784"/>
            <a:ext cx="2863270" cy="28447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37658" cy="761999"/>
          </a:xfrm>
          <a:prstGeom prst="rect">
            <a:avLst/>
          </a:prstGeom>
          <a:solidFill>
            <a:srgbClr val="276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100" b="1" dirty="0">
              <a:latin typeface="Trebuchet M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105283" y="-94080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80623" y="12331"/>
            <a:ext cx="81968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Новые требования </a:t>
            </a:r>
            <a:r>
              <a:rPr lang="ru-RU" dirty="0" smtClean="0"/>
              <a:t>к </a:t>
            </a:r>
            <a:r>
              <a:rPr lang="ru-RU" dirty="0"/>
              <a:t>системам </a:t>
            </a:r>
            <a:r>
              <a:rPr lang="ru-RU" dirty="0" smtClean="0"/>
              <a:t>автоматизации планирования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2979" y="4603628"/>
            <a:ext cx="941566" cy="48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24" name="Picture 23" descr="Anaplan Logo Oct 2013 FINAL CMYK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87" y="4651491"/>
            <a:ext cx="793217" cy="391712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 bwMode="auto">
          <a:xfrm>
            <a:off x="350449" y="1014541"/>
            <a:ext cx="8421675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ts val="2400"/>
              </a:spcBef>
              <a:spcAft>
                <a:spcPts val="600"/>
              </a:spcAft>
              <a:buAutoNum type="arabicPeriod"/>
            </a:pPr>
            <a:r>
              <a:rPr lang="ru-RU" sz="1500" dirty="0" smtClean="0">
                <a:solidFill>
                  <a:srgbClr val="2E6498"/>
                </a:solidFill>
                <a:latin typeface="Trebuchet MS"/>
                <a:cs typeface="Trebuchet MS"/>
              </a:rPr>
              <a:t>Простые и удобные настолько, чтобы поддерживаться и развиваться Бизнесом (не ИТ)</a:t>
            </a:r>
          </a:p>
          <a:p>
            <a:pPr marL="342900" indent="-342900" eaLnBrk="1" hangingPunct="1">
              <a:spcBef>
                <a:spcPts val="2400"/>
              </a:spcBef>
              <a:spcAft>
                <a:spcPts val="600"/>
              </a:spcAft>
              <a:buAutoNum type="arabicPeriod"/>
            </a:pPr>
            <a:r>
              <a:rPr lang="ru-RU" sz="1500" dirty="0" smtClean="0">
                <a:solidFill>
                  <a:srgbClr val="2E6498"/>
                </a:solidFill>
                <a:latin typeface="Trebuchet MS"/>
                <a:cs typeface="Trebuchet MS"/>
              </a:rPr>
              <a:t>Должны быть системами планирования, а не бюджетирования</a:t>
            </a:r>
          </a:p>
          <a:p>
            <a:pPr marL="342900" indent="-342900" eaLnBrk="1" hangingPunct="1">
              <a:spcBef>
                <a:spcPts val="2400"/>
              </a:spcBef>
              <a:spcAft>
                <a:spcPts val="600"/>
              </a:spcAft>
              <a:buAutoNum type="arabicPeriod"/>
            </a:pPr>
            <a:r>
              <a:rPr lang="ru-RU" sz="1500" dirty="0" smtClean="0">
                <a:solidFill>
                  <a:srgbClr val="2E6498"/>
                </a:solidFill>
                <a:latin typeface="Trebuchet MS"/>
                <a:cs typeface="Trebuchet MS"/>
              </a:rPr>
              <a:t>Должны </a:t>
            </a:r>
            <a:r>
              <a:rPr lang="ru-RU" sz="1500" dirty="0">
                <a:solidFill>
                  <a:srgbClr val="2E6498"/>
                </a:solidFill>
                <a:latin typeface="Trebuchet MS"/>
                <a:cs typeface="Trebuchet MS"/>
              </a:rPr>
              <a:t>запускаться за недели, а не месяцы и годы</a:t>
            </a:r>
          </a:p>
          <a:p>
            <a:pPr marL="342900" indent="-342900" eaLnBrk="1" hangingPunct="1">
              <a:spcBef>
                <a:spcPts val="2400"/>
              </a:spcBef>
              <a:spcAft>
                <a:spcPts val="600"/>
              </a:spcAft>
              <a:buAutoNum type="arabicPeriod"/>
            </a:pPr>
            <a:r>
              <a:rPr lang="ru-RU" sz="1500" dirty="0" smtClean="0">
                <a:solidFill>
                  <a:srgbClr val="2E6498"/>
                </a:solidFill>
                <a:latin typeface="Trebuchet MS"/>
                <a:cs typeface="Trebuchet MS"/>
              </a:rPr>
              <a:t>Должны адаптироваться со скоростью бизнеса (а не раз в год)</a:t>
            </a:r>
          </a:p>
          <a:p>
            <a:pPr marL="342900" indent="-342900" eaLnBrk="1" hangingPunct="1">
              <a:spcBef>
                <a:spcPts val="2400"/>
              </a:spcBef>
              <a:spcAft>
                <a:spcPts val="600"/>
              </a:spcAft>
              <a:buAutoNum type="arabicPeriod"/>
            </a:pPr>
            <a:r>
              <a:rPr lang="ru-RU" sz="1500" dirty="0" smtClean="0">
                <a:solidFill>
                  <a:srgbClr val="2E6498"/>
                </a:solidFill>
                <a:latin typeface="Trebuchet MS"/>
                <a:cs typeface="Trebuchet MS"/>
              </a:rPr>
              <a:t>Должны работать с большими объемами данных в реальном времени</a:t>
            </a:r>
          </a:p>
          <a:p>
            <a:pPr eaLnBrk="1" hangingPunct="1">
              <a:spcBef>
                <a:spcPts val="2400"/>
              </a:spcBef>
              <a:spcAft>
                <a:spcPts val="600"/>
              </a:spcAft>
            </a:pPr>
            <a:endParaRPr lang="en-US" sz="1500" dirty="0">
              <a:solidFill>
                <a:srgbClr val="2E649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7098894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C305AF"/>
      </a:dk2>
      <a:lt2>
        <a:srgbClr val="EEECE1"/>
      </a:lt2>
      <a:accent1>
        <a:srgbClr val="C305A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A5B8D"/>
        </a:solidFill>
        <a:ln>
          <a:noFill/>
        </a:ln>
      </a:spPr>
      <a:bodyPr rtlCol="0" anchor="ctr"/>
      <a:lstStyle>
        <a:defPPr algn="ctr">
          <a:defRPr dirty="0">
            <a:latin typeface="Trebuchet MS"/>
            <a:cs typeface="Trebuchet M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A5B8D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rgbClr val="2E6498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92963</TotalTime>
  <Words>2218</Words>
  <Application>Microsoft Macintosh PowerPoint</Application>
  <PresentationFormat>On-screen Show (16:9)</PresentationFormat>
  <Paragraphs>146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Баланс спроса и предложения? Понятия не имеем. Трудно найти баланс, если по-честному не знаешь, какой на тебя спрос. На данный момент мы просто продаем все, что производим…   Тим Кук, CEO, Apple Inc.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Evgeny Velesevich</cp:lastModifiedBy>
  <cp:revision>4023</cp:revision>
  <cp:lastPrinted>2014-01-28T18:31:14Z</cp:lastPrinted>
  <dcterms:created xsi:type="dcterms:W3CDTF">2012-05-13T02:17:03Z</dcterms:created>
  <dcterms:modified xsi:type="dcterms:W3CDTF">2016-04-19T08:20:18Z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5169877</vt:lpwstr>
  </property>
  <property fmtid="{D5CDD505-2E9C-101B-9397-08002B2CF9AE}" name="NXPowerLiteSettings" pid="3">
    <vt:lpwstr>B84006B004C800</vt:lpwstr>
  </property>
  <property fmtid="{D5CDD505-2E9C-101B-9397-08002B2CF9AE}" name="NXPowerLiteVersion" pid="4">
    <vt:lpwstr>D5.0.6</vt:lpwstr>
  </property>
</Properties>
</file>