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0"/>
  </p:notesMasterIdLst>
  <p:sldIdLst>
    <p:sldId id="256" r:id="rId3"/>
    <p:sldId id="262" r:id="rId4"/>
    <p:sldId id="263" r:id="rId5"/>
    <p:sldId id="265" r:id="rId6"/>
    <p:sldId id="264" r:id="rId7"/>
    <p:sldId id="268" r:id="rId8"/>
    <p:sldId id="261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AC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8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B9F69AE-D421-41C4-ADAE-4DB21A405B81}" type="datetimeFigureOut">
              <a:rPr lang="ru-RU" smtClean="0"/>
              <a:t>16.09.15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D84B0A21-4FA5-473C-B14D-3BCFB11DEA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91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51492" y="9431819"/>
            <a:ext cx="2944600" cy="49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78" tIns="45190" rIns="90378" bIns="45190" anchor="b"/>
          <a:lstStyle/>
          <a:p>
            <a:pPr algn="r" defTabSz="903053" fontAlgn="base">
              <a:spcBef>
                <a:spcPct val="0"/>
              </a:spcBef>
              <a:spcAft>
                <a:spcPct val="0"/>
              </a:spcAft>
            </a:pPr>
            <a:fld id="{715F4301-917E-4B9D-9C64-3D4F3E9DF61C}" type="slidenum">
              <a:rPr lang="ru-RU" sz="1200">
                <a:solidFill>
                  <a:srgbClr val="000000"/>
                </a:solidFill>
                <a:latin typeface="Arial" charset="0"/>
              </a:rPr>
              <a:pPr algn="r" defTabSz="903053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139825" y="2351088"/>
            <a:ext cx="9752013" cy="7315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715" y="4711140"/>
            <a:ext cx="4990256" cy="447088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51492" y="9431819"/>
            <a:ext cx="2944600" cy="49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78" tIns="45190" rIns="90378" bIns="45190" anchor="b"/>
          <a:lstStyle/>
          <a:p>
            <a:pPr algn="r" defTabSz="903053" fontAlgn="base">
              <a:spcBef>
                <a:spcPct val="0"/>
              </a:spcBef>
              <a:spcAft>
                <a:spcPct val="0"/>
              </a:spcAft>
            </a:pPr>
            <a:fld id="{715F4301-917E-4B9D-9C64-3D4F3E9DF61C}" type="slidenum">
              <a:rPr lang="ru-RU" sz="1200">
                <a:solidFill>
                  <a:srgbClr val="000000"/>
                </a:solidFill>
                <a:latin typeface="Arial" charset="0"/>
              </a:rPr>
              <a:pPr algn="r" defTabSz="903053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139825" y="2351088"/>
            <a:ext cx="9752013" cy="7315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715" y="4711140"/>
            <a:ext cx="4990256" cy="447088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51492" y="9431819"/>
            <a:ext cx="2944600" cy="49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78" tIns="45190" rIns="90378" bIns="45190" anchor="b"/>
          <a:lstStyle/>
          <a:p>
            <a:pPr algn="r" defTabSz="903053" fontAlgn="base">
              <a:spcBef>
                <a:spcPct val="0"/>
              </a:spcBef>
              <a:spcAft>
                <a:spcPct val="0"/>
              </a:spcAft>
            </a:pPr>
            <a:fld id="{715F4301-917E-4B9D-9C64-3D4F3E9DF61C}" type="slidenum">
              <a:rPr lang="ru-RU" sz="1200">
                <a:solidFill>
                  <a:srgbClr val="000000"/>
                </a:solidFill>
                <a:latin typeface="Arial" charset="0"/>
              </a:rPr>
              <a:pPr algn="r" defTabSz="903053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139825" y="2351088"/>
            <a:ext cx="9752013" cy="7315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715" y="4711140"/>
            <a:ext cx="4990256" cy="447088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51492" y="9431819"/>
            <a:ext cx="2944600" cy="49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78" tIns="45190" rIns="90378" bIns="45190" anchor="b"/>
          <a:lstStyle/>
          <a:p>
            <a:pPr algn="r" defTabSz="903053" fontAlgn="base">
              <a:spcBef>
                <a:spcPct val="0"/>
              </a:spcBef>
              <a:spcAft>
                <a:spcPct val="0"/>
              </a:spcAft>
            </a:pPr>
            <a:fld id="{715F4301-917E-4B9D-9C64-3D4F3E9DF61C}" type="slidenum">
              <a:rPr lang="ru-RU" sz="1200">
                <a:solidFill>
                  <a:srgbClr val="000000"/>
                </a:solidFill>
                <a:latin typeface="Arial" charset="0"/>
              </a:rPr>
              <a:pPr algn="r" defTabSz="903053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139825" y="2351088"/>
            <a:ext cx="9752013" cy="7315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715" y="4711140"/>
            <a:ext cx="4990256" cy="447088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51492" y="9431819"/>
            <a:ext cx="2944600" cy="49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78" tIns="45190" rIns="90378" bIns="45190" anchor="b"/>
          <a:lstStyle/>
          <a:p>
            <a:pPr algn="r" defTabSz="903053" fontAlgn="base">
              <a:spcBef>
                <a:spcPct val="0"/>
              </a:spcBef>
              <a:spcAft>
                <a:spcPct val="0"/>
              </a:spcAft>
            </a:pPr>
            <a:fld id="{715F4301-917E-4B9D-9C64-3D4F3E9DF61C}" type="slidenum">
              <a:rPr lang="ru-RU" sz="1200">
                <a:solidFill>
                  <a:srgbClr val="000000"/>
                </a:solidFill>
                <a:latin typeface="Arial" charset="0"/>
              </a:rPr>
              <a:pPr algn="r" defTabSz="903053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139825" y="2351088"/>
            <a:ext cx="9752013" cy="7315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715" y="4711140"/>
            <a:ext cx="4990256" cy="447088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4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fld id="{A1C1A9E6-B73C-4982-9B49-DC10F0F519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4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1954212" y="1"/>
            <a:ext cx="6503987" cy="985837"/>
          </a:xfrm>
          <a:prstGeom prst="rect">
            <a:avLst/>
          </a:prstGeom>
        </p:spPr>
        <p:txBody>
          <a:bodyPr anchor="ctr"/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ru-RU" sz="18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03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37668"/>
            <a:ext cx="7056784" cy="504000"/>
          </a:xfrm>
          <a:prstGeom prst="rect">
            <a:avLst/>
          </a:prstGeom>
        </p:spPr>
        <p:txBody>
          <a:bodyPr lIns="91418" tIns="45710" rIns="91418" bIns="45710" anchor="ctr">
            <a:normAutofit/>
          </a:bodyPr>
          <a:lstStyle/>
          <a:p>
            <a:pPr marL="0" lvl="0" algn="l" eaLnBrk="0" fontAlgn="base" hangingPunct="0">
              <a:spcBef>
                <a:spcPts val="0"/>
              </a:spcBef>
              <a:spcAft>
                <a:spcPct val="0"/>
              </a:spcAft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18" tIns="45710" rIns="91418" bIns="4571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80"/>
            <a:fld id="{D592435D-CA50-4573-9FCF-3DB6B8DE6D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80"/>
              <a:t>16.09.15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8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80"/>
            <a:fld id="{9F25FBF0-02F2-4093-81FB-B7778F9517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8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9" y="113014"/>
            <a:ext cx="918754" cy="5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5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180" rtl="0" eaLnBrk="1" latinLnBrk="0" hangingPunct="1">
        <a:spcBef>
          <a:spcPct val="0"/>
        </a:spcBef>
        <a:buNone/>
        <a:defRPr lang="ru-RU" sz="1800" b="1" kern="0">
          <a:solidFill>
            <a:schemeClr val="tx2"/>
          </a:solidFill>
          <a:latin typeface="+mn-lt"/>
          <a:ea typeface="+mn-ea"/>
          <a:cs typeface="+mn-cs"/>
        </a:defRPr>
      </a:lvl1pPr>
    </p:titleStyle>
    <p:bodyStyle>
      <a:lvl1pPr marL="342818" indent="-342818" algn="l" defTabSz="9141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2" indent="-285681" algn="l" defTabSz="91418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26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16" indent="-228545" algn="l" defTabSz="91418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06" indent="-228545" algn="l" defTabSz="91418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96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6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8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55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400">
          <a:solidFill>
            <a:srgbClr val="009999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400">
          <a:solidFill>
            <a:srgbClr val="009999"/>
          </a:solidFill>
          <a:latin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400">
          <a:solidFill>
            <a:srgbClr val="009999"/>
          </a:solidFill>
          <a:latin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400">
          <a:solidFill>
            <a:srgbClr val="009999"/>
          </a:solidFill>
          <a:latin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400">
          <a:solidFill>
            <a:srgbClr val="009999"/>
          </a:solidFill>
          <a:latin typeface="Arial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2400">
          <a:solidFill>
            <a:srgbClr val="009999"/>
          </a:solidFill>
          <a:latin typeface="Arial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2400">
          <a:solidFill>
            <a:srgbClr val="009999"/>
          </a:solidFill>
          <a:latin typeface="Arial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2400">
          <a:solidFill>
            <a:srgbClr val="009999"/>
          </a:solidFill>
          <a:latin typeface="Arial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2400">
          <a:solidFill>
            <a:srgbClr val="009999"/>
          </a:solidFill>
          <a:latin typeface="Arial" charset="0"/>
        </a:defRPr>
      </a:lvl9pPr>
    </p:titleStyle>
    <p:bodyStyle>
      <a:lvl1pPr marL="342900" indent="-342900" algn="l" defTabSz="912813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47638" indent="-146050" algn="l" defTabSz="912813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301625" indent="-152400" algn="l" defTabSz="912813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441325" indent="-138113" algn="l" defTabSz="912813" rtl="0" eaLnBrk="0" fontAlgn="base" hangingPunct="0">
        <a:spcBef>
          <a:spcPct val="0"/>
        </a:spcBef>
        <a:spcAft>
          <a:spcPct val="0"/>
        </a:spcAft>
        <a:buSzPct val="89000"/>
        <a:buChar char="•"/>
        <a:defRPr sz="1600">
          <a:solidFill>
            <a:schemeClr val="tx1"/>
          </a:solidFill>
          <a:latin typeface="+mn-lt"/>
        </a:defRPr>
      </a:lvl4pPr>
      <a:lvl5pPr marL="593725" indent="-150813" algn="l" defTabSz="912813" rtl="0" eaLnBrk="0" fontAlgn="base" hangingPunct="0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5pPr>
      <a:lvl6pPr marL="1050925" indent="-150813" algn="l" defTabSz="912813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6pPr>
      <a:lvl7pPr marL="1508125" indent="-150813" algn="l" defTabSz="912813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7pPr>
      <a:lvl8pPr marL="1965325" indent="-150813" algn="l" defTabSz="912813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8pPr>
      <a:lvl9pPr marL="2422525" indent="-150813" algn="l" defTabSz="912813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tiff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4.tiff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4" y="5714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Центральное диспетчерское управление </a:t>
            </a:r>
            <a:br>
              <a:rPr lang="ru-RU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r>
              <a:rPr lang="ru-RU" sz="1200" spc="60" dirty="0">
                <a:solidFill>
                  <a:srgbClr val="000000">
                    <a:lumMod val="65000"/>
                    <a:lumOff val="35000"/>
                  </a:srgbClr>
                </a:solidFill>
              </a:rPr>
              <a:t>топливно-энергетического комплекса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14744" y="2357430"/>
            <a:ext cx="4889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Краткий </a:t>
            </a:r>
            <a:r>
              <a:rPr lang="ru-RU" sz="2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обзор </a:t>
            </a:r>
            <a:r>
              <a:rPr lang="ru-RU" sz="24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топливообеспечения</a:t>
            </a:r>
            <a:r>
              <a:rPr lang="ru-RU" sz="2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внутреннего рынка РФ.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596773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Москва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1</a:t>
            </a:r>
            <a:r>
              <a:rPr lang="en-US" sz="12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7 </a:t>
            </a:r>
            <a:r>
              <a:rPr lang="ru-RU" sz="12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сентября 201</a:t>
            </a:r>
            <a:r>
              <a:rPr lang="en-US" sz="12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</a:t>
            </a:r>
            <a:r>
              <a:rPr lang="ru-RU" sz="12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 года</a:t>
            </a:r>
            <a:endParaRPr lang="ru-RU" sz="12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62626"/>
                </a:solidFill>
              </a:rPr>
              <a:t>Производство автомобильных моторных топлив </a:t>
            </a:r>
            <a:br>
              <a:rPr lang="ru-RU" dirty="0" smtClean="0">
                <a:solidFill>
                  <a:srgbClr val="262626"/>
                </a:solidFill>
              </a:rPr>
            </a:br>
            <a:r>
              <a:rPr lang="ru-RU" dirty="0" smtClean="0">
                <a:solidFill>
                  <a:srgbClr val="262626"/>
                </a:solidFill>
              </a:rPr>
              <a:t>в России </a:t>
            </a:r>
            <a:r>
              <a:rPr lang="ru-RU" dirty="0">
                <a:solidFill>
                  <a:srgbClr val="262626"/>
                </a:solidFill>
              </a:rPr>
              <a:t>в </a:t>
            </a:r>
            <a:r>
              <a:rPr lang="ru-RU" dirty="0" smtClean="0">
                <a:solidFill>
                  <a:srgbClr val="262626"/>
                </a:solidFill>
              </a:rPr>
              <a:t>200</a:t>
            </a:r>
            <a:r>
              <a:rPr lang="en-US" dirty="0" smtClean="0">
                <a:solidFill>
                  <a:srgbClr val="262626"/>
                </a:solidFill>
              </a:rPr>
              <a:t>7</a:t>
            </a:r>
            <a:r>
              <a:rPr lang="ru-RU" dirty="0" smtClean="0">
                <a:solidFill>
                  <a:srgbClr val="262626"/>
                </a:solidFill>
              </a:rPr>
              <a:t>-201</a:t>
            </a:r>
            <a:r>
              <a:rPr lang="en-US" dirty="0" smtClean="0">
                <a:solidFill>
                  <a:srgbClr val="262626"/>
                </a:solidFill>
              </a:rPr>
              <a:t>5</a:t>
            </a:r>
            <a:r>
              <a:rPr lang="ru-RU" dirty="0" smtClean="0">
                <a:solidFill>
                  <a:srgbClr val="262626"/>
                </a:solidFill>
              </a:rPr>
              <a:t> </a:t>
            </a:r>
            <a:r>
              <a:rPr lang="ru-RU" dirty="0">
                <a:solidFill>
                  <a:srgbClr val="262626"/>
                </a:solidFill>
              </a:rPr>
              <a:t>гг.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712200" y="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85" tIns="40025" rIns="80049" bIns="4002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2000" b="1" dirty="0" smtClean="0">
                <a:solidFill>
                  <a:srgbClr val="262626"/>
                </a:solidFill>
                <a:latin typeface="Impact" pitchFamily="34" charset="0"/>
              </a:rPr>
              <a:t>2</a:t>
            </a:r>
            <a:endParaRPr lang="ru-RU" sz="2000" b="1" dirty="0">
              <a:solidFill>
                <a:srgbClr val="262626"/>
              </a:solidFill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4711" y="1109869"/>
            <a:ext cx="3873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cap="all" dirty="0" smtClean="0"/>
              <a:t>Производство автомобильного бензина</a:t>
            </a:r>
            <a:endParaRPr lang="ru-RU" sz="1200" b="1" cap="all" dirty="0"/>
          </a:p>
        </p:txBody>
      </p:sp>
      <p:sp>
        <p:nvSpPr>
          <p:cNvPr id="10" name="TextBox 9"/>
          <p:cNvSpPr txBox="1"/>
          <p:nvPr/>
        </p:nvSpPr>
        <p:spPr>
          <a:xfrm>
            <a:off x="1621245" y="4005064"/>
            <a:ext cx="3439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cap="all" dirty="0" smtClean="0"/>
              <a:t>Производство дизельного топлива</a:t>
            </a:r>
            <a:endParaRPr lang="ru-RU" sz="1200" b="1" cap="all" dirty="0"/>
          </a:p>
        </p:txBody>
      </p:sp>
      <p:pic>
        <p:nvPicPr>
          <p:cNvPr id="1030" name="Picture 6" descr="M:\oform_mass\ДЛЯ ОБМЕНА\2014\04 Апрель\2014-04-08 Конференция сов АЗС\2\график_21_38-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36" y="2104843"/>
            <a:ext cx="792088" cy="8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228184" y="3858244"/>
            <a:ext cx="224612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b="1" cap="all" dirty="0" smtClean="0"/>
              <a:t>Структура Производства </a:t>
            </a:r>
            <a:br>
              <a:rPr lang="ru-RU" sz="1050" b="1" cap="all" dirty="0" smtClean="0"/>
            </a:br>
            <a:r>
              <a:rPr lang="ru-RU" sz="1050" b="1" cap="all" dirty="0" smtClean="0"/>
              <a:t>дизельного топлива</a:t>
            </a:r>
            <a:endParaRPr lang="ru-RU" sz="1050" b="1" cap="all" dirty="0"/>
          </a:p>
        </p:txBody>
      </p:sp>
      <p:pic>
        <p:nvPicPr>
          <p:cNvPr id="20" name="Picture 6" descr="M:\oform_mass\ДЛЯ ОБМЕНА\2014\04 Апрель\2014-04-08 Конференция сов АЗС\2\график_21_38-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36" y="4908048"/>
            <a:ext cx="792088" cy="8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39952" y="1317618"/>
            <a:ext cx="1080120" cy="2490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660232" y="1403137"/>
            <a:ext cx="1080120" cy="2490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228184" y="1109869"/>
            <a:ext cx="224612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b="1" cap="all" dirty="0" smtClean="0"/>
              <a:t>Структура Производства </a:t>
            </a:r>
            <a:br>
              <a:rPr lang="ru-RU" sz="1050" b="1" cap="all" dirty="0" smtClean="0"/>
            </a:br>
            <a:r>
              <a:rPr lang="ru-RU" sz="1050" b="1" cap="all" dirty="0" smtClean="0"/>
              <a:t>автомобильного бензина</a:t>
            </a:r>
            <a:endParaRPr lang="ru-RU" sz="1050" b="1" cap="all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39952" y="4219935"/>
            <a:ext cx="1080120" cy="2490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660232" y="4297177"/>
            <a:ext cx="1080120" cy="2490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405" y="1516603"/>
            <a:ext cx="3278207" cy="220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3775" y="1512811"/>
            <a:ext cx="1904368" cy="22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8496" y="1512811"/>
            <a:ext cx="1947919" cy="22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639" y="4315783"/>
            <a:ext cx="3266330" cy="220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3775" y="4311991"/>
            <a:ext cx="1904368" cy="22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8496" y="4308199"/>
            <a:ext cx="1947920" cy="221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7462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881" y="2169414"/>
            <a:ext cx="4524837" cy="320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8452" y="2169435"/>
            <a:ext cx="3134027" cy="320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62626"/>
                </a:solidFill>
              </a:rPr>
              <a:t>Производство и структура производства </a:t>
            </a:r>
            <a:r>
              <a:rPr lang="ru-RU" dirty="0" err="1" smtClean="0">
                <a:solidFill>
                  <a:srgbClr val="262626"/>
                </a:solidFill>
              </a:rPr>
              <a:t>автобензинов</a:t>
            </a:r>
            <a:r>
              <a:rPr lang="ru-RU" dirty="0" smtClean="0">
                <a:solidFill>
                  <a:srgbClr val="262626"/>
                </a:solidFill>
              </a:rPr>
              <a:t> по маркам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712200" y="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85" tIns="40025" rIns="80049" bIns="4002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2000" b="1" dirty="0" smtClean="0">
                <a:solidFill>
                  <a:srgbClr val="262626"/>
                </a:solidFill>
                <a:latin typeface="Impact" pitchFamily="34" charset="0"/>
              </a:rPr>
              <a:t>3</a:t>
            </a:r>
            <a:endParaRPr lang="ru-RU" sz="2000" b="1" dirty="0">
              <a:solidFill>
                <a:srgbClr val="262626"/>
              </a:solidFill>
              <a:latin typeface="Impac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0489" y="1815207"/>
            <a:ext cx="3949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cap="all" dirty="0"/>
              <a:t>Производство </a:t>
            </a:r>
            <a:r>
              <a:rPr lang="ru-RU" sz="1200" b="1" cap="all" dirty="0" err="1"/>
              <a:t>автобензинов</a:t>
            </a:r>
            <a:r>
              <a:rPr lang="ru-RU" sz="1200" b="1" cap="all" dirty="0"/>
              <a:t> по маркам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1857" y="1815207"/>
            <a:ext cx="2518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cap="all" dirty="0"/>
              <a:t>структура Производства </a:t>
            </a:r>
            <a:r>
              <a:rPr lang="ru-RU" sz="1200" b="1" cap="all" dirty="0" smtClean="0"/>
              <a:t/>
            </a:r>
            <a:br>
              <a:rPr lang="ru-RU" sz="1200" b="1" cap="all" dirty="0" smtClean="0"/>
            </a:br>
            <a:r>
              <a:rPr lang="ru-RU" sz="1200" b="1" cap="all" dirty="0" err="1" smtClean="0"/>
              <a:t>автобензинов</a:t>
            </a:r>
            <a:r>
              <a:rPr lang="ru-RU" sz="1200" b="1" cap="all" dirty="0" smtClean="0"/>
              <a:t> </a:t>
            </a:r>
            <a:r>
              <a:rPr lang="ru-RU" sz="1200" b="1" cap="all" dirty="0"/>
              <a:t>по </a:t>
            </a:r>
            <a:r>
              <a:rPr lang="ru-RU" sz="1200" b="1" cap="all" dirty="0" smtClean="0"/>
              <a:t>маркам </a:t>
            </a:r>
            <a:br>
              <a:rPr lang="ru-RU" sz="1200" b="1" cap="all" dirty="0" smtClean="0"/>
            </a:br>
            <a:r>
              <a:rPr lang="ru-RU" sz="1200" b="1" cap="all" dirty="0" smtClean="0"/>
              <a:t>(7 мес.) </a:t>
            </a:r>
            <a:endParaRPr lang="ru-RU" sz="1200" b="1" cap="al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3993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62626"/>
                </a:solidFill>
              </a:rPr>
              <a:t>Распределение ресурсов моторных топлив </a:t>
            </a:r>
            <a:br>
              <a:rPr lang="ru-RU" dirty="0" smtClean="0">
                <a:solidFill>
                  <a:srgbClr val="262626"/>
                </a:solidFill>
              </a:rPr>
            </a:br>
            <a:r>
              <a:rPr lang="ru-RU" dirty="0" smtClean="0">
                <a:solidFill>
                  <a:srgbClr val="262626"/>
                </a:solidFill>
              </a:rPr>
              <a:t>(7 мес. 2014-2015 гг.)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712200" y="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85" tIns="40025" rIns="80049" bIns="4002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2000" b="1" dirty="0" smtClean="0">
                <a:solidFill>
                  <a:srgbClr val="262626"/>
                </a:solidFill>
                <a:latin typeface="Impact" pitchFamily="34" charset="0"/>
              </a:rPr>
              <a:t>4</a:t>
            </a:r>
            <a:endParaRPr lang="ru-RU" sz="2000" b="1" dirty="0">
              <a:solidFill>
                <a:srgbClr val="262626"/>
              </a:solidFill>
              <a:latin typeface="Impac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9319" y="1052736"/>
            <a:ext cx="1806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cap="all" dirty="0" err="1" smtClean="0">
                <a:solidFill>
                  <a:srgbClr val="0062AC"/>
                </a:solidFill>
              </a:rPr>
              <a:t>автобензины</a:t>
            </a:r>
            <a:endParaRPr lang="ru-RU" sz="1600" b="1" cap="all" dirty="0">
              <a:solidFill>
                <a:srgbClr val="0062A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8063" y="3861048"/>
            <a:ext cx="2558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cap="all" dirty="0" smtClean="0">
                <a:solidFill>
                  <a:srgbClr val="009644"/>
                </a:solidFill>
              </a:rPr>
              <a:t>Дизельное топливо</a:t>
            </a:r>
            <a:endParaRPr lang="ru-RU" sz="1600" b="1" cap="all" dirty="0">
              <a:solidFill>
                <a:srgbClr val="009644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9996" y="1661625"/>
            <a:ext cx="1962559" cy="212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9996" y="4469937"/>
            <a:ext cx="1962559" cy="212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332" y="1661625"/>
            <a:ext cx="1962559" cy="212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332" y="4469937"/>
            <a:ext cx="1962559" cy="212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1664" y="1661625"/>
            <a:ext cx="1962559" cy="212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1664" y="4469937"/>
            <a:ext cx="1962559" cy="212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46221" y="6525924"/>
            <a:ext cx="1947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i="1" dirty="0" smtClean="0"/>
              <a:t>* – по показателям поставки с НПЗ</a:t>
            </a:r>
            <a:endParaRPr lang="en-US" sz="800" i="1" dirty="0" smtClean="0"/>
          </a:p>
          <a:p>
            <a:r>
              <a:rPr lang="en-US" sz="800" i="1" dirty="0" smtClean="0"/>
              <a:t>*</a:t>
            </a:r>
            <a:r>
              <a:rPr lang="ru-RU" sz="800" i="1" dirty="0" smtClean="0"/>
              <a:t>* </a:t>
            </a:r>
            <a:r>
              <a:rPr lang="ru-RU" sz="800" i="1" dirty="0"/>
              <a:t>– по </a:t>
            </a:r>
            <a:r>
              <a:rPr lang="ru-RU" sz="800" i="1" dirty="0" smtClean="0"/>
              <a:t>данным РЖД</a:t>
            </a:r>
            <a:endParaRPr lang="ru-RU" sz="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374884"/>
            <a:ext cx="26773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cap="all" dirty="0" smtClean="0"/>
              <a:t>Отгрузка на внутренний рынок*</a:t>
            </a:r>
            <a:endParaRPr lang="ru-RU" sz="1050" b="1" cap="all" dirty="0"/>
          </a:p>
        </p:txBody>
      </p:sp>
      <p:sp>
        <p:nvSpPr>
          <p:cNvPr id="19" name="TextBox 18"/>
          <p:cNvSpPr txBox="1"/>
          <p:nvPr/>
        </p:nvSpPr>
        <p:spPr>
          <a:xfrm>
            <a:off x="323528" y="4227934"/>
            <a:ext cx="26773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cap="all" dirty="0" smtClean="0"/>
              <a:t>Отгрузка на внутренний рынок*</a:t>
            </a:r>
            <a:endParaRPr lang="ru-RU" sz="1050" b="1" cap="all" dirty="0"/>
          </a:p>
        </p:txBody>
      </p:sp>
      <p:sp>
        <p:nvSpPr>
          <p:cNvPr id="20" name="TextBox 19"/>
          <p:cNvSpPr txBox="1"/>
          <p:nvPr/>
        </p:nvSpPr>
        <p:spPr>
          <a:xfrm>
            <a:off x="3635896" y="1374884"/>
            <a:ext cx="18549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cap="all" dirty="0" smtClean="0"/>
              <a:t>Отгрузка на экспорт*</a:t>
            </a:r>
            <a:endParaRPr lang="ru-RU" sz="1050" b="1" cap="all" dirty="0"/>
          </a:p>
        </p:txBody>
      </p:sp>
      <p:sp>
        <p:nvSpPr>
          <p:cNvPr id="21" name="TextBox 20"/>
          <p:cNvSpPr txBox="1"/>
          <p:nvPr/>
        </p:nvSpPr>
        <p:spPr>
          <a:xfrm>
            <a:off x="3635896" y="4227934"/>
            <a:ext cx="18549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cap="all" dirty="0" smtClean="0"/>
              <a:t>Отгрузка на экспорт*</a:t>
            </a:r>
            <a:endParaRPr lang="ru-RU" sz="1050" b="1" cap="all" dirty="0"/>
          </a:p>
        </p:txBody>
      </p:sp>
      <p:sp>
        <p:nvSpPr>
          <p:cNvPr id="22" name="TextBox 21"/>
          <p:cNvSpPr txBox="1"/>
          <p:nvPr/>
        </p:nvSpPr>
        <p:spPr>
          <a:xfrm>
            <a:off x="6573778" y="1374884"/>
            <a:ext cx="21788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cap="all" dirty="0" smtClean="0"/>
              <a:t>Ввоз в Россию (импорт)</a:t>
            </a:r>
            <a:r>
              <a:rPr lang="en-US" sz="1050" b="1" cap="all" dirty="0" smtClean="0"/>
              <a:t>**</a:t>
            </a:r>
            <a:endParaRPr lang="ru-RU" sz="1050" b="1" cap="all" dirty="0"/>
          </a:p>
        </p:txBody>
      </p:sp>
      <p:sp>
        <p:nvSpPr>
          <p:cNvPr id="23" name="TextBox 22"/>
          <p:cNvSpPr txBox="1"/>
          <p:nvPr/>
        </p:nvSpPr>
        <p:spPr>
          <a:xfrm>
            <a:off x="6573778" y="4227934"/>
            <a:ext cx="21788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cap="all" dirty="0"/>
              <a:t>Ввоз в </a:t>
            </a:r>
            <a:r>
              <a:rPr lang="ru-RU" sz="1050" b="1" cap="all" dirty="0" smtClean="0"/>
              <a:t>Россию </a:t>
            </a:r>
            <a:r>
              <a:rPr lang="ru-RU" sz="1050" b="1" cap="all" dirty="0"/>
              <a:t>(импорт</a:t>
            </a:r>
            <a:r>
              <a:rPr lang="ru-RU" sz="1050" b="1" cap="all" dirty="0" smtClean="0"/>
              <a:t>)</a:t>
            </a:r>
            <a:r>
              <a:rPr lang="en-US" sz="1050" b="1" cap="all" dirty="0" smtClean="0"/>
              <a:t>**</a:t>
            </a:r>
            <a:endParaRPr lang="ru-RU" sz="1050" b="1" cap="al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75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262626"/>
                </a:solidFill>
              </a:rPr>
              <a:t>Качественная структура </a:t>
            </a:r>
            <a:r>
              <a:rPr lang="ru-RU" dirty="0" smtClean="0">
                <a:solidFill>
                  <a:srgbClr val="262626"/>
                </a:solidFill>
              </a:rPr>
              <a:t/>
            </a:r>
            <a:br>
              <a:rPr lang="ru-RU" dirty="0" smtClean="0">
                <a:solidFill>
                  <a:srgbClr val="262626"/>
                </a:solidFill>
              </a:rPr>
            </a:br>
            <a:r>
              <a:rPr lang="ru-RU" dirty="0" smtClean="0">
                <a:solidFill>
                  <a:srgbClr val="262626"/>
                </a:solidFill>
              </a:rPr>
              <a:t>внутреннего </a:t>
            </a:r>
            <a:r>
              <a:rPr lang="ru-RU" dirty="0">
                <a:solidFill>
                  <a:srgbClr val="262626"/>
                </a:solidFill>
              </a:rPr>
              <a:t>рынка </a:t>
            </a:r>
            <a:r>
              <a:rPr lang="ru-RU" dirty="0" smtClean="0">
                <a:solidFill>
                  <a:srgbClr val="262626"/>
                </a:solidFill>
              </a:rPr>
              <a:t>топлив в 201</a:t>
            </a:r>
            <a:r>
              <a:rPr lang="en-US" dirty="0" smtClean="0">
                <a:solidFill>
                  <a:srgbClr val="262626"/>
                </a:solidFill>
              </a:rPr>
              <a:t>4–2015 </a:t>
            </a:r>
            <a:r>
              <a:rPr lang="ru-RU" dirty="0" smtClean="0">
                <a:solidFill>
                  <a:srgbClr val="262626"/>
                </a:solidFill>
              </a:rPr>
              <a:t>гг.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712200" y="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85" tIns="40025" rIns="80049" bIns="4002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2000" b="1" dirty="0" smtClean="0">
                <a:solidFill>
                  <a:srgbClr val="262626"/>
                </a:solidFill>
                <a:latin typeface="Impact" pitchFamily="34" charset="0"/>
              </a:rPr>
              <a:t>5</a:t>
            </a:r>
            <a:endParaRPr lang="ru-RU" sz="2000" b="1" dirty="0">
              <a:solidFill>
                <a:srgbClr val="262626"/>
              </a:solidFill>
              <a:latin typeface="Impac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340" y="1340768"/>
            <a:ext cx="7767099" cy="24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340" y="4293096"/>
            <a:ext cx="7767099" cy="24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1052736"/>
            <a:ext cx="1298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2014 г.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3985900"/>
            <a:ext cx="1298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2015 г.</a:t>
            </a:r>
            <a:endParaRPr lang="ru-RU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736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88620" y="1674496"/>
            <a:ext cx="8366760" cy="1682496"/>
            <a:chOff x="388620" y="1368460"/>
            <a:chExt cx="8366760" cy="1682496"/>
          </a:xfrm>
        </p:grpSpPr>
        <p:pic>
          <p:nvPicPr>
            <p:cNvPr id="2051" name="Picture 3" descr="M:\oform_mass\ДЛЯ ОБМЕНА\2015\09 Сентябрь\2015-09-15 производство и потребление н-пр (Каретников)\2 презентация\6\ost_Sum-0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" y="1368460"/>
              <a:ext cx="8366760" cy="1682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4067944" y="2276872"/>
              <a:ext cx="1478845" cy="30809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dirty="0">
                  <a:solidFill>
                    <a:srgbClr val="C00000"/>
                  </a:solidFill>
                </a:rPr>
                <a:t>Абсолютный суточный </a:t>
              </a:r>
              <a:r>
                <a:rPr lang="ru-RU" sz="900" dirty="0" smtClean="0">
                  <a:solidFill>
                    <a:srgbClr val="C00000"/>
                  </a:solidFill>
                </a:rPr>
                <a:t>минимум</a:t>
              </a:r>
              <a:r>
                <a:rPr lang="en-US" sz="900" dirty="0" smtClean="0">
                  <a:solidFill>
                    <a:srgbClr val="C00000"/>
                  </a:solidFill>
                </a:rPr>
                <a:t> </a:t>
              </a:r>
              <a:r>
                <a:rPr lang="ru-RU" sz="900" dirty="0" smtClean="0">
                  <a:solidFill>
                    <a:srgbClr val="C00000"/>
                  </a:solidFill>
                </a:rPr>
                <a:t>17 </a:t>
              </a:r>
              <a:r>
                <a:rPr lang="ru-RU" sz="900" dirty="0">
                  <a:solidFill>
                    <a:srgbClr val="C00000"/>
                  </a:solidFill>
                </a:rPr>
                <a:t>мая 2011 г.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62626"/>
                </a:solidFill>
              </a:rPr>
              <a:t>Остатки автобензина в 2014-2015 гг..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712200" y="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85" tIns="40025" rIns="80049" bIns="4002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2000" b="1" dirty="0" smtClean="0">
                <a:solidFill>
                  <a:srgbClr val="262626"/>
                </a:solidFill>
                <a:latin typeface="Impact" pitchFamily="34" charset="0"/>
              </a:rPr>
              <a:t>6</a:t>
            </a:r>
            <a:endParaRPr lang="ru-RU" sz="2000" b="1" dirty="0">
              <a:solidFill>
                <a:srgbClr val="262626"/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1185" y="6597932"/>
            <a:ext cx="15953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/>
              <a:t>* – </a:t>
            </a:r>
            <a:r>
              <a:rPr lang="ru-RU" sz="800" i="1" dirty="0" smtClean="0"/>
              <a:t>данные на начало месяца</a:t>
            </a:r>
            <a:endParaRPr lang="ru-RU" sz="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629319" y="1268760"/>
            <a:ext cx="1806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cap="all" dirty="0" err="1" smtClean="0">
                <a:solidFill>
                  <a:srgbClr val="0062AC"/>
                </a:solidFill>
              </a:rPr>
              <a:t>автобензины</a:t>
            </a:r>
            <a:endParaRPr lang="ru-RU" sz="1600" b="1" cap="all" dirty="0">
              <a:solidFill>
                <a:srgbClr val="0062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8063" y="4026550"/>
            <a:ext cx="2558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cap="all" dirty="0" smtClean="0">
                <a:solidFill>
                  <a:srgbClr val="009644"/>
                </a:solidFill>
              </a:rPr>
              <a:t>Дизельное топливо</a:t>
            </a:r>
            <a:endParaRPr lang="ru-RU" sz="1600" b="1" cap="all" dirty="0">
              <a:solidFill>
                <a:srgbClr val="009644"/>
              </a:solidFill>
            </a:endParaRPr>
          </a:p>
        </p:txBody>
      </p:sp>
      <p:pic>
        <p:nvPicPr>
          <p:cNvPr id="2050" name="Picture 2" descr="M:\oform_mass\ДЛЯ ОБМЕНА\2015\09 Сентябрь\2015-09-15 производство и потребление н-пр (Каретников)\2 презентация\6\ost_DT_TOTAL-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" y="4434865"/>
            <a:ext cx="8366760" cy="16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5079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28652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Москва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17 сентября 2015 </a:t>
            </a:r>
            <a:r>
              <a:rPr lang="ru-RU" sz="12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года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279429" y="214290"/>
            <a:ext cx="4585142" cy="594360"/>
            <a:chOff x="1643042" y="214290"/>
            <a:chExt cx="4585142" cy="594360"/>
          </a:xfrm>
        </p:grpSpPr>
        <p:pic>
          <p:nvPicPr>
            <p:cNvPr id="4" name="Picture 2" descr="F:\oform\ДЛЯ ОБМЕНА\2010\01 январь\18.01.10 ЦДУ презентация\Подложка\Подложка_6-03-02.t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43042" y="214290"/>
              <a:ext cx="1266444" cy="594360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3071834" y="280638"/>
              <a:ext cx="31563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Центральное диспетчерское управление </a:t>
              </a:r>
              <a:br>
                <a:rPr lang="ru-RU" sz="12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ru-RU" sz="1200" spc="6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топливно-энергетического комплекса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943708" y="2927794"/>
            <a:ext cx="5256584" cy="6452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cap="all" dirty="0">
                <a:solidFill>
                  <a:prstClr val="white"/>
                </a:solidFill>
                <a:cs typeface="Arial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39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heme/theme1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Шаблон Сибур">
  <a:themeElements>
    <a:clrScheme name="4_Шаблон Сибур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606060"/>
      </a:folHlink>
    </a:clrScheme>
    <a:fontScheme name="4_Шаблон Сибур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Шаблон Сибур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Шаблон Сибур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Шаблон Сибур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Шаблон Сибур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Шаблон Сибур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Шаблон Сибур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Шаблон Сибур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Шаблон Сибур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Шаблон Сибур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Шаблон Сибур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3086</TotalTime>
  <Words>149</Words>
  <Application>Microsoft Office PowerPoint</Application>
  <PresentationFormat>Экран (4:3)</PresentationFormat>
  <Paragraphs>45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6_Специальное оформление</vt:lpstr>
      <vt:lpstr>8_Шаблон Сибур</vt:lpstr>
      <vt:lpstr>Презентация PowerPoint</vt:lpstr>
      <vt:lpstr>Производство автомобильных моторных топлив  в России в 2007-2015 гг.</vt:lpstr>
      <vt:lpstr>Производство и структура производства автобензинов по маркам</vt:lpstr>
      <vt:lpstr>Распределение ресурсов моторных топлив  (7 мес. 2014-2015 гг.)</vt:lpstr>
      <vt:lpstr>Качественная структура  внутреннего рынка топлив в 2014–2015 гг.</vt:lpstr>
      <vt:lpstr>Остатки автобензина в 2014-2015 гг..</vt:lpstr>
      <vt:lpstr>Презентация PowerPoint</vt:lpstr>
    </vt:vector>
  </TitlesOfParts>
  <Company>CDU TEK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kolobanov</dc:creator>
  <cp:lastModifiedBy>Каретников Анатолий Алексеевич</cp:lastModifiedBy>
  <cp:revision>96</cp:revision>
  <cp:lastPrinted>2014-04-09T10:15:59Z</cp:lastPrinted>
  <dcterms:created xsi:type="dcterms:W3CDTF">2011-09-20T12:23:22Z</dcterms:created>
  <dcterms:modified xsi:type="dcterms:W3CDTF">2015-09-16T12:39:20Z</dcterms:modified>
</cp:coreProperties>
</file>