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4" r:id="rId2"/>
  </p:sldMasterIdLst>
  <p:notesMasterIdLst>
    <p:notesMasterId r:id="rId11"/>
  </p:notesMasterIdLst>
  <p:handoutMasterIdLst>
    <p:handoutMasterId r:id="rId12"/>
  </p:handoutMasterIdLst>
  <p:sldIdLst>
    <p:sldId id="305" r:id="rId3"/>
    <p:sldId id="307" r:id="rId4"/>
    <p:sldId id="308" r:id="rId5"/>
    <p:sldId id="309" r:id="rId6"/>
    <p:sldId id="310" r:id="rId7"/>
    <p:sldId id="311" r:id="rId8"/>
    <p:sldId id="312" r:id="rId9"/>
    <p:sldId id="306" r:id="rId10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Стандартный раздел" id="{B19D9B83-7E08-654F-A938-D5311E483E5E}">
          <p14:sldIdLst>
            <p14:sldId id="305"/>
            <p14:sldId id="307"/>
            <p14:sldId id="308"/>
            <p14:sldId id="309"/>
            <p14:sldId id="310"/>
            <p14:sldId id="311"/>
            <p14:sldId id="312"/>
            <p14:sldId id="306"/>
          </p14:sldIdLst>
        </p14:section>
        <p14:section name="Раздел без заголовка" id="{DB2588DC-E139-7849-93C1-0ECDA21ACE8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  <p15:guide id="16" pos="766">
          <p15:clr>
            <a:srgbClr val="A4A3A4"/>
          </p15:clr>
        </p15:guide>
        <p15:guide id="17" pos="69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6AF"/>
    <a:srgbClr val="0E5AA9"/>
    <a:srgbClr val="0061B6"/>
    <a:srgbClr val="267AFF"/>
    <a:srgbClr val="279AD3"/>
    <a:srgbClr val="AF0F85"/>
    <a:srgbClr val="F208F2"/>
    <a:srgbClr val="FE46FE"/>
    <a:srgbClr val="416498"/>
    <a:srgbClr val="018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18" autoAdjust="0"/>
    <p:restoredTop sz="99637" autoAdjust="0"/>
  </p:normalViewPr>
  <p:slideViewPr>
    <p:cSldViewPr>
      <p:cViewPr varScale="1">
        <p:scale>
          <a:sx n="68" d="100"/>
          <a:sy n="68" d="100"/>
        </p:scale>
        <p:origin x="820" y="52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  <p:guide pos="766"/>
        <p:guide pos="691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1002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3910D1-B356-4958-93E1-44EFA063F1EA}" type="doc">
      <dgm:prSet loTypeId="urn:microsoft.com/office/officeart/2005/8/layout/radial5" loCatId="relationship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32D9578F-A0F2-4B52-98E0-3745122AED41}">
      <dgm:prSet phldrT="[Текст]" custT="1"/>
      <dgm:spPr>
        <a:solidFill>
          <a:srgbClr val="2366B1"/>
        </a:solidFill>
        <a:effectLst/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/>
        <a:lstStyle/>
        <a:p>
          <a:pPr>
            <a:lnSpc>
              <a:spcPct val="70000"/>
            </a:lnSpc>
          </a:pPr>
          <a:r>
            <a:rPr lang="en-US" sz="4000" b="0" i="0" dirty="0">
              <a:latin typeface="Arial"/>
              <a:cs typeface="Arial"/>
            </a:rPr>
            <a:t>API</a:t>
          </a:r>
          <a:endParaRPr lang="en-US" sz="2400" b="0" i="0" dirty="0">
            <a:latin typeface="Arial"/>
            <a:cs typeface="Arial"/>
          </a:endParaRPr>
        </a:p>
        <a:p>
          <a:pPr>
            <a:lnSpc>
              <a:spcPct val="60000"/>
            </a:lnSpc>
          </a:pPr>
          <a:r>
            <a:rPr lang="en-US" sz="2400" b="0" i="0" dirty="0">
              <a:latin typeface="Arial"/>
              <a:cs typeface="Arial"/>
            </a:rPr>
            <a:t>MultiGO</a:t>
          </a:r>
          <a:endParaRPr lang="ru-RU" sz="2400" b="0" i="0" dirty="0">
            <a:latin typeface="Arial"/>
            <a:cs typeface="Arial"/>
          </a:endParaRPr>
        </a:p>
      </dgm:t>
    </dgm:pt>
    <dgm:pt modelId="{764514C0-42B7-4E5C-A45A-1989DEB55E39}" type="parTrans" cxnId="{9F2708AD-3B37-41AB-8606-D745CE8A48BE}">
      <dgm:prSet/>
      <dgm:spPr/>
      <dgm:t>
        <a:bodyPr/>
        <a:lstStyle/>
        <a:p>
          <a:endParaRPr lang="ru-RU"/>
        </a:p>
      </dgm:t>
    </dgm:pt>
    <dgm:pt modelId="{11FEB6CA-AC2A-481F-89CD-1E41510882CB}" type="sibTrans" cxnId="{9F2708AD-3B37-41AB-8606-D745CE8A48BE}">
      <dgm:prSet/>
      <dgm:spPr/>
      <dgm:t>
        <a:bodyPr/>
        <a:lstStyle/>
        <a:p>
          <a:endParaRPr lang="ru-RU"/>
        </a:p>
      </dgm:t>
    </dgm:pt>
    <dgm:pt modelId="{492956D9-8CB4-4F8F-B1DF-EE73D71F8C87}">
      <dgm:prSet phldrT="[Текст]" custT="1"/>
      <dgm:spPr>
        <a:solidFill>
          <a:schemeClr val="bg1">
            <a:lumMod val="75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/>
        <a:lstStyle/>
        <a:p>
          <a:pPr>
            <a:lnSpc>
              <a:spcPct val="100000"/>
            </a:lnSpc>
          </a:pPr>
          <a:r>
            <a:rPr lang="ru-RU" sz="1300" b="0" i="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rPr>
            <a:t>Мобильные приложения </a:t>
          </a:r>
          <a:br>
            <a:rPr lang="ru-RU" sz="1300" b="0" i="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rPr>
          </a:br>
          <a:r>
            <a:rPr lang="ru-RU" sz="1300" b="0" i="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rPr>
            <a:t>и устройства </a:t>
          </a:r>
          <a:r>
            <a:rPr lang="en-US" sz="1300" b="0" i="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rPr>
            <a:t>Connect Car</a:t>
          </a:r>
          <a:endParaRPr lang="ru-RU" sz="1300" b="0" i="0" dirty="0">
            <a:solidFill>
              <a:schemeClr val="tx1">
                <a:lumMod val="50000"/>
              </a:schemeClr>
            </a:solidFill>
            <a:latin typeface="Arial"/>
            <a:cs typeface="Arial"/>
          </a:endParaRPr>
        </a:p>
      </dgm:t>
    </dgm:pt>
    <dgm:pt modelId="{84DF3B36-1F05-4640-BC68-A18DE03BEF90}" type="parTrans" cxnId="{A657183C-0879-43DF-B9CB-9A656E2F693F}">
      <dgm:prSet/>
      <dgm:spPr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677B02D2-4037-408C-B9B2-4FB83F29F88F}" type="sibTrans" cxnId="{A657183C-0879-43DF-B9CB-9A656E2F693F}">
      <dgm:prSet/>
      <dgm:spPr/>
      <dgm:t>
        <a:bodyPr/>
        <a:lstStyle/>
        <a:p>
          <a:endParaRPr lang="ru-RU"/>
        </a:p>
      </dgm:t>
    </dgm:pt>
    <dgm:pt modelId="{75B91474-D43B-46A6-AC63-794D02275D8D}">
      <dgm:prSet phldrT="[Текст]" custT="1"/>
      <dgm:spPr>
        <a:solidFill>
          <a:schemeClr val="bg1">
            <a:lumMod val="75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/>
        <a:lstStyle/>
        <a:p>
          <a:pPr>
            <a:lnSpc>
              <a:spcPct val="100000"/>
            </a:lnSpc>
          </a:pPr>
          <a:r>
            <a:rPr lang="ru-RU" sz="1300" b="0" i="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rPr>
            <a:t>Интернет </a:t>
          </a:r>
          <a:br>
            <a:rPr lang="ru-RU" sz="1300" b="0" i="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rPr>
          </a:br>
          <a:r>
            <a:rPr lang="ru-RU" sz="1300" b="0" i="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rPr>
            <a:t>порталы и интерактивные карты</a:t>
          </a:r>
        </a:p>
      </dgm:t>
    </dgm:pt>
    <dgm:pt modelId="{69272435-CBE8-47BF-8EA0-46635852B90F}" type="parTrans" cxnId="{3D6CEDA7-15E8-4335-AEA2-03C079E530C1}">
      <dgm:prSet/>
      <dgm:spPr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9C61FC93-2032-4A14-8B78-4DFBE5639CF6}" type="sibTrans" cxnId="{3D6CEDA7-15E8-4335-AEA2-03C079E530C1}">
      <dgm:prSet/>
      <dgm:spPr/>
      <dgm:t>
        <a:bodyPr/>
        <a:lstStyle/>
        <a:p>
          <a:endParaRPr lang="ru-RU"/>
        </a:p>
      </dgm:t>
    </dgm:pt>
    <dgm:pt modelId="{3ED54142-3F93-47EC-8FD3-87C2C5CC83CE}">
      <dgm:prSet phldrT="[Текст]" custT="1"/>
      <dgm:spPr>
        <a:solidFill>
          <a:schemeClr val="bg1">
            <a:lumMod val="75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/>
        <a:lstStyle/>
        <a:p>
          <a:pPr>
            <a:lnSpc>
              <a:spcPct val="100000"/>
            </a:lnSpc>
          </a:pPr>
          <a:r>
            <a:rPr lang="ru-RU" sz="1300" b="0" i="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rPr>
            <a:t>Навигационные базы данных</a:t>
          </a:r>
        </a:p>
      </dgm:t>
    </dgm:pt>
    <dgm:pt modelId="{99AB5A8B-7E63-4B0E-AFC4-A5F7E2131B19}" type="parTrans" cxnId="{11FF3715-9857-483B-A47B-58E2BA0C0F81}">
      <dgm:prSet/>
      <dgm:spPr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4483B30A-A8ED-4DFB-B371-7EFACB13A64F}" type="sibTrans" cxnId="{11FF3715-9857-483B-A47B-58E2BA0C0F81}">
      <dgm:prSet/>
      <dgm:spPr/>
      <dgm:t>
        <a:bodyPr/>
        <a:lstStyle/>
        <a:p>
          <a:endParaRPr lang="ru-RU"/>
        </a:p>
      </dgm:t>
    </dgm:pt>
    <dgm:pt modelId="{D06B96E1-0577-4997-B874-47B3FF28FF3D}">
      <dgm:prSet phldrT="[Текст]" custT="1"/>
      <dgm:spPr>
        <a:solidFill>
          <a:schemeClr val="bg1">
            <a:lumMod val="75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/>
        <a:lstStyle/>
        <a:p>
          <a:pPr>
            <a:lnSpc>
              <a:spcPct val="100000"/>
            </a:lnSpc>
          </a:pPr>
          <a:r>
            <a:rPr lang="ru-RU" sz="1300" b="0" i="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rPr>
            <a:t>Информационно-справочные системы</a:t>
          </a:r>
        </a:p>
      </dgm:t>
    </dgm:pt>
    <dgm:pt modelId="{78720B47-8698-4EF1-ADAD-3114E19B8BFC}" type="parTrans" cxnId="{6935944D-2D3D-47DD-9C33-3C7AF65515A2}">
      <dgm:prSet/>
      <dgm:spPr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58D53C38-5820-4EF8-A276-41FC81162370}" type="sibTrans" cxnId="{6935944D-2D3D-47DD-9C33-3C7AF65515A2}">
      <dgm:prSet/>
      <dgm:spPr/>
      <dgm:t>
        <a:bodyPr/>
        <a:lstStyle/>
        <a:p>
          <a:endParaRPr lang="ru-RU"/>
        </a:p>
      </dgm:t>
    </dgm:pt>
    <dgm:pt modelId="{06E2584F-236F-AE48-9790-D886A669D6E5}">
      <dgm:prSet custT="1"/>
      <dgm:spPr/>
      <dgm:t>
        <a:bodyPr/>
        <a:lstStyle/>
        <a:p>
          <a:endParaRPr lang="ru-RU" dirty="0"/>
        </a:p>
      </dgm:t>
    </dgm:pt>
    <dgm:pt modelId="{3892BE7A-1A63-1349-8E0E-BF8D9A37E6EC}" type="parTrans" cxnId="{11201A38-28DE-464B-A80A-61C6DFE19932}">
      <dgm:prSet/>
      <dgm:spPr/>
      <dgm:t>
        <a:bodyPr/>
        <a:lstStyle/>
        <a:p>
          <a:endParaRPr lang="ru-RU"/>
        </a:p>
      </dgm:t>
    </dgm:pt>
    <dgm:pt modelId="{2665F5BD-3DE2-2948-A25D-A3AC3E2BA809}" type="sibTrans" cxnId="{11201A38-28DE-464B-A80A-61C6DFE19932}">
      <dgm:prSet/>
      <dgm:spPr/>
      <dgm:t>
        <a:bodyPr/>
        <a:lstStyle/>
        <a:p>
          <a:endParaRPr lang="ru-RU"/>
        </a:p>
      </dgm:t>
    </dgm:pt>
    <dgm:pt modelId="{0056F1BE-B589-458A-AFCD-DACF15EA5465}" type="pres">
      <dgm:prSet presAssocID="{033910D1-B356-4958-93E1-44EFA063F1E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3FEEDA2-401D-4D43-B7EE-52354C2D4DED}" type="pres">
      <dgm:prSet presAssocID="{32D9578F-A0F2-4B52-98E0-3745122AED41}" presName="centerShape" presStyleLbl="node0" presStyleIdx="0" presStyleCnt="1" custScaleX="144235" custScaleY="129848" custLinFactNeighborX="862" custLinFactNeighborY="-346"/>
      <dgm:spPr/>
    </dgm:pt>
    <dgm:pt modelId="{B0F3E0D5-1DFB-49AF-A3F5-E4E9D6CE3161}" type="pres">
      <dgm:prSet presAssocID="{84DF3B36-1F05-4640-BC68-A18DE03BEF90}" presName="parTrans" presStyleLbl="sibTrans2D1" presStyleIdx="0" presStyleCnt="4" custAng="5400000" custScaleX="118797"/>
      <dgm:spPr>
        <a:prstGeom prst="upDownArrow">
          <a:avLst/>
        </a:prstGeom>
      </dgm:spPr>
    </dgm:pt>
    <dgm:pt modelId="{18EBF9CD-9CB4-435D-A3C5-BB7D00E5B4B2}" type="pres">
      <dgm:prSet presAssocID="{84DF3B36-1F05-4640-BC68-A18DE03BEF90}" presName="connectorText" presStyleLbl="sibTrans2D1" presStyleIdx="0" presStyleCnt="4"/>
      <dgm:spPr/>
    </dgm:pt>
    <dgm:pt modelId="{53B7AEF8-1356-40B3-BF6B-707EE82406AF}" type="pres">
      <dgm:prSet presAssocID="{492956D9-8CB4-4F8F-B1DF-EE73D71F8C87}" presName="node" presStyleLbl="node1" presStyleIdx="0" presStyleCnt="4" custScaleX="143645" custScaleY="86411" custRadScaleRad="104697" custRadScaleInc="1554">
        <dgm:presLayoutVars>
          <dgm:bulletEnabled val="1"/>
        </dgm:presLayoutVars>
      </dgm:prSet>
      <dgm:spPr/>
    </dgm:pt>
    <dgm:pt modelId="{21D79866-6A41-4F31-98CB-1708ED8ACD54}" type="pres">
      <dgm:prSet presAssocID="{69272435-CBE8-47BF-8EA0-46635852B90F}" presName="parTrans" presStyleLbl="sibTrans2D1" presStyleIdx="1" presStyleCnt="4" custAng="5400000" custScaleX="83740" custScaleY="150435"/>
      <dgm:spPr>
        <a:prstGeom prst="upDownArrow">
          <a:avLst/>
        </a:prstGeom>
      </dgm:spPr>
    </dgm:pt>
    <dgm:pt modelId="{F193B29D-920B-4BBD-9F53-5E553817B1DC}" type="pres">
      <dgm:prSet presAssocID="{69272435-CBE8-47BF-8EA0-46635852B90F}" presName="connectorText" presStyleLbl="sibTrans2D1" presStyleIdx="1" presStyleCnt="4"/>
      <dgm:spPr/>
    </dgm:pt>
    <dgm:pt modelId="{4C1C6337-E5D7-438F-8E2C-035133FA129C}" type="pres">
      <dgm:prSet presAssocID="{75B91474-D43B-46A6-AC63-794D02275D8D}" presName="node" presStyleLbl="node1" presStyleIdx="1" presStyleCnt="4" custScaleX="154576" custScaleY="83228" custRadScaleRad="158007" custRadScaleInc="-1638">
        <dgm:presLayoutVars>
          <dgm:bulletEnabled val="1"/>
        </dgm:presLayoutVars>
      </dgm:prSet>
      <dgm:spPr/>
    </dgm:pt>
    <dgm:pt modelId="{5B335E2C-206D-46DC-BA51-24A3B0C04E75}" type="pres">
      <dgm:prSet presAssocID="{99AB5A8B-7E63-4B0E-AFC4-A5F7E2131B19}" presName="parTrans" presStyleLbl="sibTrans2D1" presStyleIdx="2" presStyleCnt="4" custScaleX="137993" custScaleY="92453"/>
      <dgm:spPr/>
    </dgm:pt>
    <dgm:pt modelId="{EA1D8B20-3D41-4479-B869-D96FDEE43A8E}" type="pres">
      <dgm:prSet presAssocID="{99AB5A8B-7E63-4B0E-AFC4-A5F7E2131B19}" presName="connectorText" presStyleLbl="sibTrans2D1" presStyleIdx="2" presStyleCnt="4"/>
      <dgm:spPr/>
    </dgm:pt>
    <dgm:pt modelId="{CF7C3C0E-2B52-444F-9A71-488BB92A6138}" type="pres">
      <dgm:prSet presAssocID="{3ED54142-3F93-47EC-8FD3-87C2C5CC83CE}" presName="node" presStyleLbl="node1" presStyleIdx="2" presStyleCnt="4" custScaleX="149293" custScaleY="88214" custRadScaleRad="99689" custRadScaleInc="803">
        <dgm:presLayoutVars>
          <dgm:bulletEnabled val="1"/>
        </dgm:presLayoutVars>
      </dgm:prSet>
      <dgm:spPr/>
    </dgm:pt>
    <dgm:pt modelId="{EDA86141-20F2-4A80-9DE5-8BC8F57D5020}" type="pres">
      <dgm:prSet presAssocID="{78720B47-8698-4EF1-ADAD-3114E19B8BFC}" presName="parTrans" presStyleLbl="sibTrans2D1" presStyleIdx="3" presStyleCnt="4" custAng="5400000" custScaleX="87539" custScaleY="155683"/>
      <dgm:spPr>
        <a:prstGeom prst="upDownArrow">
          <a:avLst/>
        </a:prstGeom>
      </dgm:spPr>
    </dgm:pt>
    <dgm:pt modelId="{B3C94D7B-7CE3-434A-83C4-71DD9900923D}" type="pres">
      <dgm:prSet presAssocID="{78720B47-8698-4EF1-ADAD-3114E19B8BFC}" presName="connectorText" presStyleLbl="sibTrans2D1" presStyleIdx="3" presStyleCnt="4"/>
      <dgm:spPr/>
    </dgm:pt>
    <dgm:pt modelId="{E037E4D8-E825-43DF-BC01-27AA6276ED66}" type="pres">
      <dgm:prSet presAssocID="{D06B96E1-0577-4997-B874-47B3FF28FF3D}" presName="node" presStyleLbl="node1" presStyleIdx="3" presStyleCnt="4" custScaleX="167134" custScaleY="78398" custRadScaleRad="159996" custRadScaleInc="2991">
        <dgm:presLayoutVars>
          <dgm:bulletEnabled val="1"/>
        </dgm:presLayoutVars>
      </dgm:prSet>
      <dgm:spPr/>
    </dgm:pt>
  </dgm:ptLst>
  <dgm:cxnLst>
    <dgm:cxn modelId="{16C4BA70-A2B2-4057-B795-D5095B54E456}" type="presOf" srcId="{99AB5A8B-7E63-4B0E-AFC4-A5F7E2131B19}" destId="{EA1D8B20-3D41-4479-B869-D96FDEE43A8E}" srcOrd="1" destOrd="0" presId="urn:microsoft.com/office/officeart/2005/8/layout/radial5"/>
    <dgm:cxn modelId="{4AE0303C-DBDD-457E-A27F-6A54A53B97F8}" type="presOf" srcId="{78720B47-8698-4EF1-ADAD-3114E19B8BFC}" destId="{B3C94D7B-7CE3-434A-83C4-71DD9900923D}" srcOrd="1" destOrd="0" presId="urn:microsoft.com/office/officeart/2005/8/layout/radial5"/>
    <dgm:cxn modelId="{0CC135AC-8BC6-4FC1-B733-DCBC97B9518D}" type="presOf" srcId="{69272435-CBE8-47BF-8EA0-46635852B90F}" destId="{21D79866-6A41-4F31-98CB-1708ED8ACD54}" srcOrd="0" destOrd="0" presId="urn:microsoft.com/office/officeart/2005/8/layout/radial5"/>
    <dgm:cxn modelId="{6935944D-2D3D-47DD-9C33-3C7AF65515A2}" srcId="{32D9578F-A0F2-4B52-98E0-3745122AED41}" destId="{D06B96E1-0577-4997-B874-47B3FF28FF3D}" srcOrd="3" destOrd="0" parTransId="{78720B47-8698-4EF1-ADAD-3114E19B8BFC}" sibTransId="{58D53C38-5820-4EF8-A276-41FC81162370}"/>
    <dgm:cxn modelId="{3DED8A01-23EA-42D8-9D40-DE0EEFA0CCC4}" type="presOf" srcId="{492956D9-8CB4-4F8F-B1DF-EE73D71F8C87}" destId="{53B7AEF8-1356-40B3-BF6B-707EE82406AF}" srcOrd="0" destOrd="0" presId="urn:microsoft.com/office/officeart/2005/8/layout/radial5"/>
    <dgm:cxn modelId="{6013372A-B5A4-48E5-8794-1549651A1B74}" type="presOf" srcId="{84DF3B36-1F05-4640-BC68-A18DE03BEF90}" destId="{18EBF9CD-9CB4-435D-A3C5-BB7D00E5B4B2}" srcOrd="1" destOrd="0" presId="urn:microsoft.com/office/officeart/2005/8/layout/radial5"/>
    <dgm:cxn modelId="{8A0D32B5-BB73-4A58-A984-A182D63CB91B}" type="presOf" srcId="{3ED54142-3F93-47EC-8FD3-87C2C5CC83CE}" destId="{CF7C3C0E-2B52-444F-9A71-488BB92A6138}" srcOrd="0" destOrd="0" presId="urn:microsoft.com/office/officeart/2005/8/layout/radial5"/>
    <dgm:cxn modelId="{266959FC-1AFE-43C4-9E96-EFDF313375B3}" type="presOf" srcId="{32D9578F-A0F2-4B52-98E0-3745122AED41}" destId="{A3FEEDA2-401D-4D43-B7EE-52354C2D4DED}" srcOrd="0" destOrd="0" presId="urn:microsoft.com/office/officeart/2005/8/layout/radial5"/>
    <dgm:cxn modelId="{A657183C-0879-43DF-B9CB-9A656E2F693F}" srcId="{32D9578F-A0F2-4B52-98E0-3745122AED41}" destId="{492956D9-8CB4-4F8F-B1DF-EE73D71F8C87}" srcOrd="0" destOrd="0" parTransId="{84DF3B36-1F05-4640-BC68-A18DE03BEF90}" sibTransId="{677B02D2-4037-408C-B9B2-4FB83F29F88F}"/>
    <dgm:cxn modelId="{11FF3715-9857-483B-A47B-58E2BA0C0F81}" srcId="{32D9578F-A0F2-4B52-98E0-3745122AED41}" destId="{3ED54142-3F93-47EC-8FD3-87C2C5CC83CE}" srcOrd="2" destOrd="0" parTransId="{99AB5A8B-7E63-4B0E-AFC4-A5F7E2131B19}" sibTransId="{4483B30A-A8ED-4DFB-B371-7EFACB13A64F}"/>
    <dgm:cxn modelId="{8830D057-8532-4BC1-B54C-7DE09377287C}" type="presOf" srcId="{78720B47-8698-4EF1-ADAD-3114E19B8BFC}" destId="{EDA86141-20F2-4A80-9DE5-8BC8F57D5020}" srcOrd="0" destOrd="0" presId="urn:microsoft.com/office/officeart/2005/8/layout/radial5"/>
    <dgm:cxn modelId="{3D6CEDA7-15E8-4335-AEA2-03C079E530C1}" srcId="{32D9578F-A0F2-4B52-98E0-3745122AED41}" destId="{75B91474-D43B-46A6-AC63-794D02275D8D}" srcOrd="1" destOrd="0" parTransId="{69272435-CBE8-47BF-8EA0-46635852B90F}" sibTransId="{9C61FC93-2032-4A14-8B78-4DFBE5639CF6}"/>
    <dgm:cxn modelId="{B4BFC0BA-1B44-4553-B0D1-0005976523CB}" type="presOf" srcId="{99AB5A8B-7E63-4B0E-AFC4-A5F7E2131B19}" destId="{5B335E2C-206D-46DC-BA51-24A3B0C04E75}" srcOrd="0" destOrd="0" presId="urn:microsoft.com/office/officeart/2005/8/layout/radial5"/>
    <dgm:cxn modelId="{B7FA6589-3E3A-4F5A-9978-F4B32C36119A}" type="presOf" srcId="{D06B96E1-0577-4997-B874-47B3FF28FF3D}" destId="{E037E4D8-E825-43DF-BC01-27AA6276ED66}" srcOrd="0" destOrd="0" presId="urn:microsoft.com/office/officeart/2005/8/layout/radial5"/>
    <dgm:cxn modelId="{9F2708AD-3B37-41AB-8606-D745CE8A48BE}" srcId="{033910D1-B356-4958-93E1-44EFA063F1EA}" destId="{32D9578F-A0F2-4B52-98E0-3745122AED41}" srcOrd="0" destOrd="0" parTransId="{764514C0-42B7-4E5C-A45A-1989DEB55E39}" sibTransId="{11FEB6CA-AC2A-481F-89CD-1E41510882CB}"/>
    <dgm:cxn modelId="{7E2D8766-B103-4F01-A5F8-8BF648A56E5E}" type="presOf" srcId="{033910D1-B356-4958-93E1-44EFA063F1EA}" destId="{0056F1BE-B589-458A-AFCD-DACF15EA5465}" srcOrd="0" destOrd="0" presId="urn:microsoft.com/office/officeart/2005/8/layout/radial5"/>
    <dgm:cxn modelId="{3A7EFAC5-FC4F-48B5-8C2F-E9773B791E98}" type="presOf" srcId="{75B91474-D43B-46A6-AC63-794D02275D8D}" destId="{4C1C6337-E5D7-438F-8E2C-035133FA129C}" srcOrd="0" destOrd="0" presId="urn:microsoft.com/office/officeart/2005/8/layout/radial5"/>
    <dgm:cxn modelId="{76A60BFE-3B2C-4273-840B-35A073EB75B3}" type="presOf" srcId="{84DF3B36-1F05-4640-BC68-A18DE03BEF90}" destId="{B0F3E0D5-1DFB-49AF-A3F5-E4E9D6CE3161}" srcOrd="0" destOrd="0" presId="urn:microsoft.com/office/officeart/2005/8/layout/radial5"/>
    <dgm:cxn modelId="{11201A38-28DE-464B-A80A-61C6DFE19932}" srcId="{033910D1-B356-4958-93E1-44EFA063F1EA}" destId="{06E2584F-236F-AE48-9790-D886A669D6E5}" srcOrd="1" destOrd="0" parTransId="{3892BE7A-1A63-1349-8E0E-BF8D9A37E6EC}" sibTransId="{2665F5BD-3DE2-2948-A25D-A3AC3E2BA809}"/>
    <dgm:cxn modelId="{8A589EA2-8692-4DAB-B1C5-90D6F811D088}" type="presOf" srcId="{69272435-CBE8-47BF-8EA0-46635852B90F}" destId="{F193B29D-920B-4BBD-9F53-5E553817B1DC}" srcOrd="1" destOrd="0" presId="urn:microsoft.com/office/officeart/2005/8/layout/radial5"/>
    <dgm:cxn modelId="{584B22E4-2703-476C-BF8B-9E9F396776AA}" type="presParOf" srcId="{0056F1BE-B589-458A-AFCD-DACF15EA5465}" destId="{A3FEEDA2-401D-4D43-B7EE-52354C2D4DED}" srcOrd="0" destOrd="0" presId="urn:microsoft.com/office/officeart/2005/8/layout/radial5"/>
    <dgm:cxn modelId="{A9D6D904-644A-4850-8F99-5B9F3D6A6178}" type="presParOf" srcId="{0056F1BE-B589-458A-AFCD-DACF15EA5465}" destId="{B0F3E0D5-1DFB-49AF-A3F5-E4E9D6CE3161}" srcOrd="1" destOrd="0" presId="urn:microsoft.com/office/officeart/2005/8/layout/radial5"/>
    <dgm:cxn modelId="{7C9D7CCD-3D48-4DC3-917B-D7A7A4E39470}" type="presParOf" srcId="{B0F3E0D5-1DFB-49AF-A3F5-E4E9D6CE3161}" destId="{18EBF9CD-9CB4-435D-A3C5-BB7D00E5B4B2}" srcOrd="0" destOrd="0" presId="urn:microsoft.com/office/officeart/2005/8/layout/radial5"/>
    <dgm:cxn modelId="{0844A02D-159A-4EB9-B4A9-967E4EB43501}" type="presParOf" srcId="{0056F1BE-B589-458A-AFCD-DACF15EA5465}" destId="{53B7AEF8-1356-40B3-BF6B-707EE82406AF}" srcOrd="2" destOrd="0" presId="urn:microsoft.com/office/officeart/2005/8/layout/radial5"/>
    <dgm:cxn modelId="{F9109A41-3499-4D62-979A-909734F57232}" type="presParOf" srcId="{0056F1BE-B589-458A-AFCD-DACF15EA5465}" destId="{21D79866-6A41-4F31-98CB-1708ED8ACD54}" srcOrd="3" destOrd="0" presId="urn:microsoft.com/office/officeart/2005/8/layout/radial5"/>
    <dgm:cxn modelId="{31D9F47A-9093-44BD-BCD8-92E22E485B9C}" type="presParOf" srcId="{21D79866-6A41-4F31-98CB-1708ED8ACD54}" destId="{F193B29D-920B-4BBD-9F53-5E553817B1DC}" srcOrd="0" destOrd="0" presId="urn:microsoft.com/office/officeart/2005/8/layout/radial5"/>
    <dgm:cxn modelId="{3D15589C-F062-4943-A844-66DED86F203B}" type="presParOf" srcId="{0056F1BE-B589-458A-AFCD-DACF15EA5465}" destId="{4C1C6337-E5D7-438F-8E2C-035133FA129C}" srcOrd="4" destOrd="0" presId="urn:microsoft.com/office/officeart/2005/8/layout/radial5"/>
    <dgm:cxn modelId="{1ABB95D7-B335-4354-87CD-7E3CE30A17A4}" type="presParOf" srcId="{0056F1BE-B589-458A-AFCD-DACF15EA5465}" destId="{5B335E2C-206D-46DC-BA51-24A3B0C04E75}" srcOrd="5" destOrd="0" presId="urn:microsoft.com/office/officeart/2005/8/layout/radial5"/>
    <dgm:cxn modelId="{01ADBE68-E1E9-44E2-A651-5D091FC40B5D}" type="presParOf" srcId="{5B335E2C-206D-46DC-BA51-24A3B0C04E75}" destId="{EA1D8B20-3D41-4479-B869-D96FDEE43A8E}" srcOrd="0" destOrd="0" presId="urn:microsoft.com/office/officeart/2005/8/layout/radial5"/>
    <dgm:cxn modelId="{BC8F0E9B-CDD4-47BB-B41D-A29A8B2766C2}" type="presParOf" srcId="{0056F1BE-B589-458A-AFCD-DACF15EA5465}" destId="{CF7C3C0E-2B52-444F-9A71-488BB92A6138}" srcOrd="6" destOrd="0" presId="urn:microsoft.com/office/officeart/2005/8/layout/radial5"/>
    <dgm:cxn modelId="{BB93241C-C615-42FE-A0F0-F00CAE1E7C5D}" type="presParOf" srcId="{0056F1BE-B589-458A-AFCD-DACF15EA5465}" destId="{EDA86141-20F2-4A80-9DE5-8BC8F57D5020}" srcOrd="7" destOrd="0" presId="urn:microsoft.com/office/officeart/2005/8/layout/radial5"/>
    <dgm:cxn modelId="{DB97E163-89F9-48C1-A359-E6EAA14B17B6}" type="presParOf" srcId="{EDA86141-20F2-4A80-9DE5-8BC8F57D5020}" destId="{B3C94D7B-7CE3-434A-83C4-71DD9900923D}" srcOrd="0" destOrd="0" presId="urn:microsoft.com/office/officeart/2005/8/layout/radial5"/>
    <dgm:cxn modelId="{B4F051F9-EEED-4D81-B29F-CCED76E10F52}" type="presParOf" srcId="{0056F1BE-B589-458A-AFCD-DACF15EA5465}" destId="{E037E4D8-E825-43DF-BC01-27AA6276ED66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FEEDA2-401D-4D43-B7EE-52354C2D4DED}">
      <dsp:nvSpPr>
        <dsp:cNvPr id="0" name=""/>
        <dsp:cNvSpPr/>
      </dsp:nvSpPr>
      <dsp:spPr>
        <a:xfrm>
          <a:off x="3296379" y="1609924"/>
          <a:ext cx="1876042" cy="1688913"/>
        </a:xfrm>
        <a:prstGeom prst="ellipse">
          <a:avLst/>
        </a:prstGeom>
        <a:solidFill>
          <a:srgbClr val="2366B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7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i="0" kern="1200" dirty="0">
              <a:latin typeface="Arial"/>
              <a:cs typeface="Arial"/>
            </a:rPr>
            <a:t>API</a:t>
          </a:r>
          <a:endParaRPr lang="en-US" sz="2400" b="0" i="0" kern="1200" dirty="0">
            <a:latin typeface="Arial"/>
            <a:cs typeface="Arial"/>
          </a:endParaRPr>
        </a:p>
        <a:p>
          <a:pPr marL="0" lvl="0" indent="0" algn="ctr" defTabSz="1778000">
            <a:lnSpc>
              <a:spcPct val="6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Arial"/>
              <a:cs typeface="Arial"/>
            </a:rPr>
            <a:t>MultiGO</a:t>
          </a:r>
          <a:endParaRPr lang="ru-RU" sz="2400" b="0" i="0" kern="1200" dirty="0">
            <a:latin typeface="Arial"/>
            <a:cs typeface="Arial"/>
          </a:endParaRPr>
        </a:p>
      </dsp:txBody>
      <dsp:txXfrm>
        <a:off x="3571119" y="1857260"/>
        <a:ext cx="1326562" cy="1194241"/>
      </dsp:txXfrm>
    </dsp:sp>
    <dsp:sp modelId="{B0F3E0D5-1DFB-49AF-A3F5-E4E9D6CE3161}">
      <dsp:nvSpPr>
        <dsp:cNvPr id="0" name=""/>
        <dsp:cNvSpPr/>
      </dsp:nvSpPr>
      <dsp:spPr>
        <a:xfrm rot="21585249">
          <a:off x="4076766" y="1153105"/>
          <a:ext cx="305998" cy="442232"/>
        </a:xfrm>
        <a:prstGeom prst="upDown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/>
        </a:p>
      </dsp:txBody>
      <dsp:txXfrm rot="10800000">
        <a:off x="4076766" y="1241748"/>
        <a:ext cx="214199" cy="265340"/>
      </dsp:txXfrm>
    </dsp:sp>
    <dsp:sp modelId="{53B7AEF8-1356-40B3-BF6B-707EE82406AF}">
      <dsp:nvSpPr>
        <dsp:cNvPr id="0" name=""/>
        <dsp:cNvSpPr/>
      </dsp:nvSpPr>
      <dsp:spPr>
        <a:xfrm>
          <a:off x="3292096" y="0"/>
          <a:ext cx="1868368" cy="1123934"/>
        </a:xfrm>
        <a:prstGeom prst="ellipse">
          <a:avLst/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0" i="0" kern="12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rPr>
            <a:t>Мобильные приложения </a:t>
          </a:r>
          <a:br>
            <a:rPr lang="ru-RU" sz="1300" b="0" i="0" kern="12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rPr>
          </a:br>
          <a:r>
            <a:rPr lang="ru-RU" sz="1300" b="0" i="0" kern="12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rPr>
            <a:t>и устройства </a:t>
          </a:r>
          <a:r>
            <a:rPr lang="en-US" sz="1300" b="0" i="0" kern="12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rPr>
            <a:t>Connect Car</a:t>
          </a:r>
          <a:endParaRPr lang="ru-RU" sz="1300" b="0" i="0" kern="1200" dirty="0">
            <a:solidFill>
              <a:schemeClr val="tx1">
                <a:lumMod val="50000"/>
              </a:schemeClr>
            </a:solidFill>
            <a:latin typeface="Arial"/>
            <a:cs typeface="Arial"/>
          </a:endParaRPr>
        </a:p>
      </dsp:txBody>
      <dsp:txXfrm>
        <a:off x="3565712" y="164596"/>
        <a:ext cx="1321136" cy="794742"/>
      </dsp:txXfrm>
    </dsp:sp>
    <dsp:sp modelId="{21D79866-6A41-4F31-98CB-1708ED8ACD54}">
      <dsp:nvSpPr>
        <dsp:cNvPr id="0" name=""/>
        <dsp:cNvSpPr/>
      </dsp:nvSpPr>
      <dsp:spPr>
        <a:xfrm rot="5370507">
          <a:off x="5409358" y="2109948"/>
          <a:ext cx="399803" cy="665272"/>
        </a:xfrm>
        <a:prstGeom prst="upDown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/>
        </a:p>
      </dsp:txBody>
      <dsp:txXfrm>
        <a:off x="5468814" y="2183034"/>
        <a:ext cx="279862" cy="399164"/>
      </dsp:txXfrm>
    </dsp:sp>
    <dsp:sp modelId="{4C1C6337-E5D7-438F-8E2C-035133FA129C}">
      <dsp:nvSpPr>
        <dsp:cNvPr id="0" name=""/>
        <dsp:cNvSpPr/>
      </dsp:nvSpPr>
      <dsp:spPr>
        <a:xfrm>
          <a:off x="6073037" y="1888715"/>
          <a:ext cx="2010546" cy="1082533"/>
        </a:xfrm>
        <a:prstGeom prst="ellipse">
          <a:avLst/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0" i="0" kern="12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rPr>
            <a:t>Интернет </a:t>
          </a:r>
          <a:br>
            <a:rPr lang="ru-RU" sz="1300" b="0" i="0" kern="12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rPr>
          </a:br>
          <a:r>
            <a:rPr lang="ru-RU" sz="1300" b="0" i="0" kern="12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rPr>
            <a:t>порталы и интерактивные карты</a:t>
          </a:r>
        </a:p>
      </dsp:txBody>
      <dsp:txXfrm>
        <a:off x="6367475" y="2047248"/>
        <a:ext cx="1421670" cy="765467"/>
      </dsp:txXfrm>
    </dsp:sp>
    <dsp:sp modelId="{5B335E2C-206D-46DC-BA51-24A3B0C04E75}">
      <dsp:nvSpPr>
        <dsp:cNvPr id="0" name=""/>
        <dsp:cNvSpPr/>
      </dsp:nvSpPr>
      <dsp:spPr>
        <a:xfrm rot="5480560">
          <a:off x="4060410" y="3292518"/>
          <a:ext cx="299108" cy="408857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/>
        </a:p>
      </dsp:txBody>
      <dsp:txXfrm rot="10800000">
        <a:off x="4106327" y="3329435"/>
        <a:ext cx="209376" cy="245315"/>
      </dsp:txXfrm>
    </dsp:sp>
    <dsp:sp modelId="{CF7C3C0E-2B52-444F-9A71-488BB92A6138}">
      <dsp:nvSpPr>
        <dsp:cNvPr id="0" name=""/>
        <dsp:cNvSpPr/>
      </dsp:nvSpPr>
      <dsp:spPr>
        <a:xfrm>
          <a:off x="3220668" y="3707455"/>
          <a:ext cx="1941831" cy="1147385"/>
        </a:xfrm>
        <a:prstGeom prst="ellipse">
          <a:avLst/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0" i="0" kern="12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rPr>
            <a:t>Навигационные базы данных</a:t>
          </a:r>
        </a:p>
      </dsp:txBody>
      <dsp:txXfrm>
        <a:off x="3505043" y="3875486"/>
        <a:ext cx="1373081" cy="811323"/>
      </dsp:txXfrm>
    </dsp:sp>
    <dsp:sp modelId="{EDA86141-20F2-4A80-9DE5-8BC8F57D5020}">
      <dsp:nvSpPr>
        <dsp:cNvPr id="0" name=""/>
        <dsp:cNvSpPr/>
      </dsp:nvSpPr>
      <dsp:spPr>
        <a:xfrm rot="16265189">
          <a:off x="2638060" y="2083906"/>
          <a:ext cx="426184" cy="688481"/>
        </a:xfrm>
        <a:prstGeom prst="upDown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900" kern="1200"/>
        </a:p>
      </dsp:txBody>
      <dsp:txXfrm rot="10800000">
        <a:off x="2700775" y="2285518"/>
        <a:ext cx="298329" cy="413089"/>
      </dsp:txXfrm>
    </dsp:sp>
    <dsp:sp modelId="{E037E4D8-E825-43DF-BC01-27AA6276ED66}">
      <dsp:nvSpPr>
        <dsp:cNvPr id="0" name=""/>
        <dsp:cNvSpPr/>
      </dsp:nvSpPr>
      <dsp:spPr>
        <a:xfrm>
          <a:off x="205166" y="1888725"/>
          <a:ext cx="2173886" cy="1019710"/>
        </a:xfrm>
        <a:prstGeom prst="ellipse">
          <a:avLst/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0" i="0" kern="12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rPr>
            <a:t>Информационно-справочные системы</a:t>
          </a:r>
        </a:p>
      </dsp:txBody>
      <dsp:txXfrm>
        <a:off x="523524" y="2038058"/>
        <a:ext cx="1537170" cy="7210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dirty="0">
                <a:latin typeface="Arial"/>
              </a:rPr>
              <a:t>Конфиденциально</a:t>
            </a:r>
            <a:endParaRPr dirty="0">
              <a:latin typeface="Arial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ru-RU">
                <a:latin typeface="Arial"/>
              </a:rPr>
              <a:t>14.03.2017</a:t>
            </a:fld>
            <a:endParaRPr dirty="0">
              <a:latin typeface="Arial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dirty="0">
                <a:latin typeface="Arial"/>
              </a:rPr>
              <a:t>Конфиденциально</a:t>
            </a:r>
            <a:endParaRPr dirty="0">
              <a:latin typeface="Arial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>
                <a:latin typeface="Arial"/>
              </a:rPr>
              <a:t>‹#›</a:t>
            </a:fld>
            <a:endParaRPr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r>
              <a:rPr lang="ru-RU" dirty="0"/>
              <a:t>Конфиденциально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772AB877-E7B1-4681-847E-D0918612832B}" type="datetimeFigureOut">
              <a:rPr lang="ru-RU" smtClean="0"/>
              <a:pPr/>
              <a:t>14.03.2017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dirty="0"/>
              <a:t>Образец текста</a:t>
            </a:r>
          </a:p>
          <a:p>
            <a:pPr lvl="1"/>
            <a:r>
              <a:rPr dirty="0"/>
              <a:t>Второй уровень</a:t>
            </a:r>
          </a:p>
          <a:p>
            <a:pPr lvl="2"/>
            <a:r>
              <a:rPr dirty="0"/>
              <a:t>Третий уровень</a:t>
            </a:r>
          </a:p>
          <a:p>
            <a:pPr lvl="3"/>
            <a:r>
              <a:rPr dirty="0"/>
              <a:t>Четвертый уровень</a:t>
            </a:r>
          </a:p>
          <a:p>
            <a:pPr lvl="4"/>
            <a:r>
              <a:rPr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r>
              <a:rPr lang="ru-RU" dirty="0"/>
              <a:t>Конфиденциально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69C971FF-EF28-4195-A575-329446EFAA5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Arial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Arial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Arial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Arial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Arial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132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ea typeface="+mn-ea"/>
                <a:cs typeface="+mn-cs"/>
              </a:rPr>
              <a:t>3</a:t>
            </a:fld>
            <a:endParaRPr lang="en-US" sz="1200" b="0" i="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66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dirty="0">
              <a:solidFill>
                <a:schemeClr val="lt1"/>
              </a:solidFill>
              <a:latin typeface="Arial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/>
          <a:lstStyle>
            <a:lvl1pPr>
              <a:defRPr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noProof="0" dirty="0">
              <a:latin typeface="Arial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noProof="0" dirty="0">
              <a:latin typeface="Arial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/>
              <a:t>Чтобы добавить рисунок, перетащите его на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  <a:p>
            <a:pPr lvl="3"/>
            <a:r>
              <a:rPr lang="ru-RU" noProof="0" dirty="0"/>
              <a:t>Четвертый уровень</a:t>
            </a:r>
          </a:p>
          <a:p>
            <a:pPr lvl="4"/>
            <a:r>
              <a:rPr lang="ru-RU" noProof="0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/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  <a:latin typeface="Arial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846940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/>
              </a:defRPr>
            </a:lvl1pPr>
          </a:lstStyle>
          <a:p>
            <a:fld id="{F36C87F6-986D-49E6-AF40-1B3A1EE8064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Arial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Arial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Arial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Arial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Arial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18" Type="http://schemas.openxmlformats.org/officeDocument/2006/relationships/image" Target="../media/image15.jpg"/><Relationship Id="rId3" Type="http://schemas.openxmlformats.org/officeDocument/2006/relationships/diagramData" Target="../diagrams/data1.xml"/><Relationship Id="rId21" Type="http://schemas.openxmlformats.org/officeDocument/2006/relationships/image" Target="../media/image18.jpeg"/><Relationship Id="rId7" Type="http://schemas.microsoft.com/office/2007/relationships/diagramDrawing" Target="../diagrams/drawing1.xml"/><Relationship Id="rId12" Type="http://schemas.openxmlformats.org/officeDocument/2006/relationships/image" Target="../media/image9.jpeg"/><Relationship Id="rId17" Type="http://schemas.openxmlformats.org/officeDocument/2006/relationships/image" Target="../media/image14.jpg"/><Relationship Id="rId2" Type="http://schemas.openxmlformats.org/officeDocument/2006/relationships/image" Target="../media/image4.png"/><Relationship Id="rId16" Type="http://schemas.openxmlformats.org/officeDocument/2006/relationships/image" Target="../media/image13.jpg"/><Relationship Id="rId20" Type="http://schemas.openxmlformats.org/officeDocument/2006/relationships/image" Target="../media/image17.gif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8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2.jpeg"/><Relationship Id="rId23" Type="http://schemas.openxmlformats.org/officeDocument/2006/relationships/image" Target="../media/image19.png"/><Relationship Id="rId10" Type="http://schemas.openxmlformats.org/officeDocument/2006/relationships/image" Target="../media/image7.jpeg"/><Relationship Id="rId19" Type="http://schemas.openxmlformats.org/officeDocument/2006/relationships/image" Target="../media/image16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6.jpeg"/><Relationship Id="rId14" Type="http://schemas.openxmlformats.org/officeDocument/2006/relationships/image" Target="../media/image11.jpeg"/><Relationship Id="rId2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emf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92" y="188640"/>
            <a:ext cx="5976664" cy="3476877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4"/>
          <a:srcRect t="-11696" r="-2535" b="-13630"/>
          <a:stretch/>
        </p:blipFill>
        <p:spPr>
          <a:xfrm>
            <a:off x="837829" y="836713"/>
            <a:ext cx="2748811" cy="648071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5"/>
          <a:srcRect l="12874" t="1786" r="19320" b="7179"/>
          <a:stretch/>
        </p:blipFill>
        <p:spPr>
          <a:xfrm>
            <a:off x="5069138" y="0"/>
            <a:ext cx="7119687" cy="65973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" y="3573016"/>
            <a:ext cx="12188825" cy="1512168"/>
          </a:xfrm>
          <a:prstGeom prst="rect">
            <a:avLst/>
          </a:prstGeom>
          <a:solidFill>
            <a:srgbClr val="3876A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E3651D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5820" y="3717033"/>
            <a:ext cx="8856984" cy="2160240"/>
          </a:xfrm>
        </p:spPr>
        <p:txBody>
          <a:bodyPr anchor="t">
            <a:norm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СИСТЕМЫ МОНИТОРИНГА локальных рынков</a:t>
            </a:r>
          </a:p>
        </p:txBody>
      </p:sp>
    </p:spTree>
    <p:extLst>
      <p:ext uri="{BB962C8B-B14F-4D97-AF65-F5344CB8AC3E}">
        <p14:creationId xmlns:p14="http://schemas.microsoft.com/office/powerpoint/2010/main" val="25165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8788" y="2442312"/>
            <a:ext cx="2448272" cy="1778326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488338502"/>
              </p:ext>
            </p:extLst>
          </p:nvPr>
        </p:nvGraphicFramePr>
        <p:xfrm>
          <a:off x="1968216" y="1650853"/>
          <a:ext cx="8324382" cy="4945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" name="Прямоугольник 38"/>
          <p:cNvSpPr/>
          <p:nvPr/>
        </p:nvSpPr>
        <p:spPr>
          <a:xfrm>
            <a:off x="1586" y="693409"/>
            <a:ext cx="12185652" cy="647903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9"/>
          </a:p>
        </p:txBody>
      </p:sp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9956" y="5445224"/>
            <a:ext cx="1839324" cy="11821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229" y="1629269"/>
            <a:ext cx="2037431" cy="15117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628" y="4941168"/>
            <a:ext cx="2735587" cy="16413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32" y="2924944"/>
            <a:ext cx="1092303" cy="7274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842" y="1629269"/>
            <a:ext cx="1737479" cy="12509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5273" y="1557279"/>
            <a:ext cx="2715804" cy="2800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Информационный контент</a:t>
            </a:r>
          </a:p>
          <a:p>
            <a:pPr marL="214249" indent="-214249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pPr marL="342797" lvl="1">
              <a:spcAft>
                <a:spcPts val="750"/>
              </a:spcAft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Цены и качество топлива</a:t>
            </a:r>
          </a:p>
          <a:p>
            <a:pPr marL="342797" lvl="1">
              <a:spcAft>
                <a:spcPts val="750"/>
              </a:spcAft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Свободные места </a:t>
            </a:r>
            <a:br>
              <a:rPr lang="ru-RU" sz="11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ru-RU" sz="11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гостиниц и мотелей</a:t>
            </a:r>
          </a:p>
          <a:p>
            <a:pPr marL="342797" lvl="1">
              <a:spcAft>
                <a:spcPts val="750"/>
              </a:spcAft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Меню и отзывы </a:t>
            </a:r>
            <a:br>
              <a:rPr lang="ru-RU" sz="11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ru-RU" sz="11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пунктов питания</a:t>
            </a:r>
          </a:p>
          <a:p>
            <a:pPr marL="342797" lvl="1">
              <a:spcAft>
                <a:spcPts val="750"/>
              </a:spcAft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Виды СТО, заказ </a:t>
            </a:r>
            <a:br>
              <a:rPr lang="ru-RU" sz="11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ru-RU" sz="11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запчастей и услуг</a:t>
            </a:r>
          </a:p>
          <a:p>
            <a:pPr marL="342797" lvl="1">
              <a:spcAft>
                <a:spcPts val="750"/>
              </a:spcAft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Ассортимент </a:t>
            </a:r>
            <a:br>
              <a:rPr lang="ru-RU" sz="11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ru-RU" sz="11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магазинов, </a:t>
            </a:r>
            <a:br>
              <a:rPr lang="ru-RU" sz="11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ru-RU" sz="11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заказ товаров</a:t>
            </a:r>
            <a:br>
              <a:rPr lang="ru-RU" sz="11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ru-RU" sz="11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и т.д.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54"/>
          <a:stretch/>
        </p:blipFill>
        <p:spPr>
          <a:xfrm>
            <a:off x="10774932" y="3356992"/>
            <a:ext cx="1161515" cy="322391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15" y="2061206"/>
            <a:ext cx="228800" cy="3159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75" y="2449158"/>
            <a:ext cx="265173" cy="3443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86" y="2881092"/>
            <a:ext cx="271218" cy="37453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87" y="3313029"/>
            <a:ext cx="284271" cy="38333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29" y="3816952"/>
            <a:ext cx="259496" cy="3599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772" y="765399"/>
            <a:ext cx="11735748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99" dirty="0">
                <a:solidFill>
                  <a:schemeClr val="bg1"/>
                </a:solidFill>
                <a:latin typeface="Arial"/>
                <a:cs typeface="Arial"/>
              </a:rPr>
              <a:t>Единый информационный и процессинговый интерфейс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07" y="4724806"/>
            <a:ext cx="1439785" cy="7222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724" y="5516688"/>
            <a:ext cx="863871" cy="10606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564" y="4869160"/>
            <a:ext cx="1224492" cy="793626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2135005" y="1503"/>
            <a:ext cx="10052235" cy="691906"/>
          </a:xfrm>
          <a:prstGeom prst="rect">
            <a:avLst/>
          </a:prstGeom>
          <a:solidFill>
            <a:srgbClr val="3876A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9"/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2350972" y="893"/>
            <a:ext cx="9764278" cy="69251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ru-RU" sz="2799" dirty="0">
                <a:ln w="0"/>
                <a:solidFill>
                  <a:schemeClr val="bg1"/>
                </a:solidFill>
                <a:cs typeface="Arial"/>
              </a:rPr>
              <a:t>Сервис </a:t>
            </a:r>
            <a:r>
              <a:rPr lang="en-US" sz="2799" dirty="0">
                <a:ln w="0"/>
                <a:solidFill>
                  <a:schemeClr val="bg1"/>
                </a:solidFill>
                <a:cs typeface="Arial"/>
              </a:rPr>
              <a:t>API </a:t>
            </a:r>
            <a:r>
              <a:rPr lang="en-US" sz="2799" cap="none" dirty="0">
                <a:ln w="0"/>
                <a:solidFill>
                  <a:schemeClr val="bg1"/>
                </a:solidFill>
                <a:cs typeface="Arial"/>
              </a:rPr>
              <a:t>MultiGO</a:t>
            </a:r>
            <a:endParaRPr lang="ru-RU" sz="2799" dirty="0">
              <a:ln w="0"/>
              <a:solidFill>
                <a:schemeClr val="bg1"/>
              </a:solidFill>
              <a:cs typeface="Arial"/>
            </a:endParaRPr>
          </a:p>
        </p:txBody>
      </p:sp>
      <p:pic>
        <p:nvPicPr>
          <p:cNvPr id="42" name="Изображение 4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35274" y="208436"/>
            <a:ext cx="1511775" cy="291611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3"/>
          <a:srcRect b="67889"/>
          <a:stretch/>
        </p:blipFill>
        <p:spPr>
          <a:xfrm>
            <a:off x="9478788" y="1628800"/>
            <a:ext cx="2434556" cy="786160"/>
          </a:xfrm>
          <a:prstGeom prst="rect">
            <a:avLst/>
          </a:prstGeom>
          <a:solidFill>
            <a:srgbClr val="3876AF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66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t>3</a:t>
            </a:fld>
            <a:endParaRPr lang="ru-RU" noProof="0" dirty="0"/>
          </a:p>
        </p:txBody>
      </p:sp>
      <p:grpSp>
        <p:nvGrpSpPr>
          <p:cNvPr id="24" name="Группа 23"/>
          <p:cNvGrpSpPr/>
          <p:nvPr/>
        </p:nvGrpSpPr>
        <p:grpSpPr>
          <a:xfrm>
            <a:off x="0" y="-610"/>
            <a:ext cx="12205300" cy="695768"/>
            <a:chOff x="0" y="-610"/>
            <a:chExt cx="12205300" cy="695768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0" y="0"/>
              <a:ext cx="12192000" cy="695158"/>
              <a:chOff x="0" y="0"/>
              <a:chExt cx="12192000" cy="695158"/>
            </a:xfrm>
          </p:grpSpPr>
          <p:sp>
            <p:nvSpPr>
              <p:cNvPr id="27" name="Прямоугольник 26"/>
              <p:cNvSpPr/>
              <p:nvPr/>
            </p:nvSpPr>
            <p:spPr>
              <a:xfrm>
                <a:off x="0" y="1"/>
                <a:ext cx="2239211" cy="695157"/>
              </a:xfrm>
              <a:prstGeom prst="rect">
                <a:avLst/>
              </a:prstGeom>
              <a:solidFill>
                <a:srgbClr val="F5F4F4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>
                  <a:solidFill>
                    <a:srgbClr val="69A4C9"/>
                  </a:solidFill>
                </a:endParaRPr>
              </a:p>
            </p:txBody>
          </p:sp>
          <p:pic>
            <p:nvPicPr>
              <p:cNvPr id="28" name="Изображение 27" descr="logo_mgo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868" y="185155"/>
                <a:ext cx="1587500" cy="313209"/>
              </a:xfrm>
              <a:prstGeom prst="rect">
                <a:avLst/>
              </a:prstGeom>
            </p:spPr>
          </p:pic>
          <p:sp>
            <p:nvSpPr>
              <p:cNvPr id="29" name="Прямоугольник 28"/>
              <p:cNvSpPr/>
              <p:nvPr/>
            </p:nvSpPr>
            <p:spPr>
              <a:xfrm>
                <a:off x="2222455" y="0"/>
                <a:ext cx="9969545" cy="692086"/>
              </a:xfrm>
              <a:prstGeom prst="rect">
                <a:avLst/>
              </a:prstGeom>
              <a:solidFill>
                <a:srgbClr val="3876AF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sp>
          <p:nvSpPr>
            <p:cNvPr id="26" name="Заголовок 1"/>
            <p:cNvSpPr txBox="1">
              <a:spLocks/>
            </p:cNvSpPr>
            <p:nvPr/>
          </p:nvSpPr>
          <p:spPr>
            <a:xfrm>
              <a:off x="2438479" y="-610"/>
              <a:ext cx="9766821" cy="6926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 cap="all" baseline="0">
                  <a:solidFill>
                    <a:schemeClr val="tx1">
                      <a:lumMod val="50000"/>
                    </a:schemeClr>
                  </a:solidFill>
                  <a:latin typeface="Arial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ru-RU" sz="3000" cap="none" dirty="0">
                  <a:solidFill>
                    <a:schemeClr val="bg1"/>
                  </a:solidFill>
                </a:rPr>
                <a:t>ИСТОЧНИКИ ДАННЫХ</a:t>
              </a:r>
            </a:p>
          </p:txBody>
        </p:sp>
      </p:grpSp>
      <p:sp>
        <p:nvSpPr>
          <p:cNvPr id="37" name="Равнобедренный треугольник 36"/>
          <p:cNvSpPr/>
          <p:nvPr/>
        </p:nvSpPr>
        <p:spPr>
          <a:xfrm rot="5400000">
            <a:off x="1992519" y="3426437"/>
            <a:ext cx="5109776" cy="506390"/>
          </a:xfrm>
          <a:prstGeom prst="triangle">
            <a:avLst/>
          </a:prstGeom>
          <a:solidFill>
            <a:srgbClr val="94C18D">
              <a:alpha val="56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grpSp>
        <p:nvGrpSpPr>
          <p:cNvPr id="3" name="Группа 2"/>
          <p:cNvGrpSpPr/>
          <p:nvPr/>
        </p:nvGrpSpPr>
        <p:grpSpPr>
          <a:xfrm>
            <a:off x="333772" y="1052736"/>
            <a:ext cx="3761752" cy="5400600"/>
            <a:chOff x="333772" y="1124744"/>
            <a:chExt cx="3761752" cy="5112568"/>
          </a:xfrm>
        </p:grpSpPr>
        <p:sp>
          <p:nvSpPr>
            <p:cNvPr id="33" name="Скругленный прямоугольник 23"/>
            <p:cNvSpPr/>
            <p:nvPr/>
          </p:nvSpPr>
          <p:spPr>
            <a:xfrm>
              <a:off x="333774" y="1124744"/>
              <a:ext cx="3761750" cy="576064"/>
            </a:xfrm>
            <a:prstGeom prst="roundRect">
              <a:avLst/>
            </a:prstGeom>
            <a:solidFill>
              <a:srgbClr val="94C18D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rgbClr val="3B3838"/>
                  </a:solidFill>
                  <a:latin typeface="Arial"/>
                  <a:cs typeface="Arial"/>
                </a:rPr>
                <a:t>Компании владельцы АЗС</a:t>
              </a:r>
            </a:p>
          </p:txBody>
        </p:sp>
        <p:sp>
          <p:nvSpPr>
            <p:cNvPr id="34" name="Скругленный прямоугольник 29"/>
            <p:cNvSpPr/>
            <p:nvPr/>
          </p:nvSpPr>
          <p:spPr>
            <a:xfrm>
              <a:off x="333772" y="2564904"/>
              <a:ext cx="3761751" cy="792088"/>
            </a:xfrm>
            <a:prstGeom prst="roundRect">
              <a:avLst/>
            </a:prstGeom>
            <a:solidFill>
              <a:srgbClr val="94C18D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1600" dirty="0">
                  <a:solidFill>
                    <a:srgbClr val="3B3838"/>
                  </a:solidFill>
                  <a:latin typeface="Arial"/>
                  <a:cs typeface="Arial"/>
                </a:rPr>
                <a:t>Операторы безналичных расчетов </a:t>
              </a:r>
              <a:br>
                <a:rPr lang="ru-RU" sz="1600" dirty="0">
                  <a:solidFill>
                    <a:srgbClr val="3B3838"/>
                  </a:solidFill>
                  <a:latin typeface="Arial"/>
                  <a:cs typeface="Arial"/>
                </a:rPr>
              </a:br>
              <a:r>
                <a:rPr lang="ru-RU" sz="1600" dirty="0">
                  <a:solidFill>
                    <a:srgbClr val="3B3838"/>
                  </a:solidFill>
                  <a:latin typeface="Arial"/>
                  <a:cs typeface="Arial"/>
                </a:rPr>
                <a:t>по топливным картам</a:t>
              </a:r>
            </a:p>
          </p:txBody>
        </p:sp>
        <p:sp>
          <p:nvSpPr>
            <p:cNvPr id="35" name="Скругленный прямоугольник 30"/>
            <p:cNvSpPr/>
            <p:nvPr/>
          </p:nvSpPr>
          <p:spPr>
            <a:xfrm>
              <a:off x="333772" y="4365104"/>
              <a:ext cx="3761751" cy="1008112"/>
            </a:xfrm>
            <a:prstGeom prst="roundRect">
              <a:avLst/>
            </a:prstGeom>
            <a:solidFill>
              <a:srgbClr val="94C18D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rgbClr val="3B3838"/>
                  </a:solidFill>
                  <a:latin typeface="Arial"/>
                  <a:cs typeface="Arial"/>
                </a:rPr>
                <a:t>Пользователи (более 500 тыс.) мобильного приложения </a:t>
              </a:r>
            </a:p>
            <a:p>
              <a:pPr algn="ctr"/>
              <a:r>
                <a:rPr lang="pt-BR" sz="1600" dirty="0" err="1">
                  <a:solidFill>
                    <a:srgbClr val="3B3838"/>
                  </a:solidFill>
                  <a:latin typeface="Arial"/>
                  <a:cs typeface="Arial"/>
                </a:rPr>
                <a:t>MultiGO</a:t>
              </a:r>
              <a:r>
                <a:rPr lang="pt-BR" sz="1600" dirty="0">
                  <a:solidFill>
                    <a:srgbClr val="3B3838"/>
                  </a:solidFill>
                  <a:latin typeface="Arial"/>
                  <a:cs typeface="Arial"/>
                </a:rPr>
                <a:t> </a:t>
              </a:r>
              <a:r>
                <a:rPr lang="pt-BR" sz="1600" dirty="0" err="1">
                  <a:solidFill>
                    <a:srgbClr val="3B3838"/>
                  </a:solidFill>
                  <a:latin typeface="Arial"/>
                  <a:cs typeface="Arial"/>
                </a:rPr>
                <a:t>Топливо</a:t>
              </a:r>
              <a:endParaRPr lang="ru-RU" sz="1600" dirty="0">
                <a:solidFill>
                  <a:srgbClr val="3B3838"/>
                </a:solidFill>
                <a:latin typeface="Arial"/>
                <a:cs typeface="Arial"/>
              </a:endParaRPr>
            </a:p>
          </p:txBody>
        </p:sp>
        <p:sp>
          <p:nvSpPr>
            <p:cNvPr id="36" name="Скругленный прямоугольник 35"/>
            <p:cNvSpPr/>
            <p:nvPr/>
          </p:nvSpPr>
          <p:spPr>
            <a:xfrm>
              <a:off x="333772" y="3501008"/>
              <a:ext cx="3761751" cy="720080"/>
            </a:xfrm>
            <a:prstGeom prst="roundRect">
              <a:avLst/>
            </a:prstGeom>
            <a:solidFill>
              <a:srgbClr val="94C18D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rgbClr val="3B3838"/>
                  </a:solidFill>
                  <a:latin typeface="Arial"/>
                  <a:cs typeface="Arial"/>
                </a:rPr>
                <a:t>Пользователи (более 2 млн.) внешних мобильных приложений</a:t>
              </a:r>
            </a:p>
          </p:txBody>
        </p:sp>
        <p:sp>
          <p:nvSpPr>
            <p:cNvPr id="38" name="Скругленный прямоугольник 18"/>
            <p:cNvSpPr/>
            <p:nvPr/>
          </p:nvSpPr>
          <p:spPr>
            <a:xfrm>
              <a:off x="333772" y="5517232"/>
              <a:ext cx="3761750" cy="720080"/>
            </a:xfrm>
            <a:prstGeom prst="roundRect">
              <a:avLst/>
            </a:prstGeom>
            <a:solidFill>
              <a:srgbClr val="94C18D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rgbClr val="3B3838"/>
                  </a:solidFill>
                  <a:latin typeface="Arial"/>
                  <a:cs typeface="Arial"/>
                </a:rPr>
                <a:t>Консалтинговые исследования </a:t>
              </a:r>
              <a:r>
                <a:rPr lang="pt-BR" sz="1600" dirty="0" err="1">
                  <a:solidFill>
                    <a:srgbClr val="3B3838"/>
                  </a:solidFill>
                  <a:latin typeface="Arial"/>
                  <a:cs typeface="Arial"/>
                </a:rPr>
                <a:t>MultiGO</a:t>
              </a:r>
              <a:r>
                <a:rPr lang="ru-RU" sz="1600" dirty="0">
                  <a:solidFill>
                    <a:srgbClr val="3B3838"/>
                  </a:solidFill>
                  <a:latin typeface="Arial"/>
                  <a:cs typeface="Arial"/>
                </a:rPr>
                <a:t> </a:t>
              </a:r>
            </a:p>
          </p:txBody>
        </p:sp>
        <p:sp>
          <p:nvSpPr>
            <p:cNvPr id="39" name="Скругленный прямоугольник 23"/>
            <p:cNvSpPr/>
            <p:nvPr/>
          </p:nvSpPr>
          <p:spPr>
            <a:xfrm>
              <a:off x="333772" y="1844824"/>
              <a:ext cx="3761750" cy="576064"/>
            </a:xfrm>
            <a:prstGeom prst="roundRect">
              <a:avLst/>
            </a:prstGeom>
            <a:solidFill>
              <a:srgbClr val="94C18D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rgbClr val="3B3838"/>
                  </a:solidFill>
                  <a:latin typeface="Arial"/>
                  <a:cs typeface="Arial"/>
                </a:rPr>
                <a:t>Транспортные компании</a:t>
              </a:r>
            </a:p>
          </p:txBody>
        </p:sp>
      </p:grpSp>
      <p:sp>
        <p:nvSpPr>
          <p:cNvPr id="40" name="Овал 39"/>
          <p:cNvSpPr/>
          <p:nvPr/>
        </p:nvSpPr>
        <p:spPr>
          <a:xfrm>
            <a:off x="5014292" y="2780928"/>
            <a:ext cx="1728192" cy="1728192"/>
          </a:xfrm>
          <a:prstGeom prst="ellipse">
            <a:avLst/>
          </a:prstGeom>
          <a:solidFill>
            <a:srgbClr val="3876A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Arial"/>
                <a:cs typeface="Arial"/>
              </a:rPr>
              <a:t>MultiGO</a:t>
            </a:r>
            <a:endParaRPr lang="ru-RU" sz="22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30516" y="980728"/>
            <a:ext cx="4824536" cy="5539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Транзакционный процессинг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(получение транзакций в момент покупки) среднее кол-во в день 420 тысяч. из 3,8 тысяч АЗС.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Терминальный процессинг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(получение транзакций в момент перепрограммирования POS терминала) среднее кол-во в день 29 тысяч. из 14,5 тысяч АЗС.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Управленческий процессинг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(получение транзакций в момент указания на изменения цен) среднее кол-во в день 1,3 тысяч. из 1,9 тыс. АЗС 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Информационный процессинг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(получение транзакций в момент изменения цен для показа на интерактивной карте заказчика) среднее кол-во в день 0,7 тысяч. из 2,4 тыс. АЗС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Клиентский процессинг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(получение транзакций от пользователей мобильных приложений) среднее кол-во в день 0,4 тыс. из 9 тыс. АЗС.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Консалтинговый процессинг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(получение информации от стрингеров в момент выполнения полевых работ) средне кол-во в год 196 тысяч. по 21 тысячи АЗС.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Парсеры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- среднее кол-во 3,5 тысячи в день о 1,8 тыс. АЗС.</a:t>
            </a:r>
          </a:p>
        </p:txBody>
      </p:sp>
    </p:spTree>
    <p:extLst>
      <p:ext uri="{BB962C8B-B14F-4D97-AF65-F5344CB8AC3E}">
        <p14:creationId xmlns:p14="http://schemas.microsoft.com/office/powerpoint/2010/main" val="121817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692696"/>
            <a:ext cx="2239211" cy="6165304"/>
          </a:xfrm>
          <a:prstGeom prst="rect">
            <a:avLst/>
          </a:prstGeom>
          <a:solidFill>
            <a:srgbClr val="BFBFBF">
              <a:alpha val="52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69A4C9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t>4</a:t>
            </a:fld>
            <a:endParaRPr lang="ru-RU" noProof="0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2422004" y="980728"/>
            <a:ext cx="9597347" cy="5532098"/>
            <a:chOff x="2845947" y="1142339"/>
            <a:chExt cx="9280077" cy="534921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45947" y="1142339"/>
              <a:ext cx="9267327" cy="52921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Овал 11"/>
            <p:cNvSpPr/>
            <p:nvPr/>
          </p:nvSpPr>
          <p:spPr>
            <a:xfrm>
              <a:off x="8902724" y="2132856"/>
              <a:ext cx="3024336" cy="309634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3"/>
            <a:srcRect t="9581" r="3341" b="8755"/>
            <a:stretch/>
          </p:blipFill>
          <p:spPr>
            <a:xfrm>
              <a:off x="8625034" y="4832600"/>
              <a:ext cx="3500990" cy="165895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" name="Группа 20"/>
          <p:cNvGrpSpPr/>
          <p:nvPr/>
        </p:nvGrpSpPr>
        <p:grpSpPr>
          <a:xfrm>
            <a:off x="0" y="-610"/>
            <a:ext cx="12205300" cy="695768"/>
            <a:chOff x="0" y="-610"/>
            <a:chExt cx="12205300" cy="695768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0" y="0"/>
              <a:ext cx="12192000" cy="695158"/>
              <a:chOff x="0" y="0"/>
              <a:chExt cx="12192000" cy="695158"/>
            </a:xfrm>
          </p:grpSpPr>
          <p:sp>
            <p:nvSpPr>
              <p:cNvPr id="24" name="Прямоугольник 23"/>
              <p:cNvSpPr/>
              <p:nvPr/>
            </p:nvSpPr>
            <p:spPr>
              <a:xfrm>
                <a:off x="0" y="1"/>
                <a:ext cx="2239211" cy="695157"/>
              </a:xfrm>
              <a:prstGeom prst="rect">
                <a:avLst/>
              </a:prstGeom>
              <a:solidFill>
                <a:srgbClr val="F5F4F4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>
                  <a:solidFill>
                    <a:srgbClr val="69A4C9"/>
                  </a:solidFill>
                </a:endParaRPr>
              </a:p>
            </p:txBody>
          </p:sp>
          <p:pic>
            <p:nvPicPr>
              <p:cNvPr id="25" name="Изображение 24" descr="logo_mgo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868" y="185155"/>
                <a:ext cx="1587500" cy="313209"/>
              </a:xfrm>
              <a:prstGeom prst="rect">
                <a:avLst/>
              </a:prstGeom>
              <a:solidFill>
                <a:srgbClr val="F5F4F4"/>
              </a:solidFill>
              <a:ln>
                <a:noFill/>
              </a:ln>
            </p:spPr>
          </p:pic>
          <p:sp>
            <p:nvSpPr>
              <p:cNvPr id="26" name="Прямоугольник 25"/>
              <p:cNvSpPr/>
              <p:nvPr/>
            </p:nvSpPr>
            <p:spPr>
              <a:xfrm>
                <a:off x="2222455" y="0"/>
                <a:ext cx="9969545" cy="692086"/>
              </a:xfrm>
              <a:prstGeom prst="rect">
                <a:avLst/>
              </a:prstGeom>
              <a:solidFill>
                <a:srgbClr val="3876AF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sp>
          <p:nvSpPr>
            <p:cNvPr id="23" name="Заголовок 1"/>
            <p:cNvSpPr txBox="1">
              <a:spLocks/>
            </p:cNvSpPr>
            <p:nvPr/>
          </p:nvSpPr>
          <p:spPr>
            <a:xfrm>
              <a:off x="2438479" y="-610"/>
              <a:ext cx="9766821" cy="6926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 cap="all" baseline="0">
                  <a:solidFill>
                    <a:schemeClr val="tx1">
                      <a:lumMod val="50000"/>
                    </a:schemeClr>
                  </a:solidFill>
                  <a:latin typeface="Arial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en-US" sz="3000" dirty="0">
                  <a:solidFill>
                    <a:schemeClr val="bg1"/>
                  </a:solidFill>
                </a:rPr>
                <a:t>WEB </a:t>
              </a:r>
              <a:r>
                <a:rPr lang="ru-RU" sz="3000" dirty="0">
                  <a:solidFill>
                    <a:schemeClr val="bg1"/>
                  </a:solidFill>
                </a:rPr>
                <a:t>ТЕРМИНАЛ</a:t>
              </a:r>
              <a:r>
                <a:rPr lang="en-US" sz="3000" dirty="0">
                  <a:solidFill>
                    <a:schemeClr val="bg1"/>
                  </a:solidFill>
                </a:rPr>
                <a:t> – </a:t>
              </a:r>
              <a:r>
                <a:rPr lang="ru-RU" sz="3000" dirty="0">
                  <a:solidFill>
                    <a:schemeClr val="bg1"/>
                  </a:solidFill>
                </a:rPr>
                <a:t>Локальный рынок</a:t>
              </a:r>
              <a:endParaRPr lang="ru-RU" sz="3000" cap="none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04" y="1268760"/>
            <a:ext cx="922715" cy="472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1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72" y="75286"/>
            <a:ext cx="11377264" cy="6759783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0" y="-610"/>
            <a:ext cx="12205300" cy="695768"/>
            <a:chOff x="0" y="-610"/>
            <a:chExt cx="12205300" cy="695768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0" y="0"/>
              <a:ext cx="12192000" cy="695158"/>
              <a:chOff x="0" y="0"/>
              <a:chExt cx="12192000" cy="695158"/>
            </a:xfrm>
          </p:grpSpPr>
          <p:sp>
            <p:nvSpPr>
              <p:cNvPr id="21" name="Прямоугольник 20"/>
              <p:cNvSpPr/>
              <p:nvPr/>
            </p:nvSpPr>
            <p:spPr>
              <a:xfrm>
                <a:off x="0" y="1"/>
                <a:ext cx="2239211" cy="695157"/>
              </a:xfrm>
              <a:prstGeom prst="rect">
                <a:avLst/>
              </a:prstGeom>
              <a:solidFill>
                <a:srgbClr val="F5F4F4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>
                  <a:solidFill>
                    <a:srgbClr val="69A4C9"/>
                  </a:solidFill>
                </a:endParaRPr>
              </a:p>
            </p:txBody>
          </p:sp>
          <p:pic>
            <p:nvPicPr>
              <p:cNvPr id="22" name="Изображение 21" descr="logo_mgo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868" y="185155"/>
                <a:ext cx="1587500" cy="313209"/>
              </a:xfrm>
              <a:prstGeom prst="rect">
                <a:avLst/>
              </a:prstGeom>
              <a:solidFill>
                <a:srgbClr val="F5F4F4"/>
              </a:solidFill>
              <a:ln>
                <a:noFill/>
              </a:ln>
            </p:spPr>
          </p:pic>
          <p:sp>
            <p:nvSpPr>
              <p:cNvPr id="23" name="Прямоугольник 22"/>
              <p:cNvSpPr/>
              <p:nvPr/>
            </p:nvSpPr>
            <p:spPr>
              <a:xfrm>
                <a:off x="2222455" y="0"/>
                <a:ext cx="9969545" cy="692086"/>
              </a:xfrm>
              <a:prstGeom prst="rect">
                <a:avLst/>
              </a:prstGeom>
              <a:solidFill>
                <a:srgbClr val="3876AF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sp>
          <p:nvSpPr>
            <p:cNvPr id="20" name="Заголовок 1"/>
            <p:cNvSpPr txBox="1">
              <a:spLocks/>
            </p:cNvSpPr>
            <p:nvPr/>
          </p:nvSpPr>
          <p:spPr>
            <a:xfrm>
              <a:off x="2438479" y="-610"/>
              <a:ext cx="9766821" cy="6926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 cap="all" baseline="0">
                  <a:solidFill>
                    <a:schemeClr val="tx1">
                      <a:lumMod val="50000"/>
                    </a:schemeClr>
                  </a:solidFill>
                  <a:latin typeface="Arial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ru-RU" sz="3000" dirty="0">
                  <a:solidFill>
                    <a:schemeClr val="bg1"/>
                  </a:solidFill>
                </a:rPr>
                <a:t>Мониторинг конкурентов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239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04" y="188640"/>
            <a:ext cx="11084482" cy="6540428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0" y="-610"/>
            <a:ext cx="12205300" cy="695768"/>
            <a:chOff x="0" y="-610"/>
            <a:chExt cx="12205300" cy="695768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0" y="0"/>
              <a:ext cx="12192000" cy="695158"/>
              <a:chOff x="0" y="0"/>
              <a:chExt cx="12192000" cy="695158"/>
            </a:xfrm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0" y="1"/>
                <a:ext cx="2239211" cy="695157"/>
              </a:xfrm>
              <a:prstGeom prst="rect">
                <a:avLst/>
              </a:prstGeom>
              <a:solidFill>
                <a:srgbClr val="F5F4F4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>
                  <a:solidFill>
                    <a:srgbClr val="69A4C9"/>
                  </a:solidFill>
                </a:endParaRPr>
              </a:p>
            </p:txBody>
          </p:sp>
          <p:pic>
            <p:nvPicPr>
              <p:cNvPr id="14" name="Изображение 13" descr="logo_mgo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868" y="185155"/>
                <a:ext cx="1587500" cy="313209"/>
              </a:xfrm>
              <a:prstGeom prst="rect">
                <a:avLst/>
              </a:prstGeom>
              <a:solidFill>
                <a:srgbClr val="F5F4F4"/>
              </a:solidFill>
              <a:ln>
                <a:noFill/>
              </a:ln>
            </p:spPr>
          </p:pic>
          <p:sp>
            <p:nvSpPr>
              <p:cNvPr id="15" name="Прямоугольник 14"/>
              <p:cNvSpPr/>
              <p:nvPr/>
            </p:nvSpPr>
            <p:spPr>
              <a:xfrm>
                <a:off x="2222455" y="0"/>
                <a:ext cx="9969545" cy="692086"/>
              </a:xfrm>
              <a:prstGeom prst="rect">
                <a:avLst/>
              </a:prstGeom>
              <a:solidFill>
                <a:srgbClr val="3876AF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sp>
          <p:nvSpPr>
            <p:cNvPr id="12" name="Заголовок 1"/>
            <p:cNvSpPr txBox="1">
              <a:spLocks/>
            </p:cNvSpPr>
            <p:nvPr/>
          </p:nvSpPr>
          <p:spPr>
            <a:xfrm>
              <a:off x="2438479" y="-610"/>
              <a:ext cx="9766821" cy="6926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 cap="all" baseline="0">
                  <a:solidFill>
                    <a:schemeClr val="tx1">
                      <a:lumMod val="50000"/>
                    </a:schemeClr>
                  </a:solidFill>
                  <a:latin typeface="Arial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ru-RU" sz="3000" dirty="0">
                  <a:solidFill>
                    <a:schemeClr val="bg1"/>
                  </a:solidFill>
                </a:rPr>
                <a:t>Карточка локального рынка</a:t>
              </a:r>
            </a:p>
          </p:txBody>
        </p:sp>
      </p:grpSp>
      <p:sp>
        <p:nvSpPr>
          <p:cNvPr id="9" name="Овал 8"/>
          <p:cNvSpPr/>
          <p:nvPr/>
        </p:nvSpPr>
        <p:spPr>
          <a:xfrm>
            <a:off x="4582244" y="4077072"/>
            <a:ext cx="2520280" cy="237626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404694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33772" y="908720"/>
            <a:ext cx="6545382" cy="915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Индикатор Локального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Регионального рынка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Рекомендованные цены (по ценовому коридору)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Рекомендованные цены (по маржинальности оптовых цен)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73" y="2060849"/>
            <a:ext cx="11674826" cy="4536504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0" y="-610"/>
            <a:ext cx="12205300" cy="695768"/>
            <a:chOff x="0" y="-610"/>
            <a:chExt cx="12205300" cy="695768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0" y="0"/>
              <a:ext cx="12192000" cy="695158"/>
              <a:chOff x="0" y="0"/>
              <a:chExt cx="12192000" cy="695158"/>
            </a:xfrm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0" y="1"/>
                <a:ext cx="2239211" cy="695157"/>
              </a:xfrm>
              <a:prstGeom prst="rect">
                <a:avLst/>
              </a:prstGeom>
              <a:solidFill>
                <a:srgbClr val="F5F4F4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>
                  <a:solidFill>
                    <a:srgbClr val="69A4C9"/>
                  </a:solidFill>
                </a:endParaRPr>
              </a:p>
            </p:txBody>
          </p:sp>
          <p:pic>
            <p:nvPicPr>
              <p:cNvPr id="14" name="Изображение 13" descr="logo_mgo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868" y="185155"/>
                <a:ext cx="1587500" cy="313209"/>
              </a:xfrm>
              <a:prstGeom prst="rect">
                <a:avLst/>
              </a:prstGeom>
              <a:solidFill>
                <a:srgbClr val="F5F4F4"/>
              </a:solidFill>
              <a:ln>
                <a:noFill/>
              </a:ln>
            </p:spPr>
          </p:pic>
          <p:sp>
            <p:nvSpPr>
              <p:cNvPr id="15" name="Прямоугольник 14"/>
              <p:cNvSpPr/>
              <p:nvPr/>
            </p:nvSpPr>
            <p:spPr>
              <a:xfrm>
                <a:off x="2222455" y="0"/>
                <a:ext cx="9969545" cy="692086"/>
              </a:xfrm>
              <a:prstGeom prst="rect">
                <a:avLst/>
              </a:prstGeom>
              <a:solidFill>
                <a:srgbClr val="3876AF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sp>
          <p:nvSpPr>
            <p:cNvPr id="12" name="Заголовок 1"/>
            <p:cNvSpPr txBox="1">
              <a:spLocks/>
            </p:cNvSpPr>
            <p:nvPr/>
          </p:nvSpPr>
          <p:spPr>
            <a:xfrm>
              <a:off x="2438479" y="-610"/>
              <a:ext cx="9766821" cy="6926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 cap="all" baseline="0">
                  <a:solidFill>
                    <a:schemeClr val="tx1">
                      <a:lumMod val="50000"/>
                    </a:schemeClr>
                  </a:solidFill>
                  <a:latin typeface="Arial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ru-RU" sz="3000" dirty="0">
                  <a:solidFill>
                    <a:schemeClr val="bg1"/>
                  </a:solidFill>
                </a:rPr>
                <a:t>Отчеты по мониторингу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177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6"/>
          <p:cNvPicPr>
            <a:picLocks noChangeAspect="1"/>
          </p:cNvPicPr>
          <p:nvPr/>
        </p:nvPicPr>
        <p:blipFill rotWithShape="1">
          <a:blip r:embed="rId2"/>
          <a:srcRect t="9497"/>
          <a:stretch/>
        </p:blipFill>
        <p:spPr>
          <a:xfrm>
            <a:off x="-26267" y="0"/>
            <a:ext cx="12215092" cy="5375532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3430116" y="5673287"/>
            <a:ext cx="6473874" cy="1152128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buFont typeface="Arial" pitchFamily="34" charset="0"/>
              <a:buNone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OO</a:t>
            </a:r>
            <a:r>
              <a:rPr lang="ru-RU" sz="1800" dirty="0">
                <a:solidFill>
                  <a:schemeClr val="tx1">
                    <a:lumMod val="75000"/>
                  </a:schemeClr>
                </a:solidFill>
              </a:rPr>
              <a:t>О «</a:t>
            </a:r>
            <a:r>
              <a:rPr lang="ru-RU" sz="1800" dirty="0" err="1">
                <a:solidFill>
                  <a:schemeClr val="tx1">
                    <a:lumMod val="75000"/>
                  </a:schemeClr>
                </a:solidFill>
              </a:rPr>
              <a:t>ЭлектроСоюз</a:t>
            </a:r>
            <a:r>
              <a:rPr lang="ru-RU" sz="1800" dirty="0">
                <a:solidFill>
                  <a:schemeClr val="tx1">
                    <a:lumMod val="75000"/>
                  </a:schemeClr>
                </a:solidFill>
              </a:rPr>
              <a:t>»</a:t>
            </a:r>
            <a:br>
              <a:rPr lang="ru-RU" sz="18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ru-RU" sz="1800" dirty="0">
                <a:solidFill>
                  <a:schemeClr val="tx1">
                    <a:lumMod val="75000"/>
                  </a:schemeClr>
                </a:solidFill>
              </a:rPr>
              <a:t>123007, г. Москва, ул. 5-я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sz="1800" dirty="0">
                <a:solidFill>
                  <a:schemeClr val="tx1">
                    <a:lumMod val="75000"/>
                  </a:schemeClr>
                </a:solidFill>
              </a:rPr>
              <a:t>Магистральная, 10А</a:t>
            </a:r>
            <a:br>
              <a:rPr lang="ru-RU" sz="18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ru-RU" sz="1800" dirty="0">
                <a:solidFill>
                  <a:schemeClr val="tx1">
                    <a:lumMod val="75000"/>
                  </a:schemeClr>
                </a:solidFill>
              </a:rPr>
              <a:t>+7 (495) 228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1">
                    <a:lumMod val="75000"/>
                  </a:schemeClr>
                </a:solidFill>
              </a:rPr>
              <a:t>17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-</a:t>
            </a:r>
            <a:r>
              <a:rPr lang="ru-RU" sz="1800" dirty="0">
                <a:solidFill>
                  <a:schemeClr val="tx1">
                    <a:lumMod val="75000"/>
                  </a:schemeClr>
                </a:solidFill>
              </a:rPr>
              <a:t>81,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 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</a:rPr>
              <a:t>www.multigo.ru</a:t>
            </a:r>
            <a:endParaRPr lang="ru-RU" sz="18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3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72" y="5589240"/>
            <a:ext cx="1105525" cy="114543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smtClean="0">
                <a:solidFill>
                  <a:srgbClr val="FFFFFF"/>
                </a:solidFill>
              </a:rPr>
              <a:pPr/>
              <a:t>8</a:t>
            </a:fld>
            <a:endParaRPr lang="ru-RU" dirty="0">
              <a:solidFill>
                <a:srgbClr val="FFFFFF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0" y="-610"/>
            <a:ext cx="12205300" cy="695768"/>
            <a:chOff x="0" y="-610"/>
            <a:chExt cx="12205300" cy="69576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0" y="0"/>
              <a:ext cx="12192000" cy="695158"/>
              <a:chOff x="0" y="0"/>
              <a:chExt cx="12192000" cy="695158"/>
            </a:xfrm>
          </p:grpSpPr>
          <p:sp>
            <p:nvSpPr>
              <p:cNvPr id="16" name="Прямоугольник 15"/>
              <p:cNvSpPr/>
              <p:nvPr/>
            </p:nvSpPr>
            <p:spPr>
              <a:xfrm>
                <a:off x="0" y="1"/>
                <a:ext cx="2239211" cy="6951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>
                  <a:solidFill>
                    <a:srgbClr val="69A4C9"/>
                  </a:solidFill>
                </a:endParaRPr>
              </a:p>
            </p:txBody>
          </p:sp>
          <p:pic>
            <p:nvPicPr>
              <p:cNvPr id="17" name="Изображение 16" descr="logo_mgo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868" y="185155"/>
                <a:ext cx="1587500" cy="313209"/>
              </a:xfrm>
              <a:prstGeom prst="rect">
                <a:avLst/>
              </a:prstGeom>
              <a:solidFill>
                <a:srgbClr val="F5F4F4"/>
              </a:solidFill>
              <a:ln>
                <a:noFill/>
              </a:ln>
            </p:spPr>
          </p:pic>
          <p:sp>
            <p:nvSpPr>
              <p:cNvPr id="18" name="Прямоугольник 17"/>
              <p:cNvSpPr/>
              <p:nvPr/>
            </p:nvSpPr>
            <p:spPr>
              <a:xfrm>
                <a:off x="2222455" y="0"/>
                <a:ext cx="9969545" cy="692086"/>
              </a:xfrm>
              <a:prstGeom prst="rect">
                <a:avLst/>
              </a:prstGeom>
              <a:solidFill>
                <a:srgbClr val="3876AF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sp>
          <p:nvSpPr>
            <p:cNvPr id="15" name="Заголовок 1"/>
            <p:cNvSpPr txBox="1">
              <a:spLocks/>
            </p:cNvSpPr>
            <p:nvPr/>
          </p:nvSpPr>
          <p:spPr>
            <a:xfrm>
              <a:off x="2438479" y="-610"/>
              <a:ext cx="9766821" cy="6926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 cap="all" baseline="0">
                  <a:solidFill>
                    <a:schemeClr val="tx1">
                      <a:lumMod val="50000"/>
                    </a:schemeClr>
                  </a:solidFill>
                  <a:latin typeface="Arial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ru-RU" sz="3000" cap="none" dirty="0">
                  <a:solidFill>
                    <a:schemeClr val="bg1"/>
                  </a:solidFill>
                </a:rPr>
                <a:t>ИННОВАЦИОННЫЕ СЕРВИСЫ И ПРОДУКТЫ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190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Мониторинг конкурентов ГПН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B143668-7DF7-4E5F-A706-427C1D48DD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270</Words>
  <Application>Microsoft Office PowerPoint</Application>
  <PresentationFormat>Произвольный</PresentationFormat>
  <Paragraphs>48</Paragraphs>
  <Slides>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Century Gothic</vt:lpstr>
      <vt:lpstr>Мониторинг конкурентов ГПН</vt:lpstr>
      <vt:lpstr>СИСТЕМЫ МОНИТОРИНГА локальных рынков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2015-05-26T12:30:03Z</dcterms:created>
  <dcterms:modified xsi:type="dcterms:W3CDTF">2017-03-14T16:30:10Z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TC028048919991</vt:lpwstr>
  </property>
</Properties>
</file>