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3" r:id="rId2"/>
    <p:sldId id="304" r:id="rId3"/>
    <p:sldId id="305" r:id="rId4"/>
    <p:sldId id="319" r:id="rId5"/>
    <p:sldId id="306" r:id="rId6"/>
    <p:sldId id="307" r:id="rId7"/>
    <p:sldId id="317" r:id="rId8"/>
    <p:sldId id="308" r:id="rId9"/>
    <p:sldId id="309" r:id="rId10"/>
    <p:sldId id="310" r:id="rId11"/>
    <p:sldId id="311" r:id="rId12"/>
    <p:sldId id="312" r:id="rId13"/>
    <p:sldId id="316" r:id="rId14"/>
    <p:sldId id="315" r:id="rId15"/>
    <p:sldId id="313" r:id="rId16"/>
    <p:sldId id="314" r:id="rId17"/>
    <p:sldId id="320" r:id="rId18"/>
    <p:sldId id="318" r:id="rId19"/>
    <p:sldId id="302" r:id="rId20"/>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6178" autoAdjust="0"/>
  </p:normalViewPr>
  <p:slideViewPr>
    <p:cSldViewPr>
      <p:cViewPr>
        <p:scale>
          <a:sx n="100" d="100"/>
          <a:sy n="100" d="100"/>
        </p:scale>
        <p:origin x="-1944" y="-90"/>
      </p:cViewPr>
      <p:guideLst>
        <p:guide orient="horz" pos="2160"/>
        <p:guide pos="2880"/>
      </p:guideLst>
    </p:cSldViewPr>
  </p:slideViewPr>
  <p:outlineViewPr>
    <p:cViewPr>
      <p:scale>
        <a:sx n="33" d="100"/>
        <a:sy n="33" d="100"/>
      </p:scale>
      <p:origin x="0" y="29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3"/>
  <c:chart>
    <c:plotArea>
      <c:layout/>
      <c:pieChart>
        <c:varyColors val="1"/>
        <c:ser>
          <c:idx val="0"/>
          <c:order val="0"/>
          <c:dLbls>
            <c:dLbl>
              <c:idx val="1"/>
              <c:layout>
                <c:manualLayout>
                  <c:x val="-3.1627296587926523E-3"/>
                  <c:y val="-6.457786526684166E-3"/>
                </c:manualLayout>
              </c:layout>
              <c:showCatName val="1"/>
              <c:showPercent val="1"/>
            </c:dLbl>
            <c:dLbl>
              <c:idx val="2"/>
              <c:layout>
                <c:manualLayout>
                  <c:x val="-4.248687664041996E-3"/>
                  <c:y val="-3.1309784193642463E-2"/>
                </c:manualLayout>
              </c:layout>
              <c:showCatName val="1"/>
              <c:showPercent val="1"/>
            </c:dLbl>
            <c:dLbl>
              <c:idx val="3"/>
              <c:layout>
                <c:manualLayout>
                  <c:x val="-4.9617047869016391E-2"/>
                  <c:y val="7.6805520277707243E-3"/>
                </c:manualLayout>
              </c:layout>
              <c:showCatName val="1"/>
              <c:showPercent val="1"/>
            </c:dLbl>
            <c:txPr>
              <a:bodyPr/>
              <a:lstStyle/>
              <a:p>
                <a:pPr>
                  <a:defRPr sz="1200"/>
                </a:pPr>
                <a:endParaRPr lang="ru-RU"/>
              </a:p>
            </c:txPr>
            <c:showCatName val="1"/>
            <c:showPercent val="1"/>
            <c:showLeaderLines val="1"/>
          </c:dLbls>
          <c:cat>
            <c:strRef>
              <c:f>Лист1!$D$45:$D$48</c:f>
              <c:strCache>
                <c:ptCount val="4"/>
                <c:pt idx="0">
                  <c:v>АИ-98</c:v>
                </c:pt>
                <c:pt idx="1">
                  <c:v>Аи-95</c:v>
                </c:pt>
                <c:pt idx="2">
                  <c:v>Аи-92 </c:v>
                </c:pt>
                <c:pt idx="3">
                  <c:v>Аи-80/А-76</c:v>
                </c:pt>
              </c:strCache>
            </c:strRef>
          </c:cat>
          <c:val>
            <c:numRef>
              <c:f>Лист1!$E$45:$E$48</c:f>
              <c:numCache>
                <c:formatCode>General</c:formatCode>
                <c:ptCount val="4"/>
                <c:pt idx="0">
                  <c:v>375</c:v>
                </c:pt>
                <c:pt idx="1">
                  <c:v>12021</c:v>
                </c:pt>
                <c:pt idx="2">
                  <c:v>25862</c:v>
                </c:pt>
                <c:pt idx="3">
                  <c:v>1511</c:v>
                </c:pt>
              </c:numCache>
            </c:numRef>
          </c:val>
        </c:ser>
        <c:dLbls/>
        <c:firstSliceAng val="0"/>
      </c:pieChart>
    </c:plotArea>
    <c:legend>
      <c:legendPos val="r"/>
      <c:layout>
        <c:manualLayout>
          <c:xMode val="edge"/>
          <c:yMode val="edge"/>
          <c:x val="0.70004700738254932"/>
          <c:y val="0.1706329723617038"/>
          <c:w val="0.22709951701906272"/>
          <c:h val="0.45926504190652584"/>
        </c:manualLayout>
      </c:layout>
      <c:txPr>
        <a:bodyPr/>
        <a:lstStyle/>
        <a:p>
          <a:pPr>
            <a:defRPr sz="1200"/>
          </a:pPr>
          <a:endParaRPr lang="ru-RU"/>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1"/>
          <c:order val="0"/>
          <c:dPt>
            <c:idx val="0"/>
            <c:spPr>
              <a:solidFill>
                <a:schemeClr val="accent1"/>
              </a:solidFill>
            </c:spPr>
          </c:dPt>
          <c:dPt>
            <c:idx val="1"/>
            <c:spPr>
              <a:solidFill>
                <a:schemeClr val="accent1"/>
              </a:solidFill>
            </c:spPr>
          </c:dPt>
          <c:dPt>
            <c:idx val="2"/>
            <c:spPr>
              <a:solidFill>
                <a:schemeClr val="accent1"/>
              </a:solidFill>
            </c:spPr>
          </c:dPt>
          <c:dPt>
            <c:idx val="3"/>
            <c:spPr>
              <a:solidFill>
                <a:schemeClr val="accent1"/>
              </a:solidFill>
            </c:spPr>
          </c:dPt>
          <c:cat>
            <c:numRef>
              <c:f>Лист1!$O$75:$S$75</c:f>
              <c:numCache>
                <c:formatCode>General</c:formatCode>
                <c:ptCount val="5"/>
                <c:pt idx="0">
                  <c:v>2012</c:v>
                </c:pt>
                <c:pt idx="1">
                  <c:v>2013</c:v>
                </c:pt>
                <c:pt idx="2">
                  <c:v>2014</c:v>
                </c:pt>
                <c:pt idx="3">
                  <c:v>2015</c:v>
                </c:pt>
                <c:pt idx="4">
                  <c:v>2016</c:v>
                </c:pt>
              </c:numCache>
            </c:numRef>
          </c:cat>
          <c:val>
            <c:numRef>
              <c:f>Лист1!$O$76:$S$76</c:f>
              <c:numCache>
                <c:formatCode>General</c:formatCode>
                <c:ptCount val="5"/>
                <c:pt idx="0">
                  <c:v>6.1</c:v>
                </c:pt>
                <c:pt idx="1">
                  <c:v>8</c:v>
                </c:pt>
                <c:pt idx="2">
                  <c:v>12</c:v>
                </c:pt>
                <c:pt idx="3">
                  <c:v>12.1</c:v>
                </c:pt>
                <c:pt idx="4">
                  <c:v>6.6</c:v>
                </c:pt>
              </c:numCache>
            </c:numRef>
          </c:val>
        </c:ser>
        <c:dLbls/>
        <c:axId val="96057600"/>
        <c:axId val="96063488"/>
      </c:barChart>
      <c:catAx>
        <c:axId val="96057600"/>
        <c:scaling>
          <c:orientation val="minMax"/>
        </c:scaling>
        <c:axPos val="b"/>
        <c:numFmt formatCode="General" sourceLinked="1"/>
        <c:tickLblPos val="nextTo"/>
        <c:crossAx val="96063488"/>
        <c:crosses val="autoZero"/>
        <c:auto val="1"/>
        <c:lblAlgn val="ctr"/>
        <c:lblOffset val="100"/>
      </c:catAx>
      <c:valAx>
        <c:axId val="96063488"/>
        <c:scaling>
          <c:orientation val="minMax"/>
        </c:scaling>
        <c:axPos val="l"/>
        <c:majorGridlines/>
        <c:numFmt formatCode="General" sourceLinked="1"/>
        <c:tickLblPos val="nextTo"/>
        <c:crossAx val="9605760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3"/>
  <c:chart>
    <c:plotArea>
      <c:layout/>
      <c:pieChart>
        <c:varyColors val="1"/>
        <c:ser>
          <c:idx val="0"/>
          <c:order val="0"/>
          <c:dLbls>
            <c:dLbl>
              <c:idx val="0"/>
              <c:layout>
                <c:manualLayout>
                  <c:x val="-1.6642118502521546E-2"/>
                  <c:y val="1.6796259842519683E-2"/>
                </c:manualLayout>
              </c:layout>
              <c:showCatName val="1"/>
              <c:showPercent val="1"/>
            </c:dLbl>
            <c:dLbl>
              <c:idx val="1"/>
              <c:layout>
                <c:manualLayout>
                  <c:x val="-9.731587865846509E-3"/>
                  <c:y val="-3.2447506561679804E-3"/>
                </c:manualLayout>
              </c:layout>
              <c:showCatName val="1"/>
              <c:showPercent val="1"/>
            </c:dLbl>
            <c:dLbl>
              <c:idx val="2"/>
              <c:layout>
                <c:manualLayout>
                  <c:x val="1.4703824579708742E-3"/>
                  <c:y val="5.1143607049118876E-3"/>
                </c:manualLayout>
              </c:layout>
              <c:showCatName val="1"/>
              <c:showPercent val="1"/>
            </c:dLbl>
            <c:dLbl>
              <c:idx val="4"/>
              <c:layout>
                <c:manualLayout>
                  <c:x val="-9.8834872143293406E-3"/>
                  <c:y val="-3.004311961004875E-3"/>
                </c:manualLayout>
              </c:layout>
              <c:showCatName val="1"/>
              <c:showPercent val="1"/>
            </c:dLbl>
            <c:dLbl>
              <c:idx val="6"/>
              <c:layout>
                <c:manualLayout>
                  <c:x val="-1.7087625217880126E-2"/>
                  <c:y val="-6.5065851143607065E-2"/>
                </c:manualLayout>
              </c:layout>
              <c:showCatName val="1"/>
              <c:showPercent val="1"/>
            </c:dLbl>
            <c:dLbl>
              <c:idx val="7"/>
              <c:layout>
                <c:manualLayout>
                  <c:x val="-3.4666836000338667E-3"/>
                  <c:y val="1.3366760758678752E-2"/>
                </c:manualLayout>
              </c:layout>
              <c:showCatName val="1"/>
              <c:showPercent val="1"/>
            </c:dLbl>
            <c:dLbl>
              <c:idx val="11"/>
              <c:layout>
                <c:manualLayout>
                  <c:x val="-5.7951461768357547E-2"/>
                  <c:y val="-3.362696850393701E-2"/>
                </c:manualLayout>
              </c:layout>
              <c:showCatName val="1"/>
              <c:showPercent val="1"/>
            </c:dLbl>
            <c:dLbl>
              <c:idx val="12"/>
              <c:layout>
                <c:manualLayout>
                  <c:x val="3.5344956880389952E-2"/>
                  <c:y val="-1.55251460502921E-2"/>
                </c:manualLayout>
              </c:layout>
              <c:showCatName val="1"/>
              <c:showPercent val="1"/>
            </c:dLbl>
            <c:dLbl>
              <c:idx val="13"/>
              <c:layout>
                <c:manualLayout>
                  <c:x val="1.0662234246913246E-2"/>
                  <c:y val="3.9697459692538434E-2"/>
                </c:manualLayout>
              </c:layout>
              <c:showCatName val="1"/>
              <c:showPercent val="1"/>
            </c:dLbl>
            <c:showCatName val="1"/>
            <c:showPercent val="1"/>
            <c:showLeaderLines val="1"/>
          </c:dLbls>
          <c:cat>
            <c:strRef>
              <c:f>'Для публикации'!$I$29:$I$42</c:f>
              <c:strCache>
                <c:ptCount val="14"/>
                <c:pt idx="0">
                  <c:v>Приморск</c:v>
                </c:pt>
                <c:pt idx="1">
                  <c:v>Вентспилс</c:v>
                </c:pt>
                <c:pt idx="2">
                  <c:v>Брянск</c:v>
                </c:pt>
                <c:pt idx="3">
                  <c:v>Никольское</c:v>
                </c:pt>
                <c:pt idx="4">
                  <c:v>Высоцк</c:v>
                </c:pt>
                <c:pt idx="5">
                  <c:v>Гомель</c:v>
                </c:pt>
                <c:pt idx="6">
                  <c:v>Новороссийск</c:v>
                </c:pt>
                <c:pt idx="7">
                  <c:v>Находка</c:v>
                </c:pt>
                <c:pt idx="8">
                  <c:v>Рига</c:v>
                </c:pt>
                <c:pt idx="9">
                  <c:v>Туапсе</c:v>
                </c:pt>
                <c:pt idx="10">
                  <c:v>Санкт-Петербург</c:v>
                </c:pt>
                <c:pt idx="11">
                  <c:v>Узбекистан</c:v>
                </c:pt>
                <c:pt idx="12">
                  <c:v>Монголия</c:v>
                </c:pt>
                <c:pt idx="13">
                  <c:v>Прочие</c:v>
                </c:pt>
              </c:strCache>
            </c:strRef>
          </c:cat>
          <c:val>
            <c:numRef>
              <c:f>'Для публикации'!$J$29:$J$42</c:f>
              <c:numCache>
                <c:formatCode>0.0</c:formatCode>
                <c:ptCount val="14"/>
                <c:pt idx="0">
                  <c:v>10342.665273000004</c:v>
                </c:pt>
                <c:pt idx="1">
                  <c:v>2115.6621330000007</c:v>
                </c:pt>
                <c:pt idx="2">
                  <c:v>1305.730006</c:v>
                </c:pt>
                <c:pt idx="3">
                  <c:v>769.65362200000004</c:v>
                </c:pt>
                <c:pt idx="4">
                  <c:v>1568.6</c:v>
                </c:pt>
                <c:pt idx="5">
                  <c:v>269.58945900000003</c:v>
                </c:pt>
                <c:pt idx="6">
                  <c:v>3435.8099579999966</c:v>
                </c:pt>
                <c:pt idx="7">
                  <c:v>1235.8730149999999</c:v>
                </c:pt>
                <c:pt idx="8">
                  <c:v>776.5603770000007</c:v>
                </c:pt>
                <c:pt idx="9">
                  <c:v>759.75558199999909</c:v>
                </c:pt>
                <c:pt idx="10">
                  <c:v>567.18372500000021</c:v>
                </c:pt>
                <c:pt idx="11">
                  <c:v>248.99523300000001</c:v>
                </c:pt>
                <c:pt idx="12">
                  <c:v>245.72735399999993</c:v>
                </c:pt>
                <c:pt idx="13">
                  <c:v>4308.2000000000007</c:v>
                </c:pt>
              </c:numCache>
            </c:numRef>
          </c:val>
        </c:ser>
        <c:dLbls/>
        <c:firstSliceAng val="0"/>
      </c:pieChart>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plotArea>
      <c:layout/>
      <c:lineChart>
        <c:grouping val="standard"/>
        <c:ser>
          <c:idx val="0"/>
          <c:order val="0"/>
          <c:tx>
            <c:strRef>
              <c:f>Лист2!$B$2</c:f>
              <c:strCache>
                <c:ptCount val="1"/>
                <c:pt idx="0">
                  <c:v>Аи-92 Москва</c:v>
                </c:pt>
              </c:strCache>
            </c:strRef>
          </c:tx>
          <c:marker>
            <c:symbol val="none"/>
          </c:marker>
          <c:cat>
            <c:strRef>
              <c:f>Лист2!$A$3:$A$17</c:f>
              <c:strCache>
                <c:ptCount val="15"/>
                <c:pt idx="0">
                  <c:v>янв 2016</c:v>
                </c:pt>
                <c:pt idx="1">
                  <c:v>фев 2016</c:v>
                </c:pt>
                <c:pt idx="2">
                  <c:v>мар 2016</c:v>
                </c:pt>
                <c:pt idx="3">
                  <c:v>апр 2016</c:v>
                </c:pt>
                <c:pt idx="4">
                  <c:v>май 2016</c:v>
                </c:pt>
                <c:pt idx="5">
                  <c:v>июн 2016</c:v>
                </c:pt>
                <c:pt idx="6">
                  <c:v>июл 2016</c:v>
                </c:pt>
                <c:pt idx="7">
                  <c:v>авг 2016</c:v>
                </c:pt>
                <c:pt idx="8">
                  <c:v>сен 2016</c:v>
                </c:pt>
                <c:pt idx="9">
                  <c:v>окт 2016</c:v>
                </c:pt>
                <c:pt idx="10">
                  <c:v>ноя 2016</c:v>
                </c:pt>
                <c:pt idx="11">
                  <c:v>дек 2016</c:v>
                </c:pt>
                <c:pt idx="12">
                  <c:v>янв 2017</c:v>
                </c:pt>
                <c:pt idx="13">
                  <c:v>фев 2017</c:v>
                </c:pt>
                <c:pt idx="14">
                  <c:v>мар 2017</c:v>
                </c:pt>
              </c:strCache>
            </c:strRef>
          </c:cat>
          <c:val>
            <c:numRef>
              <c:f>Лист2!$B$3:$B$17</c:f>
              <c:numCache>
                <c:formatCode>0</c:formatCode>
                <c:ptCount val="15"/>
                <c:pt idx="0">
                  <c:v>32920</c:v>
                </c:pt>
                <c:pt idx="1">
                  <c:v>35685</c:v>
                </c:pt>
                <c:pt idx="2">
                  <c:v>37888.0952380952</c:v>
                </c:pt>
                <c:pt idx="3">
                  <c:v>38509.523809523795</c:v>
                </c:pt>
                <c:pt idx="4">
                  <c:v>38571.05263157891</c:v>
                </c:pt>
                <c:pt idx="5">
                  <c:v>41580.952380952403</c:v>
                </c:pt>
                <c:pt idx="6">
                  <c:v>41271.428571428609</c:v>
                </c:pt>
                <c:pt idx="7">
                  <c:v>40402.173913043502</c:v>
                </c:pt>
                <c:pt idx="8">
                  <c:v>37384.090909090897</c:v>
                </c:pt>
                <c:pt idx="9">
                  <c:v>37230.952380952403</c:v>
                </c:pt>
                <c:pt idx="10">
                  <c:v>38538.461538461503</c:v>
                </c:pt>
                <c:pt idx="11" formatCode="General">
                  <c:v>39771</c:v>
                </c:pt>
                <c:pt idx="12" formatCode="General">
                  <c:v>40606</c:v>
                </c:pt>
                <c:pt idx="13" formatCode="General">
                  <c:v>40647</c:v>
                </c:pt>
                <c:pt idx="14" formatCode="General">
                  <c:v>40275</c:v>
                </c:pt>
              </c:numCache>
            </c:numRef>
          </c:val>
        </c:ser>
        <c:ser>
          <c:idx val="1"/>
          <c:order val="1"/>
          <c:tx>
            <c:strRef>
              <c:f>Лист2!$C$2</c:f>
              <c:strCache>
                <c:ptCount val="1"/>
                <c:pt idx="0">
                  <c:v>Аи-92 Н.Новгород</c:v>
                </c:pt>
              </c:strCache>
            </c:strRef>
          </c:tx>
          <c:marker>
            <c:symbol val="none"/>
          </c:marker>
          <c:cat>
            <c:strRef>
              <c:f>Лист2!$A$3:$A$17</c:f>
              <c:strCache>
                <c:ptCount val="15"/>
                <c:pt idx="0">
                  <c:v>янв 2016</c:v>
                </c:pt>
                <c:pt idx="1">
                  <c:v>фев 2016</c:v>
                </c:pt>
                <c:pt idx="2">
                  <c:v>мар 2016</c:v>
                </c:pt>
                <c:pt idx="3">
                  <c:v>апр 2016</c:v>
                </c:pt>
                <c:pt idx="4">
                  <c:v>май 2016</c:v>
                </c:pt>
                <c:pt idx="5">
                  <c:v>июн 2016</c:v>
                </c:pt>
                <c:pt idx="6">
                  <c:v>июл 2016</c:v>
                </c:pt>
                <c:pt idx="7">
                  <c:v>авг 2016</c:v>
                </c:pt>
                <c:pt idx="8">
                  <c:v>сен 2016</c:v>
                </c:pt>
                <c:pt idx="9">
                  <c:v>окт 2016</c:v>
                </c:pt>
                <c:pt idx="10">
                  <c:v>ноя 2016</c:v>
                </c:pt>
                <c:pt idx="11">
                  <c:v>дек 2016</c:v>
                </c:pt>
                <c:pt idx="12">
                  <c:v>янв 2017</c:v>
                </c:pt>
                <c:pt idx="13">
                  <c:v>фев 2017</c:v>
                </c:pt>
                <c:pt idx="14">
                  <c:v>мар 2017</c:v>
                </c:pt>
              </c:strCache>
            </c:strRef>
          </c:cat>
          <c:val>
            <c:numRef>
              <c:f>Лист2!$C$3:$C$17</c:f>
              <c:numCache>
                <c:formatCode>0</c:formatCode>
                <c:ptCount val="15"/>
                <c:pt idx="0">
                  <c:v>32803.333333333292</c:v>
                </c:pt>
                <c:pt idx="1">
                  <c:v>35392.5</c:v>
                </c:pt>
                <c:pt idx="2">
                  <c:v>37533.333333333292</c:v>
                </c:pt>
                <c:pt idx="3">
                  <c:v>38057.142857142906</c:v>
                </c:pt>
                <c:pt idx="4">
                  <c:v>38223.684210526299</c:v>
                </c:pt>
                <c:pt idx="5">
                  <c:v>41319.047619047604</c:v>
                </c:pt>
                <c:pt idx="6">
                  <c:v>41464.285714285696</c:v>
                </c:pt>
                <c:pt idx="7">
                  <c:v>40652.173913043502</c:v>
                </c:pt>
                <c:pt idx="8">
                  <c:v>38275</c:v>
                </c:pt>
                <c:pt idx="9">
                  <c:v>37485.71428571429</c:v>
                </c:pt>
                <c:pt idx="10">
                  <c:v>38919.230769230795</c:v>
                </c:pt>
                <c:pt idx="11" formatCode="General">
                  <c:v>40008</c:v>
                </c:pt>
                <c:pt idx="12" formatCode="General">
                  <c:v>40415</c:v>
                </c:pt>
                <c:pt idx="13" formatCode="General">
                  <c:v>40430</c:v>
                </c:pt>
                <c:pt idx="14" formatCode="General">
                  <c:v>40450</c:v>
                </c:pt>
              </c:numCache>
            </c:numRef>
          </c:val>
        </c:ser>
        <c:ser>
          <c:idx val="2"/>
          <c:order val="2"/>
          <c:tx>
            <c:strRef>
              <c:f>Лист2!$D$2</c:f>
              <c:strCache>
                <c:ptCount val="1"/>
                <c:pt idx="0">
                  <c:v>Аи-92 Комсомольск</c:v>
                </c:pt>
              </c:strCache>
            </c:strRef>
          </c:tx>
          <c:marker>
            <c:symbol val="none"/>
          </c:marker>
          <c:cat>
            <c:strRef>
              <c:f>Лист2!$A$3:$A$17</c:f>
              <c:strCache>
                <c:ptCount val="15"/>
                <c:pt idx="0">
                  <c:v>янв 2016</c:v>
                </c:pt>
                <c:pt idx="1">
                  <c:v>фев 2016</c:v>
                </c:pt>
                <c:pt idx="2">
                  <c:v>мар 2016</c:v>
                </c:pt>
                <c:pt idx="3">
                  <c:v>апр 2016</c:v>
                </c:pt>
                <c:pt idx="4">
                  <c:v>май 2016</c:v>
                </c:pt>
                <c:pt idx="5">
                  <c:v>июн 2016</c:v>
                </c:pt>
                <c:pt idx="6">
                  <c:v>июл 2016</c:v>
                </c:pt>
                <c:pt idx="7">
                  <c:v>авг 2016</c:v>
                </c:pt>
                <c:pt idx="8">
                  <c:v>сен 2016</c:v>
                </c:pt>
                <c:pt idx="9">
                  <c:v>окт 2016</c:v>
                </c:pt>
                <c:pt idx="10">
                  <c:v>ноя 2016</c:v>
                </c:pt>
                <c:pt idx="11">
                  <c:v>дек 2016</c:v>
                </c:pt>
                <c:pt idx="12">
                  <c:v>янв 2017</c:v>
                </c:pt>
                <c:pt idx="13">
                  <c:v>фев 2017</c:v>
                </c:pt>
                <c:pt idx="14">
                  <c:v>мар 2017</c:v>
                </c:pt>
              </c:strCache>
            </c:strRef>
          </c:cat>
          <c:val>
            <c:numRef>
              <c:f>Лист2!$D$3:$D$17</c:f>
              <c:numCache>
                <c:formatCode>0</c:formatCode>
                <c:ptCount val="15"/>
                <c:pt idx="0">
                  <c:v>36566.666666666693</c:v>
                </c:pt>
                <c:pt idx="1">
                  <c:v>38222.5</c:v>
                </c:pt>
                <c:pt idx="2">
                  <c:v>41069.047619047604</c:v>
                </c:pt>
                <c:pt idx="3">
                  <c:v>42978.571428571384</c:v>
                </c:pt>
                <c:pt idx="4">
                  <c:v>43078.947368421097</c:v>
                </c:pt>
                <c:pt idx="5">
                  <c:v>43909.523809523795</c:v>
                </c:pt>
                <c:pt idx="6">
                  <c:v>43159.523809523795</c:v>
                </c:pt>
                <c:pt idx="7">
                  <c:v>42441.30434782611</c:v>
                </c:pt>
                <c:pt idx="8">
                  <c:v>41943.181818181802</c:v>
                </c:pt>
                <c:pt idx="9">
                  <c:v>43011.9047619048</c:v>
                </c:pt>
                <c:pt idx="10">
                  <c:v>43657.69230769229</c:v>
                </c:pt>
                <c:pt idx="11" formatCode="General">
                  <c:v>43126</c:v>
                </c:pt>
                <c:pt idx="12" formatCode="General">
                  <c:v>43800</c:v>
                </c:pt>
                <c:pt idx="13" formatCode="General">
                  <c:v>44300</c:v>
                </c:pt>
                <c:pt idx="14" formatCode="General">
                  <c:v>44180</c:v>
                </c:pt>
              </c:numCache>
            </c:numRef>
          </c:val>
        </c:ser>
        <c:ser>
          <c:idx val="3"/>
          <c:order val="3"/>
          <c:tx>
            <c:strRef>
              <c:f>Лист2!$E$2</c:f>
              <c:strCache>
                <c:ptCount val="1"/>
                <c:pt idx="0">
                  <c:v>Нефть fip Нижневартовск</c:v>
                </c:pt>
              </c:strCache>
            </c:strRef>
          </c:tx>
          <c:marker>
            <c:symbol val="none"/>
          </c:marker>
          <c:cat>
            <c:strRef>
              <c:f>Лист2!$A$3:$A$17</c:f>
              <c:strCache>
                <c:ptCount val="15"/>
                <c:pt idx="0">
                  <c:v>янв 2016</c:v>
                </c:pt>
                <c:pt idx="1">
                  <c:v>фев 2016</c:v>
                </c:pt>
                <c:pt idx="2">
                  <c:v>мар 2016</c:v>
                </c:pt>
                <c:pt idx="3">
                  <c:v>апр 2016</c:v>
                </c:pt>
                <c:pt idx="4">
                  <c:v>май 2016</c:v>
                </c:pt>
                <c:pt idx="5">
                  <c:v>июн 2016</c:v>
                </c:pt>
                <c:pt idx="6">
                  <c:v>июл 2016</c:v>
                </c:pt>
                <c:pt idx="7">
                  <c:v>авг 2016</c:v>
                </c:pt>
                <c:pt idx="8">
                  <c:v>сен 2016</c:v>
                </c:pt>
                <c:pt idx="9">
                  <c:v>окт 2016</c:v>
                </c:pt>
                <c:pt idx="10">
                  <c:v>ноя 2016</c:v>
                </c:pt>
                <c:pt idx="11">
                  <c:v>дек 2016</c:v>
                </c:pt>
                <c:pt idx="12">
                  <c:v>янв 2017</c:v>
                </c:pt>
                <c:pt idx="13">
                  <c:v>фев 2017</c:v>
                </c:pt>
                <c:pt idx="14">
                  <c:v>мар 2017</c:v>
                </c:pt>
              </c:strCache>
            </c:strRef>
          </c:cat>
          <c:val>
            <c:numRef>
              <c:f>Лист2!$E$3:$E$17</c:f>
              <c:numCache>
                <c:formatCode>0</c:formatCode>
                <c:ptCount val="15"/>
                <c:pt idx="0">
                  <c:v>11025</c:v>
                </c:pt>
                <c:pt idx="1">
                  <c:v>9007.5</c:v>
                </c:pt>
                <c:pt idx="2">
                  <c:v>12950</c:v>
                </c:pt>
                <c:pt idx="3">
                  <c:v>14275</c:v>
                </c:pt>
                <c:pt idx="4">
                  <c:v>15000</c:v>
                </c:pt>
                <c:pt idx="5">
                  <c:v>16250</c:v>
                </c:pt>
                <c:pt idx="6">
                  <c:v>15525</c:v>
                </c:pt>
                <c:pt idx="7">
                  <c:v>13900</c:v>
                </c:pt>
                <c:pt idx="8">
                  <c:v>16300</c:v>
                </c:pt>
                <c:pt idx="9">
                  <c:v>14100</c:v>
                </c:pt>
                <c:pt idx="10">
                  <c:v>16525</c:v>
                </c:pt>
                <c:pt idx="11">
                  <c:v>16350</c:v>
                </c:pt>
                <c:pt idx="12">
                  <c:v>18325</c:v>
                </c:pt>
                <c:pt idx="13">
                  <c:v>17800</c:v>
                </c:pt>
                <c:pt idx="14">
                  <c:v>17350</c:v>
                </c:pt>
              </c:numCache>
            </c:numRef>
          </c:val>
        </c:ser>
        <c:dLbls/>
        <c:marker val="1"/>
        <c:axId val="121729024"/>
        <c:axId val="121730560"/>
      </c:lineChart>
      <c:catAx>
        <c:axId val="121729024"/>
        <c:scaling>
          <c:orientation val="minMax"/>
        </c:scaling>
        <c:axPos val="b"/>
        <c:tickLblPos val="nextTo"/>
        <c:crossAx val="121730560"/>
        <c:crosses val="autoZero"/>
        <c:auto val="1"/>
        <c:lblAlgn val="ctr"/>
        <c:lblOffset val="100"/>
      </c:catAx>
      <c:valAx>
        <c:axId val="121730560"/>
        <c:scaling>
          <c:orientation val="minMax"/>
        </c:scaling>
        <c:axPos val="l"/>
        <c:majorGridlines/>
        <c:numFmt formatCode="0" sourceLinked="1"/>
        <c:tickLblPos val="nextTo"/>
        <c:crossAx val="121729024"/>
        <c:crosses val="autoZero"/>
        <c:crossBetween val="between"/>
      </c:valAx>
    </c:plotArea>
    <c:legend>
      <c:legendPos val="t"/>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plotArea>
      <c:layout/>
      <c:lineChart>
        <c:grouping val="standard"/>
        <c:ser>
          <c:idx val="0"/>
          <c:order val="0"/>
          <c:tx>
            <c:strRef>
              <c:f>Лист4!$D$1</c:f>
              <c:strCache>
                <c:ptCount val="1"/>
                <c:pt idx="0">
                  <c:v>Уфа нэтбек</c:v>
                </c:pt>
              </c:strCache>
            </c:strRef>
          </c:tx>
          <c:marker>
            <c:symbol val="none"/>
          </c:marker>
          <c:cat>
            <c:numRef>
              <c:f>Лист4!$C$2:$C$234</c:f>
              <c:numCache>
                <c:formatCode>m/d/yyyy</c:formatCode>
                <c:ptCount val="233"/>
                <c:pt idx="0">
                  <c:v>42380</c:v>
                </c:pt>
                <c:pt idx="1">
                  <c:v>42381</c:v>
                </c:pt>
                <c:pt idx="2">
                  <c:v>42382</c:v>
                </c:pt>
                <c:pt idx="3">
                  <c:v>42383</c:v>
                </c:pt>
                <c:pt idx="4">
                  <c:v>42384</c:v>
                </c:pt>
                <c:pt idx="5">
                  <c:v>42387</c:v>
                </c:pt>
                <c:pt idx="6">
                  <c:v>42388</c:v>
                </c:pt>
                <c:pt idx="7">
                  <c:v>42389</c:v>
                </c:pt>
                <c:pt idx="8">
                  <c:v>42390</c:v>
                </c:pt>
                <c:pt idx="9">
                  <c:v>42391</c:v>
                </c:pt>
                <c:pt idx="10">
                  <c:v>42394</c:v>
                </c:pt>
                <c:pt idx="11">
                  <c:v>42395</c:v>
                </c:pt>
                <c:pt idx="12">
                  <c:v>42396</c:v>
                </c:pt>
                <c:pt idx="13">
                  <c:v>42397</c:v>
                </c:pt>
                <c:pt idx="14">
                  <c:v>42398</c:v>
                </c:pt>
                <c:pt idx="15">
                  <c:v>42401</c:v>
                </c:pt>
                <c:pt idx="16">
                  <c:v>42402</c:v>
                </c:pt>
                <c:pt idx="17">
                  <c:v>42403</c:v>
                </c:pt>
                <c:pt idx="18">
                  <c:v>42404</c:v>
                </c:pt>
                <c:pt idx="19">
                  <c:v>42405</c:v>
                </c:pt>
                <c:pt idx="20">
                  <c:v>42408</c:v>
                </c:pt>
                <c:pt idx="21">
                  <c:v>42409</c:v>
                </c:pt>
                <c:pt idx="22">
                  <c:v>42410</c:v>
                </c:pt>
                <c:pt idx="23">
                  <c:v>42411</c:v>
                </c:pt>
                <c:pt idx="24">
                  <c:v>42412</c:v>
                </c:pt>
                <c:pt idx="25">
                  <c:v>42415</c:v>
                </c:pt>
                <c:pt idx="26">
                  <c:v>42416</c:v>
                </c:pt>
                <c:pt idx="27">
                  <c:v>42417</c:v>
                </c:pt>
                <c:pt idx="28">
                  <c:v>42418</c:v>
                </c:pt>
                <c:pt idx="29">
                  <c:v>42419</c:v>
                </c:pt>
                <c:pt idx="30">
                  <c:v>42422</c:v>
                </c:pt>
                <c:pt idx="31">
                  <c:v>42423</c:v>
                </c:pt>
                <c:pt idx="32">
                  <c:v>42424</c:v>
                </c:pt>
                <c:pt idx="33">
                  <c:v>42425</c:v>
                </c:pt>
                <c:pt idx="34">
                  <c:v>42426</c:v>
                </c:pt>
                <c:pt idx="35">
                  <c:v>42429</c:v>
                </c:pt>
                <c:pt idx="36">
                  <c:v>42430</c:v>
                </c:pt>
                <c:pt idx="37">
                  <c:v>42431</c:v>
                </c:pt>
                <c:pt idx="38">
                  <c:v>42432</c:v>
                </c:pt>
                <c:pt idx="39">
                  <c:v>42433</c:v>
                </c:pt>
                <c:pt idx="40">
                  <c:v>42436</c:v>
                </c:pt>
                <c:pt idx="41">
                  <c:v>42437</c:v>
                </c:pt>
                <c:pt idx="42">
                  <c:v>42438</c:v>
                </c:pt>
                <c:pt idx="43">
                  <c:v>42439</c:v>
                </c:pt>
                <c:pt idx="44">
                  <c:v>42440</c:v>
                </c:pt>
                <c:pt idx="45">
                  <c:v>42443</c:v>
                </c:pt>
                <c:pt idx="46">
                  <c:v>42444</c:v>
                </c:pt>
                <c:pt idx="47">
                  <c:v>42445</c:v>
                </c:pt>
                <c:pt idx="48">
                  <c:v>42446</c:v>
                </c:pt>
                <c:pt idx="49">
                  <c:v>42447</c:v>
                </c:pt>
                <c:pt idx="50">
                  <c:v>42450</c:v>
                </c:pt>
                <c:pt idx="51">
                  <c:v>42451</c:v>
                </c:pt>
                <c:pt idx="52">
                  <c:v>42452</c:v>
                </c:pt>
                <c:pt idx="53">
                  <c:v>42453</c:v>
                </c:pt>
                <c:pt idx="54">
                  <c:v>42454</c:v>
                </c:pt>
                <c:pt idx="55">
                  <c:v>42457</c:v>
                </c:pt>
                <c:pt idx="56">
                  <c:v>42458</c:v>
                </c:pt>
                <c:pt idx="57">
                  <c:v>42459</c:v>
                </c:pt>
                <c:pt idx="58">
                  <c:v>42460</c:v>
                </c:pt>
                <c:pt idx="59">
                  <c:v>42461</c:v>
                </c:pt>
                <c:pt idx="60">
                  <c:v>42464</c:v>
                </c:pt>
                <c:pt idx="61">
                  <c:v>42465</c:v>
                </c:pt>
                <c:pt idx="62">
                  <c:v>42466</c:v>
                </c:pt>
                <c:pt idx="63">
                  <c:v>42467</c:v>
                </c:pt>
                <c:pt idx="64">
                  <c:v>42468</c:v>
                </c:pt>
                <c:pt idx="65">
                  <c:v>42471</c:v>
                </c:pt>
                <c:pt idx="66">
                  <c:v>42472</c:v>
                </c:pt>
                <c:pt idx="67">
                  <c:v>42473</c:v>
                </c:pt>
                <c:pt idx="68">
                  <c:v>42474</c:v>
                </c:pt>
                <c:pt idx="69">
                  <c:v>42475</c:v>
                </c:pt>
                <c:pt idx="70">
                  <c:v>42478</c:v>
                </c:pt>
                <c:pt idx="71">
                  <c:v>42479</c:v>
                </c:pt>
                <c:pt idx="72">
                  <c:v>42480</c:v>
                </c:pt>
                <c:pt idx="73">
                  <c:v>42481</c:v>
                </c:pt>
                <c:pt idx="74">
                  <c:v>42482</c:v>
                </c:pt>
                <c:pt idx="75">
                  <c:v>42485</c:v>
                </c:pt>
                <c:pt idx="76">
                  <c:v>42486</c:v>
                </c:pt>
                <c:pt idx="77">
                  <c:v>42487</c:v>
                </c:pt>
                <c:pt idx="78">
                  <c:v>42488</c:v>
                </c:pt>
                <c:pt idx="79">
                  <c:v>42489</c:v>
                </c:pt>
                <c:pt idx="80">
                  <c:v>42492</c:v>
                </c:pt>
                <c:pt idx="81">
                  <c:v>42493</c:v>
                </c:pt>
                <c:pt idx="82">
                  <c:v>42494</c:v>
                </c:pt>
                <c:pt idx="83">
                  <c:v>42495</c:v>
                </c:pt>
                <c:pt idx="84">
                  <c:v>42496</c:v>
                </c:pt>
                <c:pt idx="85">
                  <c:v>42499</c:v>
                </c:pt>
                <c:pt idx="86">
                  <c:v>42500</c:v>
                </c:pt>
                <c:pt idx="87">
                  <c:v>42501</c:v>
                </c:pt>
                <c:pt idx="88">
                  <c:v>42502</c:v>
                </c:pt>
                <c:pt idx="89">
                  <c:v>42503</c:v>
                </c:pt>
                <c:pt idx="90">
                  <c:v>42506</c:v>
                </c:pt>
                <c:pt idx="91">
                  <c:v>42507</c:v>
                </c:pt>
                <c:pt idx="92">
                  <c:v>42508</c:v>
                </c:pt>
                <c:pt idx="93">
                  <c:v>42509</c:v>
                </c:pt>
                <c:pt idx="94">
                  <c:v>42510</c:v>
                </c:pt>
                <c:pt idx="95">
                  <c:v>42513</c:v>
                </c:pt>
                <c:pt idx="96">
                  <c:v>42514</c:v>
                </c:pt>
                <c:pt idx="97">
                  <c:v>42515</c:v>
                </c:pt>
                <c:pt idx="98">
                  <c:v>42516</c:v>
                </c:pt>
                <c:pt idx="99">
                  <c:v>42517</c:v>
                </c:pt>
                <c:pt idx="100">
                  <c:v>42520</c:v>
                </c:pt>
                <c:pt idx="101">
                  <c:v>42521</c:v>
                </c:pt>
                <c:pt idx="102">
                  <c:v>42522</c:v>
                </c:pt>
                <c:pt idx="103">
                  <c:v>42523</c:v>
                </c:pt>
                <c:pt idx="104">
                  <c:v>42524</c:v>
                </c:pt>
                <c:pt idx="105">
                  <c:v>42527</c:v>
                </c:pt>
                <c:pt idx="106">
                  <c:v>42528</c:v>
                </c:pt>
                <c:pt idx="107">
                  <c:v>42529</c:v>
                </c:pt>
                <c:pt idx="108">
                  <c:v>42530</c:v>
                </c:pt>
                <c:pt idx="109">
                  <c:v>42531</c:v>
                </c:pt>
                <c:pt idx="110">
                  <c:v>42534</c:v>
                </c:pt>
                <c:pt idx="111">
                  <c:v>42535</c:v>
                </c:pt>
                <c:pt idx="112">
                  <c:v>42536</c:v>
                </c:pt>
                <c:pt idx="113">
                  <c:v>42537</c:v>
                </c:pt>
                <c:pt idx="114">
                  <c:v>42538</c:v>
                </c:pt>
                <c:pt idx="115">
                  <c:v>42541</c:v>
                </c:pt>
                <c:pt idx="116">
                  <c:v>42542</c:v>
                </c:pt>
                <c:pt idx="117">
                  <c:v>42543</c:v>
                </c:pt>
                <c:pt idx="118">
                  <c:v>42544</c:v>
                </c:pt>
                <c:pt idx="119">
                  <c:v>42545</c:v>
                </c:pt>
                <c:pt idx="120">
                  <c:v>42548</c:v>
                </c:pt>
                <c:pt idx="121">
                  <c:v>42549</c:v>
                </c:pt>
                <c:pt idx="122">
                  <c:v>42550</c:v>
                </c:pt>
                <c:pt idx="123">
                  <c:v>42551</c:v>
                </c:pt>
                <c:pt idx="124">
                  <c:v>42552</c:v>
                </c:pt>
                <c:pt idx="125">
                  <c:v>42555</c:v>
                </c:pt>
                <c:pt idx="126">
                  <c:v>42556</c:v>
                </c:pt>
                <c:pt idx="127">
                  <c:v>42557</c:v>
                </c:pt>
                <c:pt idx="128">
                  <c:v>42558</c:v>
                </c:pt>
                <c:pt idx="129">
                  <c:v>42559</c:v>
                </c:pt>
                <c:pt idx="130">
                  <c:v>42562</c:v>
                </c:pt>
                <c:pt idx="131">
                  <c:v>42563</c:v>
                </c:pt>
                <c:pt idx="132">
                  <c:v>42564</c:v>
                </c:pt>
                <c:pt idx="133">
                  <c:v>42565</c:v>
                </c:pt>
                <c:pt idx="134">
                  <c:v>42566</c:v>
                </c:pt>
                <c:pt idx="135">
                  <c:v>42569</c:v>
                </c:pt>
                <c:pt idx="136">
                  <c:v>42570</c:v>
                </c:pt>
                <c:pt idx="137">
                  <c:v>42571</c:v>
                </c:pt>
                <c:pt idx="138">
                  <c:v>42572</c:v>
                </c:pt>
                <c:pt idx="139">
                  <c:v>42573</c:v>
                </c:pt>
                <c:pt idx="140">
                  <c:v>42576</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42625</c:v>
                </c:pt>
                <c:pt idx="176">
                  <c:v>42626</c:v>
                </c:pt>
                <c:pt idx="177">
                  <c:v>42627</c:v>
                </c:pt>
                <c:pt idx="178">
                  <c:v>42628</c:v>
                </c:pt>
                <c:pt idx="179">
                  <c:v>42629</c:v>
                </c:pt>
                <c:pt idx="180">
                  <c:v>42632</c:v>
                </c:pt>
                <c:pt idx="181">
                  <c:v>42633</c:v>
                </c:pt>
                <c:pt idx="182">
                  <c:v>42634</c:v>
                </c:pt>
                <c:pt idx="183">
                  <c:v>42635</c:v>
                </c:pt>
                <c:pt idx="184">
                  <c:v>42636</c:v>
                </c:pt>
                <c:pt idx="185">
                  <c:v>42639</c:v>
                </c:pt>
                <c:pt idx="186">
                  <c:v>42640</c:v>
                </c:pt>
                <c:pt idx="187">
                  <c:v>42641</c:v>
                </c:pt>
                <c:pt idx="188">
                  <c:v>42642</c:v>
                </c:pt>
                <c:pt idx="189">
                  <c:v>42643</c:v>
                </c:pt>
                <c:pt idx="190">
                  <c:v>42646</c:v>
                </c:pt>
                <c:pt idx="191">
                  <c:v>42647</c:v>
                </c:pt>
                <c:pt idx="192">
                  <c:v>42648</c:v>
                </c:pt>
                <c:pt idx="193">
                  <c:v>42649</c:v>
                </c:pt>
                <c:pt idx="194">
                  <c:v>42650</c:v>
                </c:pt>
                <c:pt idx="195">
                  <c:v>42653</c:v>
                </c:pt>
                <c:pt idx="196">
                  <c:v>42654</c:v>
                </c:pt>
                <c:pt idx="197">
                  <c:v>42655</c:v>
                </c:pt>
                <c:pt idx="198">
                  <c:v>42656</c:v>
                </c:pt>
                <c:pt idx="199">
                  <c:v>42657</c:v>
                </c:pt>
                <c:pt idx="200">
                  <c:v>42660</c:v>
                </c:pt>
                <c:pt idx="201">
                  <c:v>42661</c:v>
                </c:pt>
                <c:pt idx="202">
                  <c:v>42662</c:v>
                </c:pt>
                <c:pt idx="203">
                  <c:v>42663</c:v>
                </c:pt>
                <c:pt idx="204">
                  <c:v>42664</c:v>
                </c:pt>
                <c:pt idx="205">
                  <c:v>42667</c:v>
                </c:pt>
                <c:pt idx="206">
                  <c:v>42668</c:v>
                </c:pt>
                <c:pt idx="207">
                  <c:v>42669</c:v>
                </c:pt>
                <c:pt idx="208">
                  <c:v>42670</c:v>
                </c:pt>
                <c:pt idx="209">
                  <c:v>42671</c:v>
                </c:pt>
                <c:pt idx="210">
                  <c:v>42674</c:v>
                </c:pt>
                <c:pt idx="211">
                  <c:v>42675</c:v>
                </c:pt>
                <c:pt idx="212">
                  <c:v>42676</c:v>
                </c:pt>
                <c:pt idx="213">
                  <c:v>42677</c:v>
                </c:pt>
                <c:pt idx="214">
                  <c:v>42678</c:v>
                </c:pt>
                <c:pt idx="215">
                  <c:v>42681</c:v>
                </c:pt>
                <c:pt idx="216">
                  <c:v>42682</c:v>
                </c:pt>
                <c:pt idx="217">
                  <c:v>42683</c:v>
                </c:pt>
                <c:pt idx="218">
                  <c:v>42684</c:v>
                </c:pt>
                <c:pt idx="219">
                  <c:v>42685</c:v>
                </c:pt>
                <c:pt idx="220">
                  <c:v>42688</c:v>
                </c:pt>
                <c:pt idx="221">
                  <c:v>42689</c:v>
                </c:pt>
                <c:pt idx="222">
                  <c:v>42690</c:v>
                </c:pt>
                <c:pt idx="223">
                  <c:v>42691</c:v>
                </c:pt>
                <c:pt idx="224">
                  <c:v>42692</c:v>
                </c:pt>
                <c:pt idx="225">
                  <c:v>42695</c:v>
                </c:pt>
                <c:pt idx="226">
                  <c:v>42696</c:v>
                </c:pt>
                <c:pt idx="227">
                  <c:v>42697</c:v>
                </c:pt>
                <c:pt idx="228">
                  <c:v>42698</c:v>
                </c:pt>
                <c:pt idx="229">
                  <c:v>42699</c:v>
                </c:pt>
                <c:pt idx="230">
                  <c:v>42702</c:v>
                </c:pt>
                <c:pt idx="231">
                  <c:v>42703</c:v>
                </c:pt>
                <c:pt idx="232">
                  <c:v>42704</c:v>
                </c:pt>
              </c:numCache>
            </c:numRef>
          </c:cat>
          <c:val>
            <c:numRef>
              <c:f>Лист4!$D$2:$D$234</c:f>
              <c:numCache>
                <c:formatCode>#,##0.00</c:formatCode>
                <c:ptCount val="233"/>
                <c:pt idx="0">
                  <c:v>22274.86</c:v>
                </c:pt>
                <c:pt idx="1">
                  <c:v>22584.02</c:v>
                </c:pt>
                <c:pt idx="2">
                  <c:v>22506.14</c:v>
                </c:pt>
                <c:pt idx="3">
                  <c:v>22142.699999999993</c:v>
                </c:pt>
                <c:pt idx="4">
                  <c:v>21821.739999999994</c:v>
                </c:pt>
                <c:pt idx="5">
                  <c:v>21314.34</c:v>
                </c:pt>
                <c:pt idx="6">
                  <c:v>21922.039999999994</c:v>
                </c:pt>
                <c:pt idx="7">
                  <c:v>19722.52</c:v>
                </c:pt>
                <c:pt idx="8">
                  <c:v>21015.8</c:v>
                </c:pt>
                <c:pt idx="9">
                  <c:v>24169.940000000002</c:v>
                </c:pt>
                <c:pt idx="10">
                  <c:v>22554.52</c:v>
                </c:pt>
                <c:pt idx="11">
                  <c:v>22322.059999999994</c:v>
                </c:pt>
                <c:pt idx="12">
                  <c:v>24313.899999999994</c:v>
                </c:pt>
                <c:pt idx="13">
                  <c:v>25014.82</c:v>
                </c:pt>
                <c:pt idx="14">
                  <c:v>24545.18</c:v>
                </c:pt>
                <c:pt idx="15">
                  <c:v>24169.940000000002</c:v>
                </c:pt>
                <c:pt idx="16">
                  <c:v>23898.539999999994</c:v>
                </c:pt>
                <c:pt idx="17">
                  <c:v>25593.02</c:v>
                </c:pt>
                <c:pt idx="18">
                  <c:v>26900.460000000003</c:v>
                </c:pt>
                <c:pt idx="19">
                  <c:v>25427.82</c:v>
                </c:pt>
                <c:pt idx="20">
                  <c:v>26027.260000000002</c:v>
                </c:pt>
                <c:pt idx="21">
                  <c:v>24285.579999999994</c:v>
                </c:pt>
                <c:pt idx="22">
                  <c:v>23834.82</c:v>
                </c:pt>
                <c:pt idx="23">
                  <c:v>24240.739999999994</c:v>
                </c:pt>
                <c:pt idx="24">
                  <c:v>26704.579999999994</c:v>
                </c:pt>
                <c:pt idx="25">
                  <c:v>26935.859999999993</c:v>
                </c:pt>
                <c:pt idx="26">
                  <c:v>25760.579999999994</c:v>
                </c:pt>
                <c:pt idx="27">
                  <c:v>26938.219999999994</c:v>
                </c:pt>
                <c:pt idx="28">
                  <c:v>27527.039999999994</c:v>
                </c:pt>
                <c:pt idx="29">
                  <c:v>25515.14</c:v>
                </c:pt>
                <c:pt idx="30">
                  <c:v>26882.760000000002</c:v>
                </c:pt>
                <c:pt idx="31">
                  <c:v>25587.119999999992</c:v>
                </c:pt>
                <c:pt idx="32">
                  <c:v>25609.539999999994</c:v>
                </c:pt>
                <c:pt idx="33">
                  <c:v>25825.480000000003</c:v>
                </c:pt>
                <c:pt idx="34">
                  <c:v>27446.799999999996</c:v>
                </c:pt>
                <c:pt idx="35">
                  <c:v>26968.899999999994</c:v>
                </c:pt>
                <c:pt idx="36">
                  <c:v>27560.079999999994</c:v>
                </c:pt>
                <c:pt idx="37">
                  <c:v>27660.379999999994</c:v>
                </c:pt>
                <c:pt idx="38">
                  <c:v>27616.719999999994</c:v>
                </c:pt>
                <c:pt idx="39">
                  <c:v>28297.579999999994</c:v>
                </c:pt>
                <c:pt idx="40">
                  <c:v>29655.759999999995</c:v>
                </c:pt>
                <c:pt idx="41">
                  <c:v>30117.14</c:v>
                </c:pt>
                <c:pt idx="42">
                  <c:v>30412.14</c:v>
                </c:pt>
                <c:pt idx="43">
                  <c:v>29554.280000000002</c:v>
                </c:pt>
                <c:pt idx="44">
                  <c:v>29510.62</c:v>
                </c:pt>
                <c:pt idx="45">
                  <c:v>28264.539999999994</c:v>
                </c:pt>
                <c:pt idx="46">
                  <c:v>27523.5</c:v>
                </c:pt>
                <c:pt idx="47">
                  <c:v>28938.32</c:v>
                </c:pt>
                <c:pt idx="48">
                  <c:v>29966.1</c:v>
                </c:pt>
                <c:pt idx="49">
                  <c:v>29026.82</c:v>
                </c:pt>
                <c:pt idx="50">
                  <c:v>28659.84</c:v>
                </c:pt>
                <c:pt idx="51">
                  <c:v>29160.16</c:v>
                </c:pt>
                <c:pt idx="52">
                  <c:v>27860.980000000003</c:v>
                </c:pt>
                <c:pt idx="53">
                  <c:v>27287.5</c:v>
                </c:pt>
                <c:pt idx="54">
                  <c:v>27287.5</c:v>
                </c:pt>
                <c:pt idx="55">
                  <c:v>27287.5</c:v>
                </c:pt>
                <c:pt idx="56">
                  <c:v>26142.899999999994</c:v>
                </c:pt>
                <c:pt idx="57">
                  <c:v>27293.399999999994</c:v>
                </c:pt>
                <c:pt idx="58">
                  <c:v>27155.34</c:v>
                </c:pt>
                <c:pt idx="59">
                  <c:v>26690.420000000002</c:v>
                </c:pt>
                <c:pt idx="60">
                  <c:v>25882.12</c:v>
                </c:pt>
                <c:pt idx="61">
                  <c:v>25261.439999999995</c:v>
                </c:pt>
                <c:pt idx="62">
                  <c:v>26511.059999999994</c:v>
                </c:pt>
                <c:pt idx="63">
                  <c:v>25937.579999999994</c:v>
                </c:pt>
                <c:pt idx="64">
                  <c:v>28189.019999999993</c:v>
                </c:pt>
                <c:pt idx="65">
                  <c:v>28482.84</c:v>
                </c:pt>
                <c:pt idx="66">
                  <c:v>29439.82</c:v>
                </c:pt>
                <c:pt idx="67">
                  <c:v>29264</c:v>
                </c:pt>
                <c:pt idx="68">
                  <c:v>29011.480000000003</c:v>
                </c:pt>
                <c:pt idx="69">
                  <c:v>28409.68</c:v>
                </c:pt>
                <c:pt idx="70">
                  <c:v>28764.859999999993</c:v>
                </c:pt>
                <c:pt idx="71">
                  <c:v>30315.379999999994</c:v>
                </c:pt>
                <c:pt idx="72">
                  <c:v>29883.5</c:v>
                </c:pt>
                <c:pt idx="73">
                  <c:v>30552.559999999994</c:v>
                </c:pt>
                <c:pt idx="74">
                  <c:v>30251.66</c:v>
                </c:pt>
                <c:pt idx="75">
                  <c:v>30546.66</c:v>
                </c:pt>
                <c:pt idx="76">
                  <c:v>31035.179999999993</c:v>
                </c:pt>
                <c:pt idx="77">
                  <c:v>31392.719999999994</c:v>
                </c:pt>
                <c:pt idx="78">
                  <c:v>31809.260000000002</c:v>
                </c:pt>
                <c:pt idx="79">
                  <c:v>31615.739999999994</c:v>
                </c:pt>
                <c:pt idx="80">
                  <c:v>31615.739999999994</c:v>
                </c:pt>
                <c:pt idx="81">
                  <c:v>29543.66</c:v>
                </c:pt>
                <c:pt idx="82">
                  <c:v>29372.559999999994</c:v>
                </c:pt>
                <c:pt idx="83">
                  <c:v>30436.920000000002</c:v>
                </c:pt>
                <c:pt idx="84">
                  <c:v>30416.859999999993</c:v>
                </c:pt>
                <c:pt idx="85">
                  <c:v>29391.439999999995</c:v>
                </c:pt>
                <c:pt idx="86">
                  <c:v>30367.3</c:v>
                </c:pt>
                <c:pt idx="87">
                  <c:v>31717.219999999994</c:v>
                </c:pt>
                <c:pt idx="88">
                  <c:v>31884.780000000002</c:v>
                </c:pt>
                <c:pt idx="89">
                  <c:v>31508.359999999993</c:v>
                </c:pt>
                <c:pt idx="90">
                  <c:v>32376.839999999993</c:v>
                </c:pt>
                <c:pt idx="91">
                  <c:v>32874.799999999996</c:v>
                </c:pt>
                <c:pt idx="92">
                  <c:v>33270.1</c:v>
                </c:pt>
                <c:pt idx="93">
                  <c:v>32399.260000000002</c:v>
                </c:pt>
                <c:pt idx="94">
                  <c:v>33805.82</c:v>
                </c:pt>
                <c:pt idx="95">
                  <c:v>33727.94</c:v>
                </c:pt>
                <c:pt idx="96">
                  <c:v>35228.9</c:v>
                </c:pt>
                <c:pt idx="97">
                  <c:v>35185.24</c:v>
                </c:pt>
                <c:pt idx="98">
                  <c:v>34417.06</c:v>
                </c:pt>
                <c:pt idx="99">
                  <c:v>34071.32</c:v>
                </c:pt>
                <c:pt idx="100">
                  <c:v>34071.32</c:v>
                </c:pt>
                <c:pt idx="101">
                  <c:v>34807.64</c:v>
                </c:pt>
                <c:pt idx="102">
                  <c:v>33555.660000000003</c:v>
                </c:pt>
                <c:pt idx="103">
                  <c:v>34317.94</c:v>
                </c:pt>
                <c:pt idx="104">
                  <c:v>33677.199999999997</c:v>
                </c:pt>
                <c:pt idx="105">
                  <c:v>33883.699999999997</c:v>
                </c:pt>
                <c:pt idx="106">
                  <c:v>34255.4</c:v>
                </c:pt>
                <c:pt idx="107">
                  <c:v>34688.46</c:v>
                </c:pt>
                <c:pt idx="108">
                  <c:v>34046.54</c:v>
                </c:pt>
                <c:pt idx="109">
                  <c:v>32910.199999999997</c:v>
                </c:pt>
                <c:pt idx="110">
                  <c:v>33398.719999999994</c:v>
                </c:pt>
                <c:pt idx="111">
                  <c:v>32732.019999999993</c:v>
                </c:pt>
                <c:pt idx="112">
                  <c:v>33225.26</c:v>
                </c:pt>
                <c:pt idx="113">
                  <c:v>31809.260000000002</c:v>
                </c:pt>
                <c:pt idx="114">
                  <c:v>32588.059999999994</c:v>
                </c:pt>
                <c:pt idx="115">
                  <c:v>33745.64</c:v>
                </c:pt>
                <c:pt idx="116">
                  <c:v>32945.599999999999</c:v>
                </c:pt>
                <c:pt idx="117">
                  <c:v>33031.74</c:v>
                </c:pt>
                <c:pt idx="118">
                  <c:v>33087.199999999997</c:v>
                </c:pt>
                <c:pt idx="119">
                  <c:v>32297.780000000002</c:v>
                </c:pt>
                <c:pt idx="120">
                  <c:v>31619.279999999995</c:v>
                </c:pt>
                <c:pt idx="121">
                  <c:v>31867.079999999994</c:v>
                </c:pt>
                <c:pt idx="122">
                  <c:v>33436.480000000003</c:v>
                </c:pt>
                <c:pt idx="123">
                  <c:v>32756.799999999996</c:v>
                </c:pt>
                <c:pt idx="124">
                  <c:v>31613.379999999994</c:v>
                </c:pt>
                <c:pt idx="125">
                  <c:v>31502.460000000003</c:v>
                </c:pt>
                <c:pt idx="126">
                  <c:v>30071.119999999992</c:v>
                </c:pt>
                <c:pt idx="127">
                  <c:v>30414.5</c:v>
                </c:pt>
                <c:pt idx="128">
                  <c:v>30629.260000000002</c:v>
                </c:pt>
                <c:pt idx="129">
                  <c:v>29621.539999999994</c:v>
                </c:pt>
                <c:pt idx="130">
                  <c:v>29761.960000000003</c:v>
                </c:pt>
                <c:pt idx="131">
                  <c:v>30254.019999999993</c:v>
                </c:pt>
                <c:pt idx="132">
                  <c:v>28696.420000000002</c:v>
                </c:pt>
                <c:pt idx="133">
                  <c:v>29297.039999999994</c:v>
                </c:pt>
                <c:pt idx="134">
                  <c:v>29256.920000000002</c:v>
                </c:pt>
                <c:pt idx="135">
                  <c:v>28246.84</c:v>
                </c:pt>
                <c:pt idx="136">
                  <c:v>29192.019999999993</c:v>
                </c:pt>
                <c:pt idx="137">
                  <c:v>29550.739999999994</c:v>
                </c:pt>
                <c:pt idx="138">
                  <c:v>29377.279999999995</c:v>
                </c:pt>
                <c:pt idx="139">
                  <c:v>28552.460000000003</c:v>
                </c:pt>
                <c:pt idx="140">
                  <c:v>28383.719999999994</c:v>
                </c:pt>
                <c:pt idx="141">
                  <c:v>28514.699999999993</c:v>
                </c:pt>
                <c:pt idx="142">
                  <c:v>28534.760000000002</c:v>
                </c:pt>
                <c:pt idx="143">
                  <c:v>27938.859999999993</c:v>
                </c:pt>
                <c:pt idx="144">
                  <c:v>27824.399999999994</c:v>
                </c:pt>
                <c:pt idx="145">
                  <c:v>27258</c:v>
                </c:pt>
                <c:pt idx="146">
                  <c:v>26853.260000000002</c:v>
                </c:pt>
                <c:pt idx="147">
                  <c:v>27910.539999999994</c:v>
                </c:pt>
                <c:pt idx="148">
                  <c:v>28112.32</c:v>
                </c:pt>
                <c:pt idx="149">
                  <c:v>28428.559999999994</c:v>
                </c:pt>
                <c:pt idx="150">
                  <c:v>29032.719999999994</c:v>
                </c:pt>
                <c:pt idx="151">
                  <c:v>29143.64</c:v>
                </c:pt>
                <c:pt idx="152">
                  <c:v>28511.16</c:v>
                </c:pt>
                <c:pt idx="153">
                  <c:v>29833.940000000002</c:v>
                </c:pt>
                <c:pt idx="154">
                  <c:v>30389.719999999994</c:v>
                </c:pt>
                <c:pt idx="155">
                  <c:v>31082.379999999994</c:v>
                </c:pt>
                <c:pt idx="156">
                  <c:v>31497.739999999994</c:v>
                </c:pt>
                <c:pt idx="157">
                  <c:v>31476.5</c:v>
                </c:pt>
                <c:pt idx="158">
                  <c:v>32437.019999999993</c:v>
                </c:pt>
                <c:pt idx="159">
                  <c:v>32186.859999999993</c:v>
                </c:pt>
                <c:pt idx="160">
                  <c:v>31936.699999999993</c:v>
                </c:pt>
                <c:pt idx="161">
                  <c:v>32400.440000000002</c:v>
                </c:pt>
                <c:pt idx="162">
                  <c:v>32031.1</c:v>
                </c:pt>
                <c:pt idx="163">
                  <c:v>32452.359999999993</c:v>
                </c:pt>
                <c:pt idx="164">
                  <c:v>32569.179999999993</c:v>
                </c:pt>
                <c:pt idx="165">
                  <c:v>32569.179999999993</c:v>
                </c:pt>
                <c:pt idx="166">
                  <c:v>31881.239999999994</c:v>
                </c:pt>
                <c:pt idx="167">
                  <c:v>30769.679999999993</c:v>
                </c:pt>
                <c:pt idx="168">
                  <c:v>30267</c:v>
                </c:pt>
                <c:pt idx="169">
                  <c:v>30861.719999999994</c:v>
                </c:pt>
                <c:pt idx="170">
                  <c:v>31495.379999999994</c:v>
                </c:pt>
                <c:pt idx="171">
                  <c:v>30532.5</c:v>
                </c:pt>
                <c:pt idx="172">
                  <c:v>30772.039999999994</c:v>
                </c:pt>
                <c:pt idx="173">
                  <c:v>31865.899999999994</c:v>
                </c:pt>
                <c:pt idx="174">
                  <c:v>31038.719999999994</c:v>
                </c:pt>
                <c:pt idx="175">
                  <c:v>31293.599999999995</c:v>
                </c:pt>
                <c:pt idx="176">
                  <c:v>30984.440000000002</c:v>
                </c:pt>
                <c:pt idx="177">
                  <c:v>30310.66</c:v>
                </c:pt>
                <c:pt idx="178">
                  <c:v>30872.34</c:v>
                </c:pt>
                <c:pt idx="179">
                  <c:v>30754.34</c:v>
                </c:pt>
                <c:pt idx="180">
                  <c:v>31385.64</c:v>
                </c:pt>
                <c:pt idx="181">
                  <c:v>30969.1</c:v>
                </c:pt>
                <c:pt idx="182">
                  <c:v>31083.559999999994</c:v>
                </c:pt>
                <c:pt idx="183">
                  <c:v>31680.639999999992</c:v>
                </c:pt>
                <c:pt idx="184">
                  <c:v>31251.119999999992</c:v>
                </c:pt>
                <c:pt idx="185">
                  <c:v>31301.859999999993</c:v>
                </c:pt>
                <c:pt idx="186">
                  <c:v>30269.359999999993</c:v>
                </c:pt>
                <c:pt idx="187">
                  <c:v>30521.879999999994</c:v>
                </c:pt>
                <c:pt idx="188">
                  <c:v>32834.68</c:v>
                </c:pt>
                <c:pt idx="189">
                  <c:v>32637.62</c:v>
                </c:pt>
                <c:pt idx="190">
                  <c:v>32542.039999999994</c:v>
                </c:pt>
                <c:pt idx="191">
                  <c:v>32748.539999999994</c:v>
                </c:pt>
                <c:pt idx="192">
                  <c:v>33337.360000000001</c:v>
                </c:pt>
                <c:pt idx="193">
                  <c:v>33619.380000000005</c:v>
                </c:pt>
                <c:pt idx="194">
                  <c:v>33621.74</c:v>
                </c:pt>
                <c:pt idx="195">
                  <c:v>34240.06</c:v>
                </c:pt>
                <c:pt idx="196">
                  <c:v>33776.32</c:v>
                </c:pt>
                <c:pt idx="197">
                  <c:v>33165.08</c:v>
                </c:pt>
                <c:pt idx="198">
                  <c:v>33526.160000000003</c:v>
                </c:pt>
                <c:pt idx="199">
                  <c:v>33602.86</c:v>
                </c:pt>
                <c:pt idx="200">
                  <c:v>33224.080000000002</c:v>
                </c:pt>
                <c:pt idx="201">
                  <c:v>33382.199999999997</c:v>
                </c:pt>
                <c:pt idx="202">
                  <c:v>34269.56</c:v>
                </c:pt>
                <c:pt idx="203">
                  <c:v>33265.380000000005</c:v>
                </c:pt>
                <c:pt idx="204">
                  <c:v>33238.239999999998</c:v>
                </c:pt>
                <c:pt idx="205">
                  <c:v>33346.799999999996</c:v>
                </c:pt>
                <c:pt idx="206">
                  <c:v>33048.26</c:v>
                </c:pt>
                <c:pt idx="207">
                  <c:v>32971.56</c:v>
                </c:pt>
                <c:pt idx="208">
                  <c:v>33240.6</c:v>
                </c:pt>
                <c:pt idx="209">
                  <c:v>33440.020000000004</c:v>
                </c:pt>
                <c:pt idx="210">
                  <c:v>31826.959999999995</c:v>
                </c:pt>
                <c:pt idx="211">
                  <c:v>31802.179999999993</c:v>
                </c:pt>
                <c:pt idx="212">
                  <c:v>30622.179999999993</c:v>
                </c:pt>
                <c:pt idx="213">
                  <c:v>30703.599999999995</c:v>
                </c:pt>
                <c:pt idx="214">
                  <c:v>30416.859999999993</c:v>
                </c:pt>
                <c:pt idx="215">
                  <c:v>30360.219999999994</c:v>
                </c:pt>
                <c:pt idx="216">
                  <c:v>30650.5</c:v>
                </c:pt>
                <c:pt idx="217">
                  <c:v>30444</c:v>
                </c:pt>
                <c:pt idx="218">
                  <c:v>30550.199999999993</c:v>
                </c:pt>
                <c:pt idx="219">
                  <c:v>29424.480000000003</c:v>
                </c:pt>
                <c:pt idx="220">
                  <c:v>29862.260000000002</c:v>
                </c:pt>
                <c:pt idx="221">
                  <c:v>31316.019999999993</c:v>
                </c:pt>
                <c:pt idx="222">
                  <c:v>31511.899999999994</c:v>
                </c:pt>
                <c:pt idx="223">
                  <c:v>31236.959999999995</c:v>
                </c:pt>
                <c:pt idx="224">
                  <c:v>31439.919999999995</c:v>
                </c:pt>
                <c:pt idx="225">
                  <c:v>33288.980000000003</c:v>
                </c:pt>
                <c:pt idx="226">
                  <c:v>32805.18</c:v>
                </c:pt>
                <c:pt idx="227">
                  <c:v>32498.379999999994</c:v>
                </c:pt>
                <c:pt idx="228">
                  <c:v>32564.460000000003</c:v>
                </c:pt>
                <c:pt idx="229">
                  <c:v>31960.3</c:v>
                </c:pt>
                <c:pt idx="230">
                  <c:v>32451.179999999993</c:v>
                </c:pt>
                <c:pt idx="231">
                  <c:v>31459.980000000003</c:v>
                </c:pt>
                <c:pt idx="232">
                  <c:v>33253.58</c:v>
                </c:pt>
              </c:numCache>
            </c:numRef>
          </c:val>
        </c:ser>
        <c:ser>
          <c:idx val="1"/>
          <c:order val="1"/>
          <c:tx>
            <c:strRef>
              <c:f>Лист4!$E$1</c:f>
              <c:strCache>
                <c:ptCount val="1"/>
                <c:pt idx="0">
                  <c:v>Уфа fca</c:v>
                </c:pt>
              </c:strCache>
            </c:strRef>
          </c:tx>
          <c:marker>
            <c:symbol val="none"/>
          </c:marker>
          <c:cat>
            <c:numRef>
              <c:f>Лист4!$C$2:$C$234</c:f>
              <c:numCache>
                <c:formatCode>m/d/yyyy</c:formatCode>
                <c:ptCount val="233"/>
                <c:pt idx="0">
                  <c:v>42380</c:v>
                </c:pt>
                <c:pt idx="1">
                  <c:v>42381</c:v>
                </c:pt>
                <c:pt idx="2">
                  <c:v>42382</c:v>
                </c:pt>
                <c:pt idx="3">
                  <c:v>42383</c:v>
                </c:pt>
                <c:pt idx="4">
                  <c:v>42384</c:v>
                </c:pt>
                <c:pt idx="5">
                  <c:v>42387</c:v>
                </c:pt>
                <c:pt idx="6">
                  <c:v>42388</c:v>
                </c:pt>
                <c:pt idx="7">
                  <c:v>42389</c:v>
                </c:pt>
                <c:pt idx="8">
                  <c:v>42390</c:v>
                </c:pt>
                <c:pt idx="9">
                  <c:v>42391</c:v>
                </c:pt>
                <c:pt idx="10">
                  <c:v>42394</c:v>
                </c:pt>
                <c:pt idx="11">
                  <c:v>42395</c:v>
                </c:pt>
                <c:pt idx="12">
                  <c:v>42396</c:v>
                </c:pt>
                <c:pt idx="13">
                  <c:v>42397</c:v>
                </c:pt>
                <c:pt idx="14">
                  <c:v>42398</c:v>
                </c:pt>
                <c:pt idx="15">
                  <c:v>42401</c:v>
                </c:pt>
                <c:pt idx="16">
                  <c:v>42402</c:v>
                </c:pt>
                <c:pt idx="17">
                  <c:v>42403</c:v>
                </c:pt>
                <c:pt idx="18">
                  <c:v>42404</c:v>
                </c:pt>
                <c:pt idx="19">
                  <c:v>42405</c:v>
                </c:pt>
                <c:pt idx="20">
                  <c:v>42408</c:v>
                </c:pt>
                <c:pt idx="21">
                  <c:v>42409</c:v>
                </c:pt>
                <c:pt idx="22">
                  <c:v>42410</c:v>
                </c:pt>
                <c:pt idx="23">
                  <c:v>42411</c:v>
                </c:pt>
                <c:pt idx="24">
                  <c:v>42412</c:v>
                </c:pt>
                <c:pt idx="25">
                  <c:v>42415</c:v>
                </c:pt>
                <c:pt idx="26">
                  <c:v>42416</c:v>
                </c:pt>
                <c:pt idx="27">
                  <c:v>42417</c:v>
                </c:pt>
                <c:pt idx="28">
                  <c:v>42418</c:v>
                </c:pt>
                <c:pt idx="29">
                  <c:v>42419</c:v>
                </c:pt>
                <c:pt idx="30">
                  <c:v>42422</c:v>
                </c:pt>
                <c:pt idx="31">
                  <c:v>42423</c:v>
                </c:pt>
                <c:pt idx="32">
                  <c:v>42424</c:v>
                </c:pt>
                <c:pt idx="33">
                  <c:v>42425</c:v>
                </c:pt>
                <c:pt idx="34">
                  <c:v>42426</c:v>
                </c:pt>
                <c:pt idx="35">
                  <c:v>42429</c:v>
                </c:pt>
                <c:pt idx="36">
                  <c:v>42430</c:v>
                </c:pt>
                <c:pt idx="37">
                  <c:v>42431</c:v>
                </c:pt>
                <c:pt idx="38">
                  <c:v>42432</c:v>
                </c:pt>
                <c:pt idx="39">
                  <c:v>42433</c:v>
                </c:pt>
                <c:pt idx="40">
                  <c:v>42436</c:v>
                </c:pt>
                <c:pt idx="41">
                  <c:v>42437</c:v>
                </c:pt>
                <c:pt idx="42">
                  <c:v>42438</c:v>
                </c:pt>
                <c:pt idx="43">
                  <c:v>42439</c:v>
                </c:pt>
                <c:pt idx="44">
                  <c:v>42440</c:v>
                </c:pt>
                <c:pt idx="45">
                  <c:v>42443</c:v>
                </c:pt>
                <c:pt idx="46">
                  <c:v>42444</c:v>
                </c:pt>
                <c:pt idx="47">
                  <c:v>42445</c:v>
                </c:pt>
                <c:pt idx="48">
                  <c:v>42446</c:v>
                </c:pt>
                <c:pt idx="49">
                  <c:v>42447</c:v>
                </c:pt>
                <c:pt idx="50">
                  <c:v>42450</c:v>
                </c:pt>
                <c:pt idx="51">
                  <c:v>42451</c:v>
                </c:pt>
                <c:pt idx="52">
                  <c:v>42452</c:v>
                </c:pt>
                <c:pt idx="53">
                  <c:v>42453</c:v>
                </c:pt>
                <c:pt idx="54">
                  <c:v>42454</c:v>
                </c:pt>
                <c:pt idx="55">
                  <c:v>42457</c:v>
                </c:pt>
                <c:pt idx="56">
                  <c:v>42458</c:v>
                </c:pt>
                <c:pt idx="57">
                  <c:v>42459</c:v>
                </c:pt>
                <c:pt idx="58">
                  <c:v>42460</c:v>
                </c:pt>
                <c:pt idx="59">
                  <c:v>42461</c:v>
                </c:pt>
                <c:pt idx="60">
                  <c:v>42464</c:v>
                </c:pt>
                <c:pt idx="61">
                  <c:v>42465</c:v>
                </c:pt>
                <c:pt idx="62">
                  <c:v>42466</c:v>
                </c:pt>
                <c:pt idx="63">
                  <c:v>42467</c:v>
                </c:pt>
                <c:pt idx="64">
                  <c:v>42468</c:v>
                </c:pt>
                <c:pt idx="65">
                  <c:v>42471</c:v>
                </c:pt>
                <c:pt idx="66">
                  <c:v>42472</c:v>
                </c:pt>
                <c:pt idx="67">
                  <c:v>42473</c:v>
                </c:pt>
                <c:pt idx="68">
                  <c:v>42474</c:v>
                </c:pt>
                <c:pt idx="69">
                  <c:v>42475</c:v>
                </c:pt>
                <c:pt idx="70">
                  <c:v>42478</c:v>
                </c:pt>
                <c:pt idx="71">
                  <c:v>42479</c:v>
                </c:pt>
                <c:pt idx="72">
                  <c:v>42480</c:v>
                </c:pt>
                <c:pt idx="73">
                  <c:v>42481</c:v>
                </c:pt>
                <c:pt idx="74">
                  <c:v>42482</c:v>
                </c:pt>
                <c:pt idx="75">
                  <c:v>42485</c:v>
                </c:pt>
                <c:pt idx="76">
                  <c:v>42486</c:v>
                </c:pt>
                <c:pt idx="77">
                  <c:v>42487</c:v>
                </c:pt>
                <c:pt idx="78">
                  <c:v>42488</c:v>
                </c:pt>
                <c:pt idx="79">
                  <c:v>42489</c:v>
                </c:pt>
                <c:pt idx="80">
                  <c:v>42492</c:v>
                </c:pt>
                <c:pt idx="81">
                  <c:v>42493</c:v>
                </c:pt>
                <c:pt idx="82">
                  <c:v>42494</c:v>
                </c:pt>
                <c:pt idx="83">
                  <c:v>42495</c:v>
                </c:pt>
                <c:pt idx="84">
                  <c:v>42496</c:v>
                </c:pt>
                <c:pt idx="85">
                  <c:v>42499</c:v>
                </c:pt>
                <c:pt idx="86">
                  <c:v>42500</c:v>
                </c:pt>
                <c:pt idx="87">
                  <c:v>42501</c:v>
                </c:pt>
                <c:pt idx="88">
                  <c:v>42502</c:v>
                </c:pt>
                <c:pt idx="89">
                  <c:v>42503</c:v>
                </c:pt>
                <c:pt idx="90">
                  <c:v>42506</c:v>
                </c:pt>
                <c:pt idx="91">
                  <c:v>42507</c:v>
                </c:pt>
                <c:pt idx="92">
                  <c:v>42508</c:v>
                </c:pt>
                <c:pt idx="93">
                  <c:v>42509</c:v>
                </c:pt>
                <c:pt idx="94">
                  <c:v>42510</c:v>
                </c:pt>
                <c:pt idx="95">
                  <c:v>42513</c:v>
                </c:pt>
                <c:pt idx="96">
                  <c:v>42514</c:v>
                </c:pt>
                <c:pt idx="97">
                  <c:v>42515</c:v>
                </c:pt>
                <c:pt idx="98">
                  <c:v>42516</c:v>
                </c:pt>
                <c:pt idx="99">
                  <c:v>42517</c:v>
                </c:pt>
                <c:pt idx="100">
                  <c:v>42520</c:v>
                </c:pt>
                <c:pt idx="101">
                  <c:v>42521</c:v>
                </c:pt>
                <c:pt idx="102">
                  <c:v>42522</c:v>
                </c:pt>
                <c:pt idx="103">
                  <c:v>42523</c:v>
                </c:pt>
                <c:pt idx="104">
                  <c:v>42524</c:v>
                </c:pt>
                <c:pt idx="105">
                  <c:v>42527</c:v>
                </c:pt>
                <c:pt idx="106">
                  <c:v>42528</c:v>
                </c:pt>
                <c:pt idx="107">
                  <c:v>42529</c:v>
                </c:pt>
                <c:pt idx="108">
                  <c:v>42530</c:v>
                </c:pt>
                <c:pt idx="109">
                  <c:v>42531</c:v>
                </c:pt>
                <c:pt idx="110">
                  <c:v>42534</c:v>
                </c:pt>
                <c:pt idx="111">
                  <c:v>42535</c:v>
                </c:pt>
                <c:pt idx="112">
                  <c:v>42536</c:v>
                </c:pt>
                <c:pt idx="113">
                  <c:v>42537</c:v>
                </c:pt>
                <c:pt idx="114">
                  <c:v>42538</c:v>
                </c:pt>
                <c:pt idx="115">
                  <c:v>42541</c:v>
                </c:pt>
                <c:pt idx="116">
                  <c:v>42542</c:v>
                </c:pt>
                <c:pt idx="117">
                  <c:v>42543</c:v>
                </c:pt>
                <c:pt idx="118">
                  <c:v>42544</c:v>
                </c:pt>
                <c:pt idx="119">
                  <c:v>42545</c:v>
                </c:pt>
                <c:pt idx="120">
                  <c:v>42548</c:v>
                </c:pt>
                <c:pt idx="121">
                  <c:v>42549</c:v>
                </c:pt>
                <c:pt idx="122">
                  <c:v>42550</c:v>
                </c:pt>
                <c:pt idx="123">
                  <c:v>42551</c:v>
                </c:pt>
                <c:pt idx="124">
                  <c:v>42552</c:v>
                </c:pt>
                <c:pt idx="125">
                  <c:v>42555</c:v>
                </c:pt>
                <c:pt idx="126">
                  <c:v>42556</c:v>
                </c:pt>
                <c:pt idx="127">
                  <c:v>42557</c:v>
                </c:pt>
                <c:pt idx="128">
                  <c:v>42558</c:v>
                </c:pt>
                <c:pt idx="129">
                  <c:v>42559</c:v>
                </c:pt>
                <c:pt idx="130">
                  <c:v>42562</c:v>
                </c:pt>
                <c:pt idx="131">
                  <c:v>42563</c:v>
                </c:pt>
                <c:pt idx="132">
                  <c:v>42564</c:v>
                </c:pt>
                <c:pt idx="133">
                  <c:v>42565</c:v>
                </c:pt>
                <c:pt idx="134">
                  <c:v>42566</c:v>
                </c:pt>
                <c:pt idx="135">
                  <c:v>42569</c:v>
                </c:pt>
                <c:pt idx="136">
                  <c:v>42570</c:v>
                </c:pt>
                <c:pt idx="137">
                  <c:v>42571</c:v>
                </c:pt>
                <c:pt idx="138">
                  <c:v>42572</c:v>
                </c:pt>
                <c:pt idx="139">
                  <c:v>42573</c:v>
                </c:pt>
                <c:pt idx="140">
                  <c:v>42576</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42625</c:v>
                </c:pt>
                <c:pt idx="176">
                  <c:v>42626</c:v>
                </c:pt>
                <c:pt idx="177">
                  <c:v>42627</c:v>
                </c:pt>
                <c:pt idx="178">
                  <c:v>42628</c:v>
                </c:pt>
                <c:pt idx="179">
                  <c:v>42629</c:v>
                </c:pt>
                <c:pt idx="180">
                  <c:v>42632</c:v>
                </c:pt>
                <c:pt idx="181">
                  <c:v>42633</c:v>
                </c:pt>
                <c:pt idx="182">
                  <c:v>42634</c:v>
                </c:pt>
                <c:pt idx="183">
                  <c:v>42635</c:v>
                </c:pt>
                <c:pt idx="184">
                  <c:v>42636</c:v>
                </c:pt>
                <c:pt idx="185">
                  <c:v>42639</c:v>
                </c:pt>
                <c:pt idx="186">
                  <c:v>42640</c:v>
                </c:pt>
                <c:pt idx="187">
                  <c:v>42641</c:v>
                </c:pt>
                <c:pt idx="188">
                  <c:v>42642</c:v>
                </c:pt>
                <c:pt idx="189">
                  <c:v>42643</c:v>
                </c:pt>
                <c:pt idx="190">
                  <c:v>42646</c:v>
                </c:pt>
                <c:pt idx="191">
                  <c:v>42647</c:v>
                </c:pt>
                <c:pt idx="192">
                  <c:v>42648</c:v>
                </c:pt>
                <c:pt idx="193">
                  <c:v>42649</c:v>
                </c:pt>
                <c:pt idx="194">
                  <c:v>42650</c:v>
                </c:pt>
                <c:pt idx="195">
                  <c:v>42653</c:v>
                </c:pt>
                <c:pt idx="196">
                  <c:v>42654</c:v>
                </c:pt>
                <c:pt idx="197">
                  <c:v>42655</c:v>
                </c:pt>
                <c:pt idx="198">
                  <c:v>42656</c:v>
                </c:pt>
                <c:pt idx="199">
                  <c:v>42657</c:v>
                </c:pt>
                <c:pt idx="200">
                  <c:v>42660</c:v>
                </c:pt>
                <c:pt idx="201">
                  <c:v>42661</c:v>
                </c:pt>
                <c:pt idx="202">
                  <c:v>42662</c:v>
                </c:pt>
                <c:pt idx="203">
                  <c:v>42663</c:v>
                </c:pt>
                <c:pt idx="204">
                  <c:v>42664</c:v>
                </c:pt>
                <c:pt idx="205">
                  <c:v>42667</c:v>
                </c:pt>
                <c:pt idx="206">
                  <c:v>42668</c:v>
                </c:pt>
                <c:pt idx="207">
                  <c:v>42669</c:v>
                </c:pt>
                <c:pt idx="208">
                  <c:v>42670</c:v>
                </c:pt>
                <c:pt idx="209">
                  <c:v>42671</c:v>
                </c:pt>
                <c:pt idx="210">
                  <c:v>42674</c:v>
                </c:pt>
                <c:pt idx="211">
                  <c:v>42675</c:v>
                </c:pt>
                <c:pt idx="212">
                  <c:v>42676</c:v>
                </c:pt>
                <c:pt idx="213">
                  <c:v>42677</c:v>
                </c:pt>
                <c:pt idx="214">
                  <c:v>42678</c:v>
                </c:pt>
                <c:pt idx="215">
                  <c:v>42681</c:v>
                </c:pt>
                <c:pt idx="216">
                  <c:v>42682</c:v>
                </c:pt>
                <c:pt idx="217">
                  <c:v>42683</c:v>
                </c:pt>
                <c:pt idx="218">
                  <c:v>42684</c:v>
                </c:pt>
                <c:pt idx="219">
                  <c:v>42685</c:v>
                </c:pt>
                <c:pt idx="220">
                  <c:v>42688</c:v>
                </c:pt>
                <c:pt idx="221">
                  <c:v>42689</c:v>
                </c:pt>
                <c:pt idx="222">
                  <c:v>42690</c:v>
                </c:pt>
                <c:pt idx="223">
                  <c:v>42691</c:v>
                </c:pt>
                <c:pt idx="224">
                  <c:v>42692</c:v>
                </c:pt>
                <c:pt idx="225">
                  <c:v>42695</c:v>
                </c:pt>
                <c:pt idx="226">
                  <c:v>42696</c:v>
                </c:pt>
                <c:pt idx="227">
                  <c:v>42697</c:v>
                </c:pt>
                <c:pt idx="228">
                  <c:v>42698</c:v>
                </c:pt>
                <c:pt idx="229">
                  <c:v>42699</c:v>
                </c:pt>
                <c:pt idx="230">
                  <c:v>42702</c:v>
                </c:pt>
                <c:pt idx="231">
                  <c:v>42703</c:v>
                </c:pt>
                <c:pt idx="232">
                  <c:v>42704</c:v>
                </c:pt>
              </c:numCache>
            </c:numRef>
          </c:cat>
          <c:val>
            <c:numRef>
              <c:f>Лист4!$E$2:$E$234</c:f>
              <c:numCache>
                <c:formatCode>#,##0.00</c:formatCode>
                <c:ptCount val="233"/>
                <c:pt idx="0">
                  <c:v>30500</c:v>
                </c:pt>
                <c:pt idx="1">
                  <c:v>30500</c:v>
                </c:pt>
                <c:pt idx="2">
                  <c:v>30500</c:v>
                </c:pt>
                <c:pt idx="3">
                  <c:v>30500</c:v>
                </c:pt>
                <c:pt idx="4">
                  <c:v>28750</c:v>
                </c:pt>
                <c:pt idx="5">
                  <c:v>28750</c:v>
                </c:pt>
                <c:pt idx="6">
                  <c:v>28750</c:v>
                </c:pt>
                <c:pt idx="7">
                  <c:v>28750</c:v>
                </c:pt>
                <c:pt idx="8">
                  <c:v>28750</c:v>
                </c:pt>
                <c:pt idx="9">
                  <c:v>28750</c:v>
                </c:pt>
                <c:pt idx="10">
                  <c:v>28750</c:v>
                </c:pt>
                <c:pt idx="11">
                  <c:v>28750</c:v>
                </c:pt>
                <c:pt idx="12">
                  <c:v>28750</c:v>
                </c:pt>
                <c:pt idx="13">
                  <c:v>28750</c:v>
                </c:pt>
                <c:pt idx="14">
                  <c:v>28750</c:v>
                </c:pt>
                <c:pt idx="15">
                  <c:v>28750</c:v>
                </c:pt>
                <c:pt idx="16">
                  <c:v>28750</c:v>
                </c:pt>
                <c:pt idx="17">
                  <c:v>28750</c:v>
                </c:pt>
                <c:pt idx="18">
                  <c:v>28750</c:v>
                </c:pt>
                <c:pt idx="19">
                  <c:v>28750</c:v>
                </c:pt>
                <c:pt idx="20">
                  <c:v>28750</c:v>
                </c:pt>
                <c:pt idx="21">
                  <c:v>28750</c:v>
                </c:pt>
                <c:pt idx="22">
                  <c:v>28750</c:v>
                </c:pt>
                <c:pt idx="23">
                  <c:v>28750</c:v>
                </c:pt>
                <c:pt idx="24">
                  <c:v>28750</c:v>
                </c:pt>
                <c:pt idx="25">
                  <c:v>28750</c:v>
                </c:pt>
                <c:pt idx="26">
                  <c:v>28750</c:v>
                </c:pt>
                <c:pt idx="27">
                  <c:v>28750</c:v>
                </c:pt>
                <c:pt idx="28">
                  <c:v>28750</c:v>
                </c:pt>
                <c:pt idx="29">
                  <c:v>28750</c:v>
                </c:pt>
                <c:pt idx="30">
                  <c:v>28750</c:v>
                </c:pt>
                <c:pt idx="31">
                  <c:v>28750</c:v>
                </c:pt>
                <c:pt idx="32">
                  <c:v>28750</c:v>
                </c:pt>
                <c:pt idx="33">
                  <c:v>28750</c:v>
                </c:pt>
                <c:pt idx="34">
                  <c:v>28750</c:v>
                </c:pt>
                <c:pt idx="35">
                  <c:v>28750</c:v>
                </c:pt>
                <c:pt idx="36">
                  <c:v>28750</c:v>
                </c:pt>
                <c:pt idx="37">
                  <c:v>27900</c:v>
                </c:pt>
                <c:pt idx="38">
                  <c:v>28650</c:v>
                </c:pt>
                <c:pt idx="39">
                  <c:v>28650</c:v>
                </c:pt>
                <c:pt idx="40">
                  <c:v>28650</c:v>
                </c:pt>
                <c:pt idx="41">
                  <c:v>28650</c:v>
                </c:pt>
                <c:pt idx="42">
                  <c:v>29400</c:v>
                </c:pt>
                <c:pt idx="43">
                  <c:v>29400</c:v>
                </c:pt>
                <c:pt idx="44">
                  <c:v>29400</c:v>
                </c:pt>
                <c:pt idx="45">
                  <c:v>29400</c:v>
                </c:pt>
                <c:pt idx="46">
                  <c:v>29400</c:v>
                </c:pt>
                <c:pt idx="47">
                  <c:v>29350</c:v>
                </c:pt>
                <c:pt idx="48">
                  <c:v>29250</c:v>
                </c:pt>
                <c:pt idx="49">
                  <c:v>29050</c:v>
                </c:pt>
                <c:pt idx="50">
                  <c:v>28950</c:v>
                </c:pt>
                <c:pt idx="51">
                  <c:v>28950</c:v>
                </c:pt>
                <c:pt idx="52">
                  <c:v>28950</c:v>
                </c:pt>
                <c:pt idx="53">
                  <c:v>29950</c:v>
                </c:pt>
                <c:pt idx="54">
                  <c:v>30300</c:v>
                </c:pt>
                <c:pt idx="55">
                  <c:v>30250</c:v>
                </c:pt>
                <c:pt idx="56">
                  <c:v>30250</c:v>
                </c:pt>
                <c:pt idx="57">
                  <c:v>30250</c:v>
                </c:pt>
                <c:pt idx="58">
                  <c:v>30250</c:v>
                </c:pt>
                <c:pt idx="59">
                  <c:v>30050</c:v>
                </c:pt>
                <c:pt idx="60">
                  <c:v>29900</c:v>
                </c:pt>
                <c:pt idx="61">
                  <c:v>29900</c:v>
                </c:pt>
                <c:pt idx="62">
                  <c:v>29900</c:v>
                </c:pt>
                <c:pt idx="63">
                  <c:v>30250</c:v>
                </c:pt>
                <c:pt idx="64">
                  <c:v>30050</c:v>
                </c:pt>
                <c:pt idx="65">
                  <c:v>30000</c:v>
                </c:pt>
                <c:pt idx="66">
                  <c:v>29950</c:v>
                </c:pt>
                <c:pt idx="67">
                  <c:v>29700</c:v>
                </c:pt>
                <c:pt idx="68">
                  <c:v>29450</c:v>
                </c:pt>
                <c:pt idx="69">
                  <c:v>29350</c:v>
                </c:pt>
                <c:pt idx="70">
                  <c:v>29150</c:v>
                </c:pt>
                <c:pt idx="71">
                  <c:v>29150</c:v>
                </c:pt>
                <c:pt idx="72">
                  <c:v>29150</c:v>
                </c:pt>
                <c:pt idx="73">
                  <c:v>29150</c:v>
                </c:pt>
                <c:pt idx="74">
                  <c:v>29150</c:v>
                </c:pt>
                <c:pt idx="75">
                  <c:v>29950</c:v>
                </c:pt>
                <c:pt idx="76">
                  <c:v>29750</c:v>
                </c:pt>
                <c:pt idx="77">
                  <c:v>29750</c:v>
                </c:pt>
                <c:pt idx="78">
                  <c:v>29750</c:v>
                </c:pt>
                <c:pt idx="79">
                  <c:v>30100</c:v>
                </c:pt>
                <c:pt idx="80">
                  <c:v>30100</c:v>
                </c:pt>
                <c:pt idx="81">
                  <c:v>30100</c:v>
                </c:pt>
                <c:pt idx="82">
                  <c:v>30100</c:v>
                </c:pt>
                <c:pt idx="83">
                  <c:v>30100</c:v>
                </c:pt>
                <c:pt idx="84">
                  <c:v>30100</c:v>
                </c:pt>
                <c:pt idx="85">
                  <c:v>30100</c:v>
                </c:pt>
                <c:pt idx="86">
                  <c:v>30100</c:v>
                </c:pt>
                <c:pt idx="87">
                  <c:v>30100</c:v>
                </c:pt>
                <c:pt idx="88">
                  <c:v>30100</c:v>
                </c:pt>
                <c:pt idx="89">
                  <c:v>30100</c:v>
                </c:pt>
                <c:pt idx="90">
                  <c:v>30100</c:v>
                </c:pt>
                <c:pt idx="91">
                  <c:v>30050</c:v>
                </c:pt>
                <c:pt idx="92">
                  <c:v>30050</c:v>
                </c:pt>
                <c:pt idx="93">
                  <c:v>30500</c:v>
                </c:pt>
                <c:pt idx="94">
                  <c:v>31150</c:v>
                </c:pt>
                <c:pt idx="95">
                  <c:v>31150</c:v>
                </c:pt>
                <c:pt idx="96">
                  <c:v>31650</c:v>
                </c:pt>
                <c:pt idx="97">
                  <c:v>31650</c:v>
                </c:pt>
                <c:pt idx="98">
                  <c:v>32150</c:v>
                </c:pt>
                <c:pt idx="99">
                  <c:v>32600</c:v>
                </c:pt>
                <c:pt idx="100">
                  <c:v>32600</c:v>
                </c:pt>
                <c:pt idx="101">
                  <c:v>32600</c:v>
                </c:pt>
                <c:pt idx="102">
                  <c:v>33150</c:v>
                </c:pt>
                <c:pt idx="103">
                  <c:v>33600</c:v>
                </c:pt>
                <c:pt idx="104">
                  <c:v>34200</c:v>
                </c:pt>
                <c:pt idx="105">
                  <c:v>34200</c:v>
                </c:pt>
                <c:pt idx="106">
                  <c:v>34150</c:v>
                </c:pt>
                <c:pt idx="107">
                  <c:v>34150</c:v>
                </c:pt>
                <c:pt idx="108">
                  <c:v>34550</c:v>
                </c:pt>
                <c:pt idx="109">
                  <c:v>34550</c:v>
                </c:pt>
                <c:pt idx="110">
                  <c:v>34550</c:v>
                </c:pt>
                <c:pt idx="111">
                  <c:v>33700</c:v>
                </c:pt>
                <c:pt idx="112">
                  <c:v>33700</c:v>
                </c:pt>
                <c:pt idx="113">
                  <c:v>34150</c:v>
                </c:pt>
                <c:pt idx="114">
                  <c:v>34050</c:v>
                </c:pt>
                <c:pt idx="115">
                  <c:v>34000</c:v>
                </c:pt>
                <c:pt idx="116">
                  <c:v>33750</c:v>
                </c:pt>
                <c:pt idx="117">
                  <c:v>33750</c:v>
                </c:pt>
                <c:pt idx="118">
                  <c:v>33700</c:v>
                </c:pt>
                <c:pt idx="119">
                  <c:v>33700</c:v>
                </c:pt>
                <c:pt idx="120">
                  <c:v>33650</c:v>
                </c:pt>
                <c:pt idx="121">
                  <c:v>33600</c:v>
                </c:pt>
                <c:pt idx="122">
                  <c:v>33550</c:v>
                </c:pt>
                <c:pt idx="123">
                  <c:v>33500</c:v>
                </c:pt>
                <c:pt idx="124">
                  <c:v>33500</c:v>
                </c:pt>
                <c:pt idx="125">
                  <c:v>33450</c:v>
                </c:pt>
                <c:pt idx="126">
                  <c:v>33250</c:v>
                </c:pt>
                <c:pt idx="127">
                  <c:v>33250</c:v>
                </c:pt>
                <c:pt idx="128">
                  <c:v>33150</c:v>
                </c:pt>
                <c:pt idx="129">
                  <c:v>33150</c:v>
                </c:pt>
                <c:pt idx="130">
                  <c:v>33150</c:v>
                </c:pt>
                <c:pt idx="131">
                  <c:v>33150</c:v>
                </c:pt>
                <c:pt idx="132">
                  <c:v>33150</c:v>
                </c:pt>
                <c:pt idx="133">
                  <c:v>32950</c:v>
                </c:pt>
                <c:pt idx="134">
                  <c:v>32650</c:v>
                </c:pt>
                <c:pt idx="135">
                  <c:v>32650</c:v>
                </c:pt>
                <c:pt idx="136">
                  <c:v>32650</c:v>
                </c:pt>
                <c:pt idx="137">
                  <c:v>32650</c:v>
                </c:pt>
                <c:pt idx="138">
                  <c:v>32650</c:v>
                </c:pt>
                <c:pt idx="139">
                  <c:v>33000</c:v>
                </c:pt>
                <c:pt idx="140">
                  <c:v>33000</c:v>
                </c:pt>
                <c:pt idx="141">
                  <c:v>33000</c:v>
                </c:pt>
                <c:pt idx="142">
                  <c:v>33300</c:v>
                </c:pt>
                <c:pt idx="143">
                  <c:v>33300</c:v>
                </c:pt>
                <c:pt idx="144">
                  <c:v>32650</c:v>
                </c:pt>
                <c:pt idx="145">
                  <c:v>32650</c:v>
                </c:pt>
                <c:pt idx="146">
                  <c:v>32300</c:v>
                </c:pt>
                <c:pt idx="147">
                  <c:v>31950</c:v>
                </c:pt>
                <c:pt idx="148">
                  <c:v>31750</c:v>
                </c:pt>
                <c:pt idx="149">
                  <c:v>31650</c:v>
                </c:pt>
                <c:pt idx="150">
                  <c:v>31650</c:v>
                </c:pt>
                <c:pt idx="151">
                  <c:v>31350</c:v>
                </c:pt>
                <c:pt idx="152">
                  <c:v>30850</c:v>
                </c:pt>
                <c:pt idx="153">
                  <c:v>30650</c:v>
                </c:pt>
                <c:pt idx="154">
                  <c:v>30650</c:v>
                </c:pt>
                <c:pt idx="155">
                  <c:v>30650</c:v>
                </c:pt>
                <c:pt idx="156">
                  <c:v>30650</c:v>
                </c:pt>
                <c:pt idx="157">
                  <c:v>31300</c:v>
                </c:pt>
                <c:pt idx="158">
                  <c:v>31850</c:v>
                </c:pt>
                <c:pt idx="159">
                  <c:v>32150</c:v>
                </c:pt>
                <c:pt idx="160">
                  <c:v>31750</c:v>
                </c:pt>
                <c:pt idx="161">
                  <c:v>31150</c:v>
                </c:pt>
                <c:pt idx="162">
                  <c:v>31150</c:v>
                </c:pt>
                <c:pt idx="163">
                  <c:v>31650</c:v>
                </c:pt>
                <c:pt idx="164">
                  <c:v>31650</c:v>
                </c:pt>
                <c:pt idx="165">
                  <c:v>31650</c:v>
                </c:pt>
                <c:pt idx="166">
                  <c:v>32050</c:v>
                </c:pt>
                <c:pt idx="167">
                  <c:v>32050</c:v>
                </c:pt>
                <c:pt idx="168">
                  <c:v>32050</c:v>
                </c:pt>
                <c:pt idx="169">
                  <c:v>32050</c:v>
                </c:pt>
                <c:pt idx="170">
                  <c:v>32050</c:v>
                </c:pt>
                <c:pt idx="171">
                  <c:v>32050</c:v>
                </c:pt>
                <c:pt idx="172">
                  <c:v>32400</c:v>
                </c:pt>
                <c:pt idx="173">
                  <c:v>32400</c:v>
                </c:pt>
                <c:pt idx="174">
                  <c:v>32400</c:v>
                </c:pt>
                <c:pt idx="175">
                  <c:v>32150</c:v>
                </c:pt>
                <c:pt idx="176">
                  <c:v>32150</c:v>
                </c:pt>
                <c:pt idx="177">
                  <c:v>32150</c:v>
                </c:pt>
                <c:pt idx="178">
                  <c:v>31650</c:v>
                </c:pt>
                <c:pt idx="179">
                  <c:v>31650</c:v>
                </c:pt>
                <c:pt idx="180">
                  <c:v>31250</c:v>
                </c:pt>
                <c:pt idx="181">
                  <c:v>31750</c:v>
                </c:pt>
                <c:pt idx="182">
                  <c:v>31750</c:v>
                </c:pt>
                <c:pt idx="183">
                  <c:v>31750</c:v>
                </c:pt>
                <c:pt idx="184">
                  <c:v>31750</c:v>
                </c:pt>
                <c:pt idx="185">
                  <c:v>31750</c:v>
                </c:pt>
                <c:pt idx="186">
                  <c:v>32250</c:v>
                </c:pt>
                <c:pt idx="187">
                  <c:v>32150</c:v>
                </c:pt>
                <c:pt idx="188">
                  <c:v>32150</c:v>
                </c:pt>
                <c:pt idx="189">
                  <c:v>32150</c:v>
                </c:pt>
                <c:pt idx="190">
                  <c:v>32150</c:v>
                </c:pt>
                <c:pt idx="191">
                  <c:v>32500</c:v>
                </c:pt>
                <c:pt idx="192">
                  <c:v>32150</c:v>
                </c:pt>
                <c:pt idx="193">
                  <c:v>31900</c:v>
                </c:pt>
                <c:pt idx="194">
                  <c:v>31800</c:v>
                </c:pt>
                <c:pt idx="195">
                  <c:v>31800</c:v>
                </c:pt>
                <c:pt idx="196">
                  <c:v>31800</c:v>
                </c:pt>
                <c:pt idx="197">
                  <c:v>31800</c:v>
                </c:pt>
                <c:pt idx="198">
                  <c:v>31800</c:v>
                </c:pt>
                <c:pt idx="199">
                  <c:v>31800</c:v>
                </c:pt>
                <c:pt idx="200">
                  <c:v>31800</c:v>
                </c:pt>
                <c:pt idx="201">
                  <c:v>31800</c:v>
                </c:pt>
                <c:pt idx="202">
                  <c:v>31800</c:v>
                </c:pt>
                <c:pt idx="203">
                  <c:v>31800</c:v>
                </c:pt>
                <c:pt idx="204">
                  <c:v>31800</c:v>
                </c:pt>
                <c:pt idx="205">
                  <c:v>31800</c:v>
                </c:pt>
                <c:pt idx="206">
                  <c:v>31800</c:v>
                </c:pt>
                <c:pt idx="207">
                  <c:v>31800</c:v>
                </c:pt>
                <c:pt idx="208">
                  <c:v>31800</c:v>
                </c:pt>
                <c:pt idx="209">
                  <c:v>31800</c:v>
                </c:pt>
                <c:pt idx="210">
                  <c:v>31800</c:v>
                </c:pt>
                <c:pt idx="211">
                  <c:v>31800</c:v>
                </c:pt>
                <c:pt idx="212">
                  <c:v>31800</c:v>
                </c:pt>
                <c:pt idx="213">
                  <c:v>31800</c:v>
                </c:pt>
                <c:pt idx="214">
                  <c:v>31800</c:v>
                </c:pt>
                <c:pt idx="215">
                  <c:v>31800</c:v>
                </c:pt>
                <c:pt idx="216">
                  <c:v>31800</c:v>
                </c:pt>
                <c:pt idx="217">
                  <c:v>31800</c:v>
                </c:pt>
                <c:pt idx="218">
                  <c:v>31800</c:v>
                </c:pt>
                <c:pt idx="219">
                  <c:v>31800</c:v>
                </c:pt>
                <c:pt idx="220">
                  <c:v>31800</c:v>
                </c:pt>
                <c:pt idx="221">
                  <c:v>31800</c:v>
                </c:pt>
                <c:pt idx="222">
                  <c:v>31800</c:v>
                </c:pt>
                <c:pt idx="223">
                  <c:v>31800</c:v>
                </c:pt>
                <c:pt idx="224">
                  <c:v>31800</c:v>
                </c:pt>
                <c:pt idx="225">
                  <c:v>31800</c:v>
                </c:pt>
                <c:pt idx="226">
                  <c:v>31800</c:v>
                </c:pt>
                <c:pt idx="227">
                  <c:v>31800</c:v>
                </c:pt>
                <c:pt idx="228">
                  <c:v>31800</c:v>
                </c:pt>
                <c:pt idx="229">
                  <c:v>31800</c:v>
                </c:pt>
                <c:pt idx="230">
                  <c:v>31800</c:v>
                </c:pt>
                <c:pt idx="231">
                  <c:v>31800</c:v>
                </c:pt>
                <c:pt idx="232">
                  <c:v>31800</c:v>
                </c:pt>
              </c:numCache>
            </c:numRef>
          </c:val>
        </c:ser>
        <c:dLbls/>
        <c:marker val="1"/>
        <c:axId val="114920064"/>
        <c:axId val="114930048"/>
      </c:lineChart>
      <c:dateAx>
        <c:axId val="114920064"/>
        <c:scaling>
          <c:orientation val="minMax"/>
          <c:max val="42675"/>
          <c:min val="42370"/>
        </c:scaling>
        <c:axPos val="b"/>
        <c:numFmt formatCode="m/d/yyyy" sourceLinked="1"/>
        <c:tickLblPos val="nextTo"/>
        <c:txPr>
          <a:bodyPr rot="-3120000"/>
          <a:lstStyle/>
          <a:p>
            <a:pPr>
              <a:defRPr/>
            </a:pPr>
            <a:endParaRPr lang="ru-RU"/>
          </a:p>
        </c:txPr>
        <c:crossAx val="114930048"/>
        <c:crosses val="autoZero"/>
        <c:auto val="1"/>
        <c:lblOffset val="100"/>
        <c:baseTimeUnit val="days"/>
      </c:dateAx>
      <c:valAx>
        <c:axId val="114930048"/>
        <c:scaling>
          <c:orientation val="minMax"/>
          <c:min val="15000"/>
        </c:scaling>
        <c:axPos val="l"/>
        <c:majorGridlines/>
        <c:numFmt formatCode="#,##0.00" sourceLinked="1"/>
        <c:tickLblPos val="nextTo"/>
        <c:crossAx val="114920064"/>
        <c:crosses val="autoZero"/>
        <c:crossBetween val="between"/>
      </c:valAx>
    </c:plotArea>
    <c:legend>
      <c:legendPos val="t"/>
      <c:layout/>
      <c:txPr>
        <a:bodyPr/>
        <a:lstStyle/>
        <a:p>
          <a:pPr>
            <a:defRPr sz="1400"/>
          </a:pPr>
          <a:endParaRPr lang="ru-RU"/>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plotArea>
      <c:layout/>
      <c:lineChart>
        <c:grouping val="standard"/>
        <c:ser>
          <c:idx val="2"/>
          <c:order val="0"/>
          <c:tx>
            <c:strRef>
              <c:f>Лист3!$E$1</c:f>
              <c:strCache>
                <c:ptCount val="1"/>
                <c:pt idx="0">
                  <c:v>Омск нэтбек</c:v>
                </c:pt>
              </c:strCache>
            </c:strRef>
          </c:tx>
          <c:marker>
            <c:symbol val="none"/>
          </c:marker>
          <c:cat>
            <c:numRef>
              <c:f>Лист3!$B$2:$B$212</c:f>
              <c:numCache>
                <c:formatCode>m/d/yyyy</c:formatCode>
                <c:ptCount val="211"/>
                <c:pt idx="0">
                  <c:v>42380</c:v>
                </c:pt>
                <c:pt idx="1">
                  <c:v>42381</c:v>
                </c:pt>
                <c:pt idx="2">
                  <c:v>42382</c:v>
                </c:pt>
                <c:pt idx="3">
                  <c:v>42383</c:v>
                </c:pt>
                <c:pt idx="4">
                  <c:v>42384</c:v>
                </c:pt>
                <c:pt idx="5">
                  <c:v>42387</c:v>
                </c:pt>
                <c:pt idx="6">
                  <c:v>42388</c:v>
                </c:pt>
                <c:pt idx="7">
                  <c:v>42389</c:v>
                </c:pt>
                <c:pt idx="8">
                  <c:v>42390</c:v>
                </c:pt>
                <c:pt idx="9">
                  <c:v>42391</c:v>
                </c:pt>
                <c:pt idx="10">
                  <c:v>42394</c:v>
                </c:pt>
                <c:pt idx="11">
                  <c:v>42395</c:v>
                </c:pt>
                <c:pt idx="12">
                  <c:v>42396</c:v>
                </c:pt>
                <c:pt idx="13">
                  <c:v>42397</c:v>
                </c:pt>
                <c:pt idx="14">
                  <c:v>42398</c:v>
                </c:pt>
                <c:pt idx="15">
                  <c:v>42401</c:v>
                </c:pt>
                <c:pt idx="16">
                  <c:v>42402</c:v>
                </c:pt>
                <c:pt idx="17">
                  <c:v>42403</c:v>
                </c:pt>
                <c:pt idx="18">
                  <c:v>42404</c:v>
                </c:pt>
                <c:pt idx="19">
                  <c:v>42405</c:v>
                </c:pt>
                <c:pt idx="20">
                  <c:v>42408</c:v>
                </c:pt>
                <c:pt idx="21">
                  <c:v>42409</c:v>
                </c:pt>
                <c:pt idx="22">
                  <c:v>42410</c:v>
                </c:pt>
                <c:pt idx="23">
                  <c:v>42411</c:v>
                </c:pt>
                <c:pt idx="24">
                  <c:v>42412</c:v>
                </c:pt>
                <c:pt idx="25">
                  <c:v>42415</c:v>
                </c:pt>
                <c:pt idx="26">
                  <c:v>42416</c:v>
                </c:pt>
                <c:pt idx="27">
                  <c:v>42417</c:v>
                </c:pt>
                <c:pt idx="28">
                  <c:v>42418</c:v>
                </c:pt>
                <c:pt idx="29">
                  <c:v>42419</c:v>
                </c:pt>
                <c:pt idx="30">
                  <c:v>42422</c:v>
                </c:pt>
                <c:pt idx="31">
                  <c:v>42423</c:v>
                </c:pt>
                <c:pt idx="32">
                  <c:v>42424</c:v>
                </c:pt>
                <c:pt idx="33">
                  <c:v>42425</c:v>
                </c:pt>
                <c:pt idx="34">
                  <c:v>42426</c:v>
                </c:pt>
                <c:pt idx="35">
                  <c:v>42429</c:v>
                </c:pt>
                <c:pt idx="36">
                  <c:v>42430</c:v>
                </c:pt>
                <c:pt idx="37">
                  <c:v>42431</c:v>
                </c:pt>
                <c:pt idx="38">
                  <c:v>42432</c:v>
                </c:pt>
                <c:pt idx="39">
                  <c:v>42433</c:v>
                </c:pt>
                <c:pt idx="40">
                  <c:v>42436</c:v>
                </c:pt>
                <c:pt idx="41">
                  <c:v>42437</c:v>
                </c:pt>
                <c:pt idx="42">
                  <c:v>42438</c:v>
                </c:pt>
                <c:pt idx="43">
                  <c:v>42439</c:v>
                </c:pt>
                <c:pt idx="44">
                  <c:v>42440</c:v>
                </c:pt>
                <c:pt idx="45">
                  <c:v>42443</c:v>
                </c:pt>
                <c:pt idx="46">
                  <c:v>42444</c:v>
                </c:pt>
                <c:pt idx="47">
                  <c:v>42445</c:v>
                </c:pt>
                <c:pt idx="48">
                  <c:v>42446</c:v>
                </c:pt>
                <c:pt idx="49">
                  <c:v>42447</c:v>
                </c:pt>
                <c:pt idx="50">
                  <c:v>42450</c:v>
                </c:pt>
                <c:pt idx="51">
                  <c:v>42451</c:v>
                </c:pt>
                <c:pt idx="52">
                  <c:v>42452</c:v>
                </c:pt>
                <c:pt idx="53">
                  <c:v>42453</c:v>
                </c:pt>
                <c:pt idx="54">
                  <c:v>42454</c:v>
                </c:pt>
                <c:pt idx="55">
                  <c:v>42457</c:v>
                </c:pt>
                <c:pt idx="56">
                  <c:v>42458</c:v>
                </c:pt>
                <c:pt idx="57">
                  <c:v>42459</c:v>
                </c:pt>
                <c:pt idx="58">
                  <c:v>42460</c:v>
                </c:pt>
                <c:pt idx="59">
                  <c:v>42461</c:v>
                </c:pt>
                <c:pt idx="60">
                  <c:v>42464</c:v>
                </c:pt>
                <c:pt idx="61">
                  <c:v>42465</c:v>
                </c:pt>
                <c:pt idx="62">
                  <c:v>42466</c:v>
                </c:pt>
                <c:pt idx="63">
                  <c:v>42467</c:v>
                </c:pt>
                <c:pt idx="64">
                  <c:v>42468</c:v>
                </c:pt>
                <c:pt idx="65">
                  <c:v>42471</c:v>
                </c:pt>
                <c:pt idx="66">
                  <c:v>42472</c:v>
                </c:pt>
                <c:pt idx="67">
                  <c:v>42473</c:v>
                </c:pt>
                <c:pt idx="68">
                  <c:v>42474</c:v>
                </c:pt>
                <c:pt idx="69">
                  <c:v>42475</c:v>
                </c:pt>
                <c:pt idx="70">
                  <c:v>42478</c:v>
                </c:pt>
                <c:pt idx="71">
                  <c:v>42479</c:v>
                </c:pt>
                <c:pt idx="72">
                  <c:v>42480</c:v>
                </c:pt>
                <c:pt idx="73">
                  <c:v>42481</c:v>
                </c:pt>
                <c:pt idx="74">
                  <c:v>42482</c:v>
                </c:pt>
                <c:pt idx="75">
                  <c:v>42485</c:v>
                </c:pt>
                <c:pt idx="76">
                  <c:v>42486</c:v>
                </c:pt>
                <c:pt idx="77">
                  <c:v>42487</c:v>
                </c:pt>
                <c:pt idx="78">
                  <c:v>42488</c:v>
                </c:pt>
                <c:pt idx="79">
                  <c:v>42489</c:v>
                </c:pt>
                <c:pt idx="80">
                  <c:v>42492</c:v>
                </c:pt>
                <c:pt idx="81">
                  <c:v>42493</c:v>
                </c:pt>
                <c:pt idx="82">
                  <c:v>42494</c:v>
                </c:pt>
                <c:pt idx="83">
                  <c:v>42495</c:v>
                </c:pt>
                <c:pt idx="84">
                  <c:v>42496</c:v>
                </c:pt>
                <c:pt idx="85">
                  <c:v>42499</c:v>
                </c:pt>
                <c:pt idx="86">
                  <c:v>42500</c:v>
                </c:pt>
                <c:pt idx="87">
                  <c:v>42501</c:v>
                </c:pt>
                <c:pt idx="88">
                  <c:v>42502</c:v>
                </c:pt>
                <c:pt idx="89">
                  <c:v>42503</c:v>
                </c:pt>
                <c:pt idx="90">
                  <c:v>42506</c:v>
                </c:pt>
                <c:pt idx="91">
                  <c:v>42507</c:v>
                </c:pt>
                <c:pt idx="92">
                  <c:v>42508</c:v>
                </c:pt>
                <c:pt idx="93">
                  <c:v>42509</c:v>
                </c:pt>
                <c:pt idx="94">
                  <c:v>42510</c:v>
                </c:pt>
                <c:pt idx="95">
                  <c:v>42513</c:v>
                </c:pt>
                <c:pt idx="96">
                  <c:v>42514</c:v>
                </c:pt>
                <c:pt idx="97">
                  <c:v>42515</c:v>
                </c:pt>
                <c:pt idx="98">
                  <c:v>42516</c:v>
                </c:pt>
                <c:pt idx="99">
                  <c:v>42517</c:v>
                </c:pt>
                <c:pt idx="100">
                  <c:v>42520</c:v>
                </c:pt>
                <c:pt idx="101">
                  <c:v>42521</c:v>
                </c:pt>
                <c:pt idx="102">
                  <c:v>42522</c:v>
                </c:pt>
                <c:pt idx="103">
                  <c:v>42523</c:v>
                </c:pt>
                <c:pt idx="104">
                  <c:v>42524</c:v>
                </c:pt>
                <c:pt idx="105">
                  <c:v>42527</c:v>
                </c:pt>
                <c:pt idx="106">
                  <c:v>42528</c:v>
                </c:pt>
                <c:pt idx="107">
                  <c:v>42529</c:v>
                </c:pt>
                <c:pt idx="108">
                  <c:v>42530</c:v>
                </c:pt>
                <c:pt idx="109">
                  <c:v>42531</c:v>
                </c:pt>
                <c:pt idx="110">
                  <c:v>42534</c:v>
                </c:pt>
                <c:pt idx="111">
                  <c:v>42535</c:v>
                </c:pt>
                <c:pt idx="112">
                  <c:v>42536</c:v>
                </c:pt>
                <c:pt idx="113">
                  <c:v>42537</c:v>
                </c:pt>
                <c:pt idx="114">
                  <c:v>42538</c:v>
                </c:pt>
                <c:pt idx="115">
                  <c:v>42541</c:v>
                </c:pt>
                <c:pt idx="116">
                  <c:v>42542</c:v>
                </c:pt>
                <c:pt idx="117">
                  <c:v>42543</c:v>
                </c:pt>
                <c:pt idx="118">
                  <c:v>42544</c:v>
                </c:pt>
                <c:pt idx="119">
                  <c:v>42545</c:v>
                </c:pt>
                <c:pt idx="120">
                  <c:v>42548</c:v>
                </c:pt>
                <c:pt idx="121">
                  <c:v>42549</c:v>
                </c:pt>
                <c:pt idx="122">
                  <c:v>42550</c:v>
                </c:pt>
                <c:pt idx="123">
                  <c:v>42551</c:v>
                </c:pt>
                <c:pt idx="124">
                  <c:v>42552</c:v>
                </c:pt>
                <c:pt idx="125">
                  <c:v>42555</c:v>
                </c:pt>
                <c:pt idx="126">
                  <c:v>42556</c:v>
                </c:pt>
                <c:pt idx="127">
                  <c:v>42557</c:v>
                </c:pt>
                <c:pt idx="128">
                  <c:v>42558</c:v>
                </c:pt>
                <c:pt idx="129">
                  <c:v>42559</c:v>
                </c:pt>
                <c:pt idx="130">
                  <c:v>42562</c:v>
                </c:pt>
                <c:pt idx="131">
                  <c:v>42563</c:v>
                </c:pt>
                <c:pt idx="132">
                  <c:v>42564</c:v>
                </c:pt>
                <c:pt idx="133">
                  <c:v>42565</c:v>
                </c:pt>
                <c:pt idx="134">
                  <c:v>42566</c:v>
                </c:pt>
                <c:pt idx="135">
                  <c:v>42569</c:v>
                </c:pt>
                <c:pt idx="136">
                  <c:v>42570</c:v>
                </c:pt>
                <c:pt idx="137">
                  <c:v>42571</c:v>
                </c:pt>
                <c:pt idx="138">
                  <c:v>42572</c:v>
                </c:pt>
                <c:pt idx="139">
                  <c:v>42573</c:v>
                </c:pt>
                <c:pt idx="140">
                  <c:v>42576</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42625</c:v>
                </c:pt>
                <c:pt idx="176">
                  <c:v>42626</c:v>
                </c:pt>
                <c:pt idx="177">
                  <c:v>42627</c:v>
                </c:pt>
                <c:pt idx="178">
                  <c:v>42628</c:v>
                </c:pt>
                <c:pt idx="179">
                  <c:v>42629</c:v>
                </c:pt>
                <c:pt idx="180">
                  <c:v>42632</c:v>
                </c:pt>
                <c:pt idx="181">
                  <c:v>42633</c:v>
                </c:pt>
                <c:pt idx="182">
                  <c:v>42634</c:v>
                </c:pt>
                <c:pt idx="183">
                  <c:v>42635</c:v>
                </c:pt>
                <c:pt idx="184">
                  <c:v>42636</c:v>
                </c:pt>
                <c:pt idx="185">
                  <c:v>42639</c:v>
                </c:pt>
                <c:pt idx="186">
                  <c:v>42640</c:v>
                </c:pt>
                <c:pt idx="187">
                  <c:v>42641</c:v>
                </c:pt>
                <c:pt idx="188">
                  <c:v>42642</c:v>
                </c:pt>
                <c:pt idx="189">
                  <c:v>42643</c:v>
                </c:pt>
                <c:pt idx="190">
                  <c:v>42646</c:v>
                </c:pt>
                <c:pt idx="191">
                  <c:v>42647</c:v>
                </c:pt>
                <c:pt idx="192">
                  <c:v>42648</c:v>
                </c:pt>
                <c:pt idx="193">
                  <c:v>42649</c:v>
                </c:pt>
                <c:pt idx="194">
                  <c:v>42650</c:v>
                </c:pt>
                <c:pt idx="195">
                  <c:v>42653</c:v>
                </c:pt>
                <c:pt idx="196">
                  <c:v>42654</c:v>
                </c:pt>
                <c:pt idx="197">
                  <c:v>42655</c:v>
                </c:pt>
                <c:pt idx="198">
                  <c:v>42656</c:v>
                </c:pt>
                <c:pt idx="199">
                  <c:v>42657</c:v>
                </c:pt>
                <c:pt idx="200">
                  <c:v>42660</c:v>
                </c:pt>
                <c:pt idx="201">
                  <c:v>42661</c:v>
                </c:pt>
                <c:pt idx="202">
                  <c:v>42662</c:v>
                </c:pt>
                <c:pt idx="203">
                  <c:v>42663</c:v>
                </c:pt>
                <c:pt idx="204">
                  <c:v>42664</c:v>
                </c:pt>
                <c:pt idx="205">
                  <c:v>42667</c:v>
                </c:pt>
                <c:pt idx="206">
                  <c:v>42668</c:v>
                </c:pt>
                <c:pt idx="207">
                  <c:v>42669</c:v>
                </c:pt>
                <c:pt idx="208">
                  <c:v>42670</c:v>
                </c:pt>
                <c:pt idx="209">
                  <c:v>42671</c:v>
                </c:pt>
                <c:pt idx="210">
                  <c:v>42674</c:v>
                </c:pt>
              </c:numCache>
            </c:numRef>
          </c:cat>
          <c:val>
            <c:numRef>
              <c:f>Лист3!$E$2:$E$212</c:f>
              <c:numCache>
                <c:formatCode>#,##0</c:formatCode>
                <c:ptCount val="211"/>
                <c:pt idx="0">
                  <c:v>21267.14</c:v>
                </c:pt>
                <c:pt idx="1">
                  <c:v>21575.119999999992</c:v>
                </c:pt>
                <c:pt idx="2">
                  <c:v>21497.239999999994</c:v>
                </c:pt>
                <c:pt idx="3">
                  <c:v>21133.8</c:v>
                </c:pt>
                <c:pt idx="4">
                  <c:v>20812.84</c:v>
                </c:pt>
                <c:pt idx="5">
                  <c:v>20304.259999999995</c:v>
                </c:pt>
                <c:pt idx="6">
                  <c:v>20913.14</c:v>
                </c:pt>
                <c:pt idx="7">
                  <c:v>18713.62</c:v>
                </c:pt>
                <c:pt idx="8">
                  <c:v>20006.899999999994</c:v>
                </c:pt>
                <c:pt idx="9">
                  <c:v>23161.039999999994</c:v>
                </c:pt>
                <c:pt idx="10">
                  <c:v>21544.440000000002</c:v>
                </c:pt>
                <c:pt idx="11">
                  <c:v>21311.980000000003</c:v>
                </c:pt>
                <c:pt idx="12">
                  <c:v>23305</c:v>
                </c:pt>
                <c:pt idx="13">
                  <c:v>24005.919999999995</c:v>
                </c:pt>
                <c:pt idx="14">
                  <c:v>23536.280000000002</c:v>
                </c:pt>
                <c:pt idx="15">
                  <c:v>23159.86</c:v>
                </c:pt>
                <c:pt idx="16">
                  <c:v>22888.460000000003</c:v>
                </c:pt>
                <c:pt idx="17">
                  <c:v>24584.12</c:v>
                </c:pt>
                <c:pt idx="18">
                  <c:v>25890.379999999994</c:v>
                </c:pt>
                <c:pt idx="19">
                  <c:v>24417.739999999994</c:v>
                </c:pt>
                <c:pt idx="20">
                  <c:v>25017.18</c:v>
                </c:pt>
                <c:pt idx="21">
                  <c:v>23276.68</c:v>
                </c:pt>
                <c:pt idx="22">
                  <c:v>22825.919999999995</c:v>
                </c:pt>
                <c:pt idx="23">
                  <c:v>23233.02</c:v>
                </c:pt>
                <c:pt idx="24">
                  <c:v>25695.68</c:v>
                </c:pt>
                <c:pt idx="25">
                  <c:v>25926.959999999995</c:v>
                </c:pt>
                <c:pt idx="26">
                  <c:v>24750.5</c:v>
                </c:pt>
                <c:pt idx="27">
                  <c:v>25929.32</c:v>
                </c:pt>
                <c:pt idx="28">
                  <c:v>26518.14</c:v>
                </c:pt>
                <c:pt idx="29">
                  <c:v>24506.239999999994</c:v>
                </c:pt>
                <c:pt idx="30">
                  <c:v>25873.859999999993</c:v>
                </c:pt>
                <c:pt idx="31">
                  <c:v>24577.039999999994</c:v>
                </c:pt>
                <c:pt idx="32">
                  <c:v>24600.639999999992</c:v>
                </c:pt>
                <c:pt idx="33">
                  <c:v>24816.579999999994</c:v>
                </c:pt>
                <c:pt idx="34">
                  <c:v>26439.079999999994</c:v>
                </c:pt>
                <c:pt idx="35">
                  <c:v>25960</c:v>
                </c:pt>
                <c:pt idx="36">
                  <c:v>26551.18</c:v>
                </c:pt>
                <c:pt idx="37">
                  <c:v>26651.480000000003</c:v>
                </c:pt>
                <c:pt idx="38">
                  <c:v>26606.639999999992</c:v>
                </c:pt>
                <c:pt idx="39">
                  <c:v>27287.5</c:v>
                </c:pt>
                <c:pt idx="40">
                  <c:v>28645.68</c:v>
                </c:pt>
                <c:pt idx="41">
                  <c:v>29108.239999999994</c:v>
                </c:pt>
                <c:pt idx="42">
                  <c:v>29402.059999999994</c:v>
                </c:pt>
                <c:pt idx="43">
                  <c:v>28545.379999999994</c:v>
                </c:pt>
                <c:pt idx="44">
                  <c:v>28501.719999999994</c:v>
                </c:pt>
                <c:pt idx="45">
                  <c:v>27255.64</c:v>
                </c:pt>
                <c:pt idx="46">
                  <c:v>26513.420000000002</c:v>
                </c:pt>
                <c:pt idx="47">
                  <c:v>27928.239999999994</c:v>
                </c:pt>
                <c:pt idx="48">
                  <c:v>28957.199999999993</c:v>
                </c:pt>
                <c:pt idx="49">
                  <c:v>28017.919999999995</c:v>
                </c:pt>
                <c:pt idx="50">
                  <c:v>27650.940000000002</c:v>
                </c:pt>
                <c:pt idx="51">
                  <c:v>28151.260000000002</c:v>
                </c:pt>
                <c:pt idx="52">
                  <c:v>26850.899999999994</c:v>
                </c:pt>
                <c:pt idx="53">
                  <c:v>26278.6</c:v>
                </c:pt>
                <c:pt idx="54">
                  <c:v>26278.6</c:v>
                </c:pt>
                <c:pt idx="55">
                  <c:v>26278.6</c:v>
                </c:pt>
                <c:pt idx="56">
                  <c:v>25135.18</c:v>
                </c:pt>
                <c:pt idx="57">
                  <c:v>26283.32</c:v>
                </c:pt>
                <c:pt idx="58">
                  <c:v>26146.440000000002</c:v>
                </c:pt>
                <c:pt idx="59">
                  <c:v>25681.52</c:v>
                </c:pt>
                <c:pt idx="60">
                  <c:v>24873.219999999994</c:v>
                </c:pt>
                <c:pt idx="61">
                  <c:v>24252.539999999994</c:v>
                </c:pt>
                <c:pt idx="62">
                  <c:v>25502.16</c:v>
                </c:pt>
                <c:pt idx="63">
                  <c:v>24928.68</c:v>
                </c:pt>
                <c:pt idx="64">
                  <c:v>27180.12</c:v>
                </c:pt>
                <c:pt idx="65">
                  <c:v>27472.760000000002</c:v>
                </c:pt>
                <c:pt idx="66">
                  <c:v>28430.920000000002</c:v>
                </c:pt>
                <c:pt idx="67">
                  <c:v>28255.1</c:v>
                </c:pt>
                <c:pt idx="68">
                  <c:v>28001.399999999994</c:v>
                </c:pt>
                <c:pt idx="69">
                  <c:v>27400.780000000002</c:v>
                </c:pt>
                <c:pt idx="70">
                  <c:v>27754.780000000002</c:v>
                </c:pt>
                <c:pt idx="71">
                  <c:v>29305.3</c:v>
                </c:pt>
                <c:pt idx="72">
                  <c:v>28874.6</c:v>
                </c:pt>
                <c:pt idx="73">
                  <c:v>29543.66</c:v>
                </c:pt>
                <c:pt idx="74">
                  <c:v>29242.760000000002</c:v>
                </c:pt>
                <c:pt idx="75">
                  <c:v>29537.759999999995</c:v>
                </c:pt>
                <c:pt idx="76">
                  <c:v>30026.280000000002</c:v>
                </c:pt>
                <c:pt idx="77">
                  <c:v>30382.639999999992</c:v>
                </c:pt>
                <c:pt idx="78">
                  <c:v>30800.359999999993</c:v>
                </c:pt>
                <c:pt idx="79">
                  <c:v>30605.66</c:v>
                </c:pt>
                <c:pt idx="80">
                  <c:v>30605.66</c:v>
                </c:pt>
                <c:pt idx="81">
                  <c:v>28534.760000000002</c:v>
                </c:pt>
                <c:pt idx="82">
                  <c:v>28363.66</c:v>
                </c:pt>
                <c:pt idx="83">
                  <c:v>29428.019999999993</c:v>
                </c:pt>
                <c:pt idx="84">
                  <c:v>29407.960000000003</c:v>
                </c:pt>
                <c:pt idx="85">
                  <c:v>28382.539999999994</c:v>
                </c:pt>
                <c:pt idx="86">
                  <c:v>29358.399999999994</c:v>
                </c:pt>
                <c:pt idx="87">
                  <c:v>30707.14</c:v>
                </c:pt>
                <c:pt idx="88">
                  <c:v>30875.879999999994</c:v>
                </c:pt>
                <c:pt idx="89">
                  <c:v>30499.460000000003</c:v>
                </c:pt>
                <c:pt idx="90">
                  <c:v>31366.760000000002</c:v>
                </c:pt>
                <c:pt idx="91">
                  <c:v>31864.719999999994</c:v>
                </c:pt>
                <c:pt idx="92">
                  <c:v>32260.019999999993</c:v>
                </c:pt>
                <c:pt idx="93">
                  <c:v>31390.359999999993</c:v>
                </c:pt>
                <c:pt idx="94">
                  <c:v>32795.74</c:v>
                </c:pt>
                <c:pt idx="95">
                  <c:v>32719.039999999994</c:v>
                </c:pt>
                <c:pt idx="96">
                  <c:v>34220</c:v>
                </c:pt>
                <c:pt idx="97">
                  <c:v>34176.340000000004</c:v>
                </c:pt>
                <c:pt idx="98">
                  <c:v>33406.980000000003</c:v>
                </c:pt>
                <c:pt idx="99">
                  <c:v>33062.42</c:v>
                </c:pt>
                <c:pt idx="100">
                  <c:v>33062.42</c:v>
                </c:pt>
                <c:pt idx="101">
                  <c:v>33798.74</c:v>
                </c:pt>
                <c:pt idx="102">
                  <c:v>32546.760000000002</c:v>
                </c:pt>
                <c:pt idx="103">
                  <c:v>33307.86</c:v>
                </c:pt>
                <c:pt idx="104">
                  <c:v>32667.119999999992</c:v>
                </c:pt>
                <c:pt idx="105">
                  <c:v>32873.620000000003</c:v>
                </c:pt>
                <c:pt idx="106">
                  <c:v>33246.5</c:v>
                </c:pt>
                <c:pt idx="107">
                  <c:v>33679.56</c:v>
                </c:pt>
                <c:pt idx="108">
                  <c:v>33036.46</c:v>
                </c:pt>
                <c:pt idx="109">
                  <c:v>31901.3</c:v>
                </c:pt>
                <c:pt idx="110">
                  <c:v>32389.82</c:v>
                </c:pt>
                <c:pt idx="111">
                  <c:v>31721.940000000002</c:v>
                </c:pt>
                <c:pt idx="112">
                  <c:v>32216.359999999993</c:v>
                </c:pt>
                <c:pt idx="113">
                  <c:v>30801.539999999994</c:v>
                </c:pt>
                <c:pt idx="114">
                  <c:v>31577.980000000003</c:v>
                </c:pt>
                <c:pt idx="115">
                  <c:v>32736.739999999994</c:v>
                </c:pt>
                <c:pt idx="116">
                  <c:v>31936.699999999993</c:v>
                </c:pt>
                <c:pt idx="117">
                  <c:v>32022.839999999993</c:v>
                </c:pt>
                <c:pt idx="118">
                  <c:v>32078.3</c:v>
                </c:pt>
                <c:pt idx="119">
                  <c:v>31287.699999999993</c:v>
                </c:pt>
                <c:pt idx="120">
                  <c:v>30610.379999999994</c:v>
                </c:pt>
                <c:pt idx="121">
                  <c:v>30858.179999999993</c:v>
                </c:pt>
                <c:pt idx="122">
                  <c:v>32427.579999999994</c:v>
                </c:pt>
                <c:pt idx="123">
                  <c:v>31747.899999999994</c:v>
                </c:pt>
                <c:pt idx="124">
                  <c:v>30603.3</c:v>
                </c:pt>
                <c:pt idx="125">
                  <c:v>30493.559999999994</c:v>
                </c:pt>
                <c:pt idx="126">
                  <c:v>29061.039999999994</c:v>
                </c:pt>
                <c:pt idx="127">
                  <c:v>29405.599999999995</c:v>
                </c:pt>
                <c:pt idx="128">
                  <c:v>29620.359999999993</c:v>
                </c:pt>
                <c:pt idx="129">
                  <c:v>28611.460000000003</c:v>
                </c:pt>
                <c:pt idx="130">
                  <c:v>28753.059999999994</c:v>
                </c:pt>
                <c:pt idx="131">
                  <c:v>29245.119999999992</c:v>
                </c:pt>
                <c:pt idx="132">
                  <c:v>27686.34</c:v>
                </c:pt>
                <c:pt idx="133">
                  <c:v>28288.14</c:v>
                </c:pt>
                <c:pt idx="134">
                  <c:v>28246.84</c:v>
                </c:pt>
                <c:pt idx="135">
                  <c:v>27236.760000000002</c:v>
                </c:pt>
                <c:pt idx="136">
                  <c:v>28183.119999999992</c:v>
                </c:pt>
                <c:pt idx="137">
                  <c:v>28541.84</c:v>
                </c:pt>
                <c:pt idx="138">
                  <c:v>28367.199999999993</c:v>
                </c:pt>
                <c:pt idx="139">
                  <c:v>27543.559999999994</c:v>
                </c:pt>
                <c:pt idx="140">
                  <c:v>27373.64</c:v>
                </c:pt>
                <c:pt idx="141">
                  <c:v>27505.8</c:v>
                </c:pt>
                <c:pt idx="142">
                  <c:v>27524.68</c:v>
                </c:pt>
                <c:pt idx="143">
                  <c:v>26929.960000000003</c:v>
                </c:pt>
                <c:pt idx="144">
                  <c:v>26814.32</c:v>
                </c:pt>
                <c:pt idx="145">
                  <c:v>26247.919999999995</c:v>
                </c:pt>
                <c:pt idx="146">
                  <c:v>25843.18</c:v>
                </c:pt>
                <c:pt idx="147">
                  <c:v>26900.460000000003</c:v>
                </c:pt>
                <c:pt idx="148">
                  <c:v>27102.239999999994</c:v>
                </c:pt>
                <c:pt idx="149">
                  <c:v>27419.66</c:v>
                </c:pt>
                <c:pt idx="150">
                  <c:v>28022.639999999992</c:v>
                </c:pt>
                <c:pt idx="151">
                  <c:v>28134.739999999994</c:v>
                </c:pt>
                <c:pt idx="152">
                  <c:v>27501.079999999994</c:v>
                </c:pt>
                <c:pt idx="153">
                  <c:v>28825.039999999994</c:v>
                </c:pt>
                <c:pt idx="154">
                  <c:v>29380.82</c:v>
                </c:pt>
                <c:pt idx="155">
                  <c:v>30073.480000000003</c:v>
                </c:pt>
                <c:pt idx="156">
                  <c:v>30488.84</c:v>
                </c:pt>
                <c:pt idx="157">
                  <c:v>30467.599999999995</c:v>
                </c:pt>
                <c:pt idx="158">
                  <c:v>31426.940000000002</c:v>
                </c:pt>
                <c:pt idx="159">
                  <c:v>31177.960000000003</c:v>
                </c:pt>
                <c:pt idx="160">
                  <c:v>30927.8</c:v>
                </c:pt>
                <c:pt idx="161">
                  <c:v>31390.359999999993</c:v>
                </c:pt>
                <c:pt idx="162">
                  <c:v>31021.019999999993</c:v>
                </c:pt>
                <c:pt idx="163">
                  <c:v>31443.460000000003</c:v>
                </c:pt>
                <c:pt idx="164">
                  <c:v>31559.1</c:v>
                </c:pt>
                <c:pt idx="165">
                  <c:v>31559.1</c:v>
                </c:pt>
                <c:pt idx="166">
                  <c:v>30872.34</c:v>
                </c:pt>
                <c:pt idx="167">
                  <c:v>29760.780000000002</c:v>
                </c:pt>
                <c:pt idx="168">
                  <c:v>29258.1</c:v>
                </c:pt>
                <c:pt idx="169">
                  <c:v>29851.64</c:v>
                </c:pt>
                <c:pt idx="170">
                  <c:v>30485.3</c:v>
                </c:pt>
                <c:pt idx="171">
                  <c:v>29523.599999999995</c:v>
                </c:pt>
                <c:pt idx="172">
                  <c:v>29761.960000000003</c:v>
                </c:pt>
                <c:pt idx="173">
                  <c:v>30857</c:v>
                </c:pt>
                <c:pt idx="174">
                  <c:v>30028.639999999992</c:v>
                </c:pt>
                <c:pt idx="175">
                  <c:v>30283.519999999993</c:v>
                </c:pt>
                <c:pt idx="176">
                  <c:v>29974.359999999993</c:v>
                </c:pt>
                <c:pt idx="177">
                  <c:v>29300.579999999994</c:v>
                </c:pt>
                <c:pt idx="178">
                  <c:v>29862.260000000002</c:v>
                </c:pt>
                <c:pt idx="179">
                  <c:v>29745.439999999995</c:v>
                </c:pt>
                <c:pt idx="180">
                  <c:v>30376.739999999994</c:v>
                </c:pt>
                <c:pt idx="181">
                  <c:v>29959.019999999993</c:v>
                </c:pt>
                <c:pt idx="182">
                  <c:v>30073.480000000003</c:v>
                </c:pt>
                <c:pt idx="183">
                  <c:v>30671.739999999994</c:v>
                </c:pt>
                <c:pt idx="184">
                  <c:v>30242.219999999994</c:v>
                </c:pt>
                <c:pt idx="185">
                  <c:v>30292.959999999995</c:v>
                </c:pt>
                <c:pt idx="186">
                  <c:v>29260.460000000003</c:v>
                </c:pt>
                <c:pt idx="187">
                  <c:v>29511.8</c:v>
                </c:pt>
                <c:pt idx="188">
                  <c:v>31825.780000000002</c:v>
                </c:pt>
                <c:pt idx="189">
                  <c:v>31627.539999999994</c:v>
                </c:pt>
                <c:pt idx="190">
                  <c:v>31533.14</c:v>
                </c:pt>
                <c:pt idx="191">
                  <c:v>31739.64</c:v>
                </c:pt>
                <c:pt idx="192">
                  <c:v>32328.460000000003</c:v>
                </c:pt>
                <c:pt idx="193">
                  <c:v>32610.480000000003</c:v>
                </c:pt>
                <c:pt idx="194">
                  <c:v>32612.839999999993</c:v>
                </c:pt>
                <c:pt idx="195">
                  <c:v>33231.160000000003</c:v>
                </c:pt>
                <c:pt idx="196">
                  <c:v>32766.239999999994</c:v>
                </c:pt>
                <c:pt idx="197">
                  <c:v>32156.179999999993</c:v>
                </c:pt>
                <c:pt idx="198">
                  <c:v>32517.260000000002</c:v>
                </c:pt>
                <c:pt idx="199">
                  <c:v>32592.780000000002</c:v>
                </c:pt>
                <c:pt idx="200">
                  <c:v>32215.179999999993</c:v>
                </c:pt>
                <c:pt idx="201">
                  <c:v>32373.3</c:v>
                </c:pt>
                <c:pt idx="202">
                  <c:v>33259.480000000003</c:v>
                </c:pt>
                <c:pt idx="203">
                  <c:v>32255.3</c:v>
                </c:pt>
                <c:pt idx="204">
                  <c:v>32229.339999999993</c:v>
                </c:pt>
                <c:pt idx="205">
                  <c:v>32336.719999999994</c:v>
                </c:pt>
                <c:pt idx="206">
                  <c:v>32039.359999999993</c:v>
                </c:pt>
                <c:pt idx="207">
                  <c:v>31962.66</c:v>
                </c:pt>
                <c:pt idx="208">
                  <c:v>32230.519999999993</c:v>
                </c:pt>
                <c:pt idx="209">
                  <c:v>32431.119999999992</c:v>
                </c:pt>
                <c:pt idx="210">
                  <c:v>30818.059999999994</c:v>
                </c:pt>
              </c:numCache>
            </c:numRef>
          </c:val>
        </c:ser>
        <c:ser>
          <c:idx val="3"/>
          <c:order val="1"/>
          <c:tx>
            <c:strRef>
              <c:f>Лист3!$F$1</c:f>
              <c:strCache>
                <c:ptCount val="1"/>
                <c:pt idx="0">
                  <c:v>Омск fca</c:v>
                </c:pt>
              </c:strCache>
            </c:strRef>
          </c:tx>
          <c:marker>
            <c:symbol val="none"/>
          </c:marker>
          <c:cat>
            <c:numRef>
              <c:f>Лист3!$B$2:$B$212</c:f>
              <c:numCache>
                <c:formatCode>m/d/yyyy</c:formatCode>
                <c:ptCount val="211"/>
                <c:pt idx="0">
                  <c:v>42380</c:v>
                </c:pt>
                <c:pt idx="1">
                  <c:v>42381</c:v>
                </c:pt>
                <c:pt idx="2">
                  <c:v>42382</c:v>
                </c:pt>
                <c:pt idx="3">
                  <c:v>42383</c:v>
                </c:pt>
                <c:pt idx="4">
                  <c:v>42384</c:v>
                </c:pt>
                <c:pt idx="5">
                  <c:v>42387</c:v>
                </c:pt>
                <c:pt idx="6">
                  <c:v>42388</c:v>
                </c:pt>
                <c:pt idx="7">
                  <c:v>42389</c:v>
                </c:pt>
                <c:pt idx="8">
                  <c:v>42390</c:v>
                </c:pt>
                <c:pt idx="9">
                  <c:v>42391</c:v>
                </c:pt>
                <c:pt idx="10">
                  <c:v>42394</c:v>
                </c:pt>
                <c:pt idx="11">
                  <c:v>42395</c:v>
                </c:pt>
                <c:pt idx="12">
                  <c:v>42396</c:v>
                </c:pt>
                <c:pt idx="13">
                  <c:v>42397</c:v>
                </c:pt>
                <c:pt idx="14">
                  <c:v>42398</c:v>
                </c:pt>
                <c:pt idx="15">
                  <c:v>42401</c:v>
                </c:pt>
                <c:pt idx="16">
                  <c:v>42402</c:v>
                </c:pt>
                <c:pt idx="17">
                  <c:v>42403</c:v>
                </c:pt>
                <c:pt idx="18">
                  <c:v>42404</c:v>
                </c:pt>
                <c:pt idx="19">
                  <c:v>42405</c:v>
                </c:pt>
                <c:pt idx="20">
                  <c:v>42408</c:v>
                </c:pt>
                <c:pt idx="21">
                  <c:v>42409</c:v>
                </c:pt>
                <c:pt idx="22">
                  <c:v>42410</c:v>
                </c:pt>
                <c:pt idx="23">
                  <c:v>42411</c:v>
                </c:pt>
                <c:pt idx="24">
                  <c:v>42412</c:v>
                </c:pt>
                <c:pt idx="25">
                  <c:v>42415</c:v>
                </c:pt>
                <c:pt idx="26">
                  <c:v>42416</c:v>
                </c:pt>
                <c:pt idx="27">
                  <c:v>42417</c:v>
                </c:pt>
                <c:pt idx="28">
                  <c:v>42418</c:v>
                </c:pt>
                <c:pt idx="29">
                  <c:v>42419</c:v>
                </c:pt>
                <c:pt idx="30">
                  <c:v>42422</c:v>
                </c:pt>
                <c:pt idx="31">
                  <c:v>42423</c:v>
                </c:pt>
                <c:pt idx="32">
                  <c:v>42424</c:v>
                </c:pt>
                <c:pt idx="33">
                  <c:v>42425</c:v>
                </c:pt>
                <c:pt idx="34">
                  <c:v>42426</c:v>
                </c:pt>
                <c:pt idx="35">
                  <c:v>42429</c:v>
                </c:pt>
                <c:pt idx="36">
                  <c:v>42430</c:v>
                </c:pt>
                <c:pt idx="37">
                  <c:v>42431</c:v>
                </c:pt>
                <c:pt idx="38">
                  <c:v>42432</c:v>
                </c:pt>
                <c:pt idx="39">
                  <c:v>42433</c:v>
                </c:pt>
                <c:pt idx="40">
                  <c:v>42436</c:v>
                </c:pt>
                <c:pt idx="41">
                  <c:v>42437</c:v>
                </c:pt>
                <c:pt idx="42">
                  <c:v>42438</c:v>
                </c:pt>
                <c:pt idx="43">
                  <c:v>42439</c:v>
                </c:pt>
                <c:pt idx="44">
                  <c:v>42440</c:v>
                </c:pt>
                <c:pt idx="45">
                  <c:v>42443</c:v>
                </c:pt>
                <c:pt idx="46">
                  <c:v>42444</c:v>
                </c:pt>
                <c:pt idx="47">
                  <c:v>42445</c:v>
                </c:pt>
                <c:pt idx="48">
                  <c:v>42446</c:v>
                </c:pt>
                <c:pt idx="49">
                  <c:v>42447</c:v>
                </c:pt>
                <c:pt idx="50">
                  <c:v>42450</c:v>
                </c:pt>
                <c:pt idx="51">
                  <c:v>42451</c:v>
                </c:pt>
                <c:pt idx="52">
                  <c:v>42452</c:v>
                </c:pt>
                <c:pt idx="53">
                  <c:v>42453</c:v>
                </c:pt>
                <c:pt idx="54">
                  <c:v>42454</c:v>
                </c:pt>
                <c:pt idx="55">
                  <c:v>42457</c:v>
                </c:pt>
                <c:pt idx="56">
                  <c:v>42458</c:v>
                </c:pt>
                <c:pt idx="57">
                  <c:v>42459</c:v>
                </c:pt>
                <c:pt idx="58">
                  <c:v>42460</c:v>
                </c:pt>
                <c:pt idx="59">
                  <c:v>42461</c:v>
                </c:pt>
                <c:pt idx="60">
                  <c:v>42464</c:v>
                </c:pt>
                <c:pt idx="61">
                  <c:v>42465</c:v>
                </c:pt>
                <c:pt idx="62">
                  <c:v>42466</c:v>
                </c:pt>
                <c:pt idx="63">
                  <c:v>42467</c:v>
                </c:pt>
                <c:pt idx="64">
                  <c:v>42468</c:v>
                </c:pt>
                <c:pt idx="65">
                  <c:v>42471</c:v>
                </c:pt>
                <c:pt idx="66">
                  <c:v>42472</c:v>
                </c:pt>
                <c:pt idx="67">
                  <c:v>42473</c:v>
                </c:pt>
                <c:pt idx="68">
                  <c:v>42474</c:v>
                </c:pt>
                <c:pt idx="69">
                  <c:v>42475</c:v>
                </c:pt>
                <c:pt idx="70">
                  <c:v>42478</c:v>
                </c:pt>
                <c:pt idx="71">
                  <c:v>42479</c:v>
                </c:pt>
                <c:pt idx="72">
                  <c:v>42480</c:v>
                </c:pt>
                <c:pt idx="73">
                  <c:v>42481</c:v>
                </c:pt>
                <c:pt idx="74">
                  <c:v>42482</c:v>
                </c:pt>
                <c:pt idx="75">
                  <c:v>42485</c:v>
                </c:pt>
                <c:pt idx="76">
                  <c:v>42486</c:v>
                </c:pt>
                <c:pt idx="77">
                  <c:v>42487</c:v>
                </c:pt>
                <c:pt idx="78">
                  <c:v>42488</c:v>
                </c:pt>
                <c:pt idx="79">
                  <c:v>42489</c:v>
                </c:pt>
                <c:pt idx="80">
                  <c:v>42492</c:v>
                </c:pt>
                <c:pt idx="81">
                  <c:v>42493</c:v>
                </c:pt>
                <c:pt idx="82">
                  <c:v>42494</c:v>
                </c:pt>
                <c:pt idx="83">
                  <c:v>42495</c:v>
                </c:pt>
                <c:pt idx="84">
                  <c:v>42496</c:v>
                </c:pt>
                <c:pt idx="85">
                  <c:v>42499</c:v>
                </c:pt>
                <c:pt idx="86">
                  <c:v>42500</c:v>
                </c:pt>
                <c:pt idx="87">
                  <c:v>42501</c:v>
                </c:pt>
                <c:pt idx="88">
                  <c:v>42502</c:v>
                </c:pt>
                <c:pt idx="89">
                  <c:v>42503</c:v>
                </c:pt>
                <c:pt idx="90">
                  <c:v>42506</c:v>
                </c:pt>
                <c:pt idx="91">
                  <c:v>42507</c:v>
                </c:pt>
                <c:pt idx="92">
                  <c:v>42508</c:v>
                </c:pt>
                <c:pt idx="93">
                  <c:v>42509</c:v>
                </c:pt>
                <c:pt idx="94">
                  <c:v>42510</c:v>
                </c:pt>
                <c:pt idx="95">
                  <c:v>42513</c:v>
                </c:pt>
                <c:pt idx="96">
                  <c:v>42514</c:v>
                </c:pt>
                <c:pt idx="97">
                  <c:v>42515</c:v>
                </c:pt>
                <c:pt idx="98">
                  <c:v>42516</c:v>
                </c:pt>
                <c:pt idx="99">
                  <c:v>42517</c:v>
                </c:pt>
                <c:pt idx="100">
                  <c:v>42520</c:v>
                </c:pt>
                <c:pt idx="101">
                  <c:v>42521</c:v>
                </c:pt>
                <c:pt idx="102">
                  <c:v>42522</c:v>
                </c:pt>
                <c:pt idx="103">
                  <c:v>42523</c:v>
                </c:pt>
                <c:pt idx="104">
                  <c:v>42524</c:v>
                </c:pt>
                <c:pt idx="105">
                  <c:v>42527</c:v>
                </c:pt>
                <c:pt idx="106">
                  <c:v>42528</c:v>
                </c:pt>
                <c:pt idx="107">
                  <c:v>42529</c:v>
                </c:pt>
                <c:pt idx="108">
                  <c:v>42530</c:v>
                </c:pt>
                <c:pt idx="109">
                  <c:v>42531</c:v>
                </c:pt>
                <c:pt idx="110">
                  <c:v>42534</c:v>
                </c:pt>
                <c:pt idx="111">
                  <c:v>42535</c:v>
                </c:pt>
                <c:pt idx="112">
                  <c:v>42536</c:v>
                </c:pt>
                <c:pt idx="113">
                  <c:v>42537</c:v>
                </c:pt>
                <c:pt idx="114">
                  <c:v>42538</c:v>
                </c:pt>
                <c:pt idx="115">
                  <c:v>42541</c:v>
                </c:pt>
                <c:pt idx="116">
                  <c:v>42542</c:v>
                </c:pt>
                <c:pt idx="117">
                  <c:v>42543</c:v>
                </c:pt>
                <c:pt idx="118">
                  <c:v>42544</c:v>
                </c:pt>
                <c:pt idx="119">
                  <c:v>42545</c:v>
                </c:pt>
                <c:pt idx="120">
                  <c:v>42548</c:v>
                </c:pt>
                <c:pt idx="121">
                  <c:v>42549</c:v>
                </c:pt>
                <c:pt idx="122">
                  <c:v>42550</c:v>
                </c:pt>
                <c:pt idx="123">
                  <c:v>42551</c:v>
                </c:pt>
                <c:pt idx="124">
                  <c:v>42552</c:v>
                </c:pt>
                <c:pt idx="125">
                  <c:v>42555</c:v>
                </c:pt>
                <c:pt idx="126">
                  <c:v>42556</c:v>
                </c:pt>
                <c:pt idx="127">
                  <c:v>42557</c:v>
                </c:pt>
                <c:pt idx="128">
                  <c:v>42558</c:v>
                </c:pt>
                <c:pt idx="129">
                  <c:v>42559</c:v>
                </c:pt>
                <c:pt idx="130">
                  <c:v>42562</c:v>
                </c:pt>
                <c:pt idx="131">
                  <c:v>42563</c:v>
                </c:pt>
                <c:pt idx="132">
                  <c:v>42564</c:v>
                </c:pt>
                <c:pt idx="133">
                  <c:v>42565</c:v>
                </c:pt>
                <c:pt idx="134">
                  <c:v>42566</c:v>
                </c:pt>
                <c:pt idx="135">
                  <c:v>42569</c:v>
                </c:pt>
                <c:pt idx="136">
                  <c:v>42570</c:v>
                </c:pt>
                <c:pt idx="137">
                  <c:v>42571</c:v>
                </c:pt>
                <c:pt idx="138">
                  <c:v>42572</c:v>
                </c:pt>
                <c:pt idx="139">
                  <c:v>42573</c:v>
                </c:pt>
                <c:pt idx="140">
                  <c:v>42576</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42625</c:v>
                </c:pt>
                <c:pt idx="176">
                  <c:v>42626</c:v>
                </c:pt>
                <c:pt idx="177">
                  <c:v>42627</c:v>
                </c:pt>
                <c:pt idx="178">
                  <c:v>42628</c:v>
                </c:pt>
                <c:pt idx="179">
                  <c:v>42629</c:v>
                </c:pt>
                <c:pt idx="180">
                  <c:v>42632</c:v>
                </c:pt>
                <c:pt idx="181">
                  <c:v>42633</c:v>
                </c:pt>
                <c:pt idx="182">
                  <c:v>42634</c:v>
                </c:pt>
                <c:pt idx="183">
                  <c:v>42635</c:v>
                </c:pt>
                <c:pt idx="184">
                  <c:v>42636</c:v>
                </c:pt>
                <c:pt idx="185">
                  <c:v>42639</c:v>
                </c:pt>
                <c:pt idx="186">
                  <c:v>42640</c:v>
                </c:pt>
                <c:pt idx="187">
                  <c:v>42641</c:v>
                </c:pt>
                <c:pt idx="188">
                  <c:v>42642</c:v>
                </c:pt>
                <c:pt idx="189">
                  <c:v>42643</c:v>
                </c:pt>
                <c:pt idx="190">
                  <c:v>42646</c:v>
                </c:pt>
                <c:pt idx="191">
                  <c:v>42647</c:v>
                </c:pt>
                <c:pt idx="192">
                  <c:v>42648</c:v>
                </c:pt>
                <c:pt idx="193">
                  <c:v>42649</c:v>
                </c:pt>
                <c:pt idx="194">
                  <c:v>42650</c:v>
                </c:pt>
                <c:pt idx="195">
                  <c:v>42653</c:v>
                </c:pt>
                <c:pt idx="196">
                  <c:v>42654</c:v>
                </c:pt>
                <c:pt idx="197">
                  <c:v>42655</c:v>
                </c:pt>
                <c:pt idx="198">
                  <c:v>42656</c:v>
                </c:pt>
                <c:pt idx="199">
                  <c:v>42657</c:v>
                </c:pt>
                <c:pt idx="200">
                  <c:v>42660</c:v>
                </c:pt>
                <c:pt idx="201">
                  <c:v>42661</c:v>
                </c:pt>
                <c:pt idx="202">
                  <c:v>42662</c:v>
                </c:pt>
                <c:pt idx="203">
                  <c:v>42663</c:v>
                </c:pt>
                <c:pt idx="204">
                  <c:v>42664</c:v>
                </c:pt>
                <c:pt idx="205">
                  <c:v>42667</c:v>
                </c:pt>
                <c:pt idx="206">
                  <c:v>42668</c:v>
                </c:pt>
                <c:pt idx="207">
                  <c:v>42669</c:v>
                </c:pt>
                <c:pt idx="208">
                  <c:v>42670</c:v>
                </c:pt>
                <c:pt idx="209">
                  <c:v>42671</c:v>
                </c:pt>
                <c:pt idx="210">
                  <c:v>42674</c:v>
                </c:pt>
              </c:numCache>
            </c:numRef>
          </c:cat>
          <c:val>
            <c:numRef>
              <c:f>Лист3!$F$2:$F$212</c:f>
              <c:numCache>
                <c:formatCode>#,##0</c:formatCode>
                <c:ptCount val="211"/>
                <c:pt idx="0">
                  <c:v>27300</c:v>
                </c:pt>
                <c:pt idx="1">
                  <c:v>27750</c:v>
                </c:pt>
                <c:pt idx="2">
                  <c:v>28100</c:v>
                </c:pt>
                <c:pt idx="3">
                  <c:v>27900</c:v>
                </c:pt>
                <c:pt idx="4">
                  <c:v>27150</c:v>
                </c:pt>
                <c:pt idx="5">
                  <c:v>27100</c:v>
                </c:pt>
                <c:pt idx="6">
                  <c:v>27000</c:v>
                </c:pt>
                <c:pt idx="7">
                  <c:v>27000</c:v>
                </c:pt>
                <c:pt idx="8">
                  <c:v>27300</c:v>
                </c:pt>
                <c:pt idx="9">
                  <c:v>27300</c:v>
                </c:pt>
                <c:pt idx="10">
                  <c:v>26950</c:v>
                </c:pt>
                <c:pt idx="11">
                  <c:v>26900</c:v>
                </c:pt>
                <c:pt idx="12">
                  <c:v>26900</c:v>
                </c:pt>
                <c:pt idx="13">
                  <c:v>27450</c:v>
                </c:pt>
                <c:pt idx="14">
                  <c:v>27300</c:v>
                </c:pt>
                <c:pt idx="15">
                  <c:v>27300</c:v>
                </c:pt>
                <c:pt idx="16">
                  <c:v>27750</c:v>
                </c:pt>
                <c:pt idx="17">
                  <c:v>28250</c:v>
                </c:pt>
                <c:pt idx="18">
                  <c:v>28650</c:v>
                </c:pt>
                <c:pt idx="19">
                  <c:v>28650</c:v>
                </c:pt>
                <c:pt idx="20">
                  <c:v>28650</c:v>
                </c:pt>
                <c:pt idx="21">
                  <c:v>29750</c:v>
                </c:pt>
                <c:pt idx="22">
                  <c:v>29350</c:v>
                </c:pt>
                <c:pt idx="23">
                  <c:v>29250</c:v>
                </c:pt>
                <c:pt idx="24">
                  <c:v>29150</c:v>
                </c:pt>
                <c:pt idx="25">
                  <c:v>29150</c:v>
                </c:pt>
                <c:pt idx="26">
                  <c:v>29600</c:v>
                </c:pt>
                <c:pt idx="27">
                  <c:v>29900</c:v>
                </c:pt>
                <c:pt idx="28">
                  <c:v>29900</c:v>
                </c:pt>
                <c:pt idx="29">
                  <c:v>29900</c:v>
                </c:pt>
                <c:pt idx="30">
                  <c:v>29900</c:v>
                </c:pt>
                <c:pt idx="31">
                  <c:v>29900</c:v>
                </c:pt>
                <c:pt idx="32">
                  <c:v>29900</c:v>
                </c:pt>
                <c:pt idx="33">
                  <c:v>29900</c:v>
                </c:pt>
                <c:pt idx="34">
                  <c:v>29900</c:v>
                </c:pt>
                <c:pt idx="35">
                  <c:v>29900</c:v>
                </c:pt>
                <c:pt idx="36">
                  <c:v>30200</c:v>
                </c:pt>
                <c:pt idx="37">
                  <c:v>30600</c:v>
                </c:pt>
                <c:pt idx="38">
                  <c:v>30600</c:v>
                </c:pt>
                <c:pt idx="39">
                  <c:v>30600</c:v>
                </c:pt>
                <c:pt idx="40">
                  <c:v>30600</c:v>
                </c:pt>
                <c:pt idx="41">
                  <c:v>30600</c:v>
                </c:pt>
                <c:pt idx="42">
                  <c:v>30550</c:v>
                </c:pt>
                <c:pt idx="43">
                  <c:v>30400</c:v>
                </c:pt>
                <c:pt idx="44">
                  <c:v>30400</c:v>
                </c:pt>
                <c:pt idx="45">
                  <c:v>30950</c:v>
                </c:pt>
                <c:pt idx="46">
                  <c:v>31300</c:v>
                </c:pt>
                <c:pt idx="47">
                  <c:v>31050</c:v>
                </c:pt>
                <c:pt idx="48">
                  <c:v>30850</c:v>
                </c:pt>
                <c:pt idx="49">
                  <c:v>30850</c:v>
                </c:pt>
                <c:pt idx="50">
                  <c:v>30850</c:v>
                </c:pt>
                <c:pt idx="51">
                  <c:v>30850</c:v>
                </c:pt>
                <c:pt idx="52">
                  <c:v>30800</c:v>
                </c:pt>
                <c:pt idx="53">
                  <c:v>31150</c:v>
                </c:pt>
                <c:pt idx="54">
                  <c:v>31150</c:v>
                </c:pt>
                <c:pt idx="55">
                  <c:v>31750</c:v>
                </c:pt>
                <c:pt idx="56">
                  <c:v>32050</c:v>
                </c:pt>
                <c:pt idx="57">
                  <c:v>31700</c:v>
                </c:pt>
                <c:pt idx="58">
                  <c:v>31700</c:v>
                </c:pt>
                <c:pt idx="59">
                  <c:v>31650</c:v>
                </c:pt>
                <c:pt idx="60">
                  <c:v>31200</c:v>
                </c:pt>
                <c:pt idx="61">
                  <c:v>31200</c:v>
                </c:pt>
                <c:pt idx="62">
                  <c:v>31200</c:v>
                </c:pt>
                <c:pt idx="63">
                  <c:v>31700</c:v>
                </c:pt>
                <c:pt idx="64">
                  <c:v>31550</c:v>
                </c:pt>
                <c:pt idx="65">
                  <c:v>31250</c:v>
                </c:pt>
                <c:pt idx="66">
                  <c:v>30700</c:v>
                </c:pt>
                <c:pt idx="67">
                  <c:v>30350</c:v>
                </c:pt>
                <c:pt idx="68">
                  <c:v>30350</c:v>
                </c:pt>
                <c:pt idx="69">
                  <c:v>30350</c:v>
                </c:pt>
                <c:pt idx="70">
                  <c:v>30350</c:v>
                </c:pt>
                <c:pt idx="71">
                  <c:v>30050</c:v>
                </c:pt>
                <c:pt idx="72">
                  <c:v>30050</c:v>
                </c:pt>
                <c:pt idx="73">
                  <c:v>30050</c:v>
                </c:pt>
                <c:pt idx="74">
                  <c:v>30050</c:v>
                </c:pt>
                <c:pt idx="75">
                  <c:v>30050</c:v>
                </c:pt>
                <c:pt idx="76">
                  <c:v>30050</c:v>
                </c:pt>
                <c:pt idx="77">
                  <c:v>30400</c:v>
                </c:pt>
                <c:pt idx="78">
                  <c:v>30400</c:v>
                </c:pt>
                <c:pt idx="79">
                  <c:v>30800</c:v>
                </c:pt>
                <c:pt idx="80">
                  <c:v>30800</c:v>
                </c:pt>
                <c:pt idx="81">
                  <c:v>30800</c:v>
                </c:pt>
                <c:pt idx="82">
                  <c:v>30800</c:v>
                </c:pt>
                <c:pt idx="83">
                  <c:v>30800</c:v>
                </c:pt>
                <c:pt idx="84">
                  <c:v>30800</c:v>
                </c:pt>
                <c:pt idx="85">
                  <c:v>30800</c:v>
                </c:pt>
                <c:pt idx="86">
                  <c:v>30750</c:v>
                </c:pt>
                <c:pt idx="87">
                  <c:v>30750</c:v>
                </c:pt>
                <c:pt idx="88">
                  <c:v>31250</c:v>
                </c:pt>
                <c:pt idx="89">
                  <c:v>31250</c:v>
                </c:pt>
                <c:pt idx="90">
                  <c:v>31250</c:v>
                </c:pt>
                <c:pt idx="91">
                  <c:v>31250</c:v>
                </c:pt>
                <c:pt idx="92">
                  <c:v>30950</c:v>
                </c:pt>
                <c:pt idx="93">
                  <c:v>30950</c:v>
                </c:pt>
                <c:pt idx="94">
                  <c:v>30950</c:v>
                </c:pt>
                <c:pt idx="95">
                  <c:v>30800</c:v>
                </c:pt>
                <c:pt idx="96">
                  <c:v>31300</c:v>
                </c:pt>
                <c:pt idx="97">
                  <c:v>31300</c:v>
                </c:pt>
                <c:pt idx="98">
                  <c:v>31650</c:v>
                </c:pt>
                <c:pt idx="99">
                  <c:v>31550</c:v>
                </c:pt>
                <c:pt idx="100">
                  <c:v>31850</c:v>
                </c:pt>
                <c:pt idx="101">
                  <c:v>31850</c:v>
                </c:pt>
                <c:pt idx="102">
                  <c:v>32650</c:v>
                </c:pt>
                <c:pt idx="103">
                  <c:v>33700</c:v>
                </c:pt>
                <c:pt idx="104">
                  <c:v>34050</c:v>
                </c:pt>
                <c:pt idx="105">
                  <c:v>33400</c:v>
                </c:pt>
                <c:pt idx="106">
                  <c:v>33400</c:v>
                </c:pt>
                <c:pt idx="107">
                  <c:v>32900</c:v>
                </c:pt>
                <c:pt idx="108">
                  <c:v>32900</c:v>
                </c:pt>
                <c:pt idx="109">
                  <c:v>32850</c:v>
                </c:pt>
                <c:pt idx="110">
                  <c:v>32850</c:v>
                </c:pt>
                <c:pt idx="111">
                  <c:v>32750</c:v>
                </c:pt>
                <c:pt idx="112">
                  <c:v>32500</c:v>
                </c:pt>
                <c:pt idx="113">
                  <c:v>32500</c:v>
                </c:pt>
                <c:pt idx="114">
                  <c:v>32500</c:v>
                </c:pt>
                <c:pt idx="115">
                  <c:v>32500</c:v>
                </c:pt>
                <c:pt idx="116">
                  <c:v>32350</c:v>
                </c:pt>
                <c:pt idx="117">
                  <c:v>32350</c:v>
                </c:pt>
                <c:pt idx="118">
                  <c:v>32650</c:v>
                </c:pt>
                <c:pt idx="119">
                  <c:v>32450</c:v>
                </c:pt>
                <c:pt idx="120">
                  <c:v>32200</c:v>
                </c:pt>
                <c:pt idx="121">
                  <c:v>32200</c:v>
                </c:pt>
                <c:pt idx="122">
                  <c:v>32200</c:v>
                </c:pt>
                <c:pt idx="123">
                  <c:v>32200</c:v>
                </c:pt>
                <c:pt idx="124">
                  <c:v>32200</c:v>
                </c:pt>
                <c:pt idx="125">
                  <c:v>32200</c:v>
                </c:pt>
                <c:pt idx="126">
                  <c:v>32200</c:v>
                </c:pt>
                <c:pt idx="127">
                  <c:v>32200</c:v>
                </c:pt>
                <c:pt idx="128">
                  <c:v>32100</c:v>
                </c:pt>
                <c:pt idx="129">
                  <c:v>32100</c:v>
                </c:pt>
                <c:pt idx="130">
                  <c:v>32100</c:v>
                </c:pt>
                <c:pt idx="131">
                  <c:v>32100</c:v>
                </c:pt>
                <c:pt idx="132">
                  <c:v>32100</c:v>
                </c:pt>
                <c:pt idx="133">
                  <c:v>32100</c:v>
                </c:pt>
                <c:pt idx="134">
                  <c:v>32050</c:v>
                </c:pt>
                <c:pt idx="135">
                  <c:v>32050</c:v>
                </c:pt>
                <c:pt idx="136">
                  <c:v>32000</c:v>
                </c:pt>
                <c:pt idx="137">
                  <c:v>31950</c:v>
                </c:pt>
                <c:pt idx="138">
                  <c:v>31950</c:v>
                </c:pt>
                <c:pt idx="139">
                  <c:v>31950</c:v>
                </c:pt>
                <c:pt idx="140">
                  <c:v>31800</c:v>
                </c:pt>
                <c:pt idx="141">
                  <c:v>31600</c:v>
                </c:pt>
                <c:pt idx="142">
                  <c:v>31450</c:v>
                </c:pt>
                <c:pt idx="143">
                  <c:v>31150</c:v>
                </c:pt>
                <c:pt idx="144">
                  <c:v>31150</c:v>
                </c:pt>
                <c:pt idx="145">
                  <c:v>31150</c:v>
                </c:pt>
                <c:pt idx="146">
                  <c:v>31150</c:v>
                </c:pt>
                <c:pt idx="147">
                  <c:v>31150</c:v>
                </c:pt>
                <c:pt idx="148">
                  <c:v>31150</c:v>
                </c:pt>
                <c:pt idx="149">
                  <c:v>31100</c:v>
                </c:pt>
                <c:pt idx="150">
                  <c:v>30600</c:v>
                </c:pt>
                <c:pt idx="151">
                  <c:v>30200</c:v>
                </c:pt>
                <c:pt idx="152">
                  <c:v>29800</c:v>
                </c:pt>
                <c:pt idx="153">
                  <c:v>29200</c:v>
                </c:pt>
                <c:pt idx="154">
                  <c:v>29600</c:v>
                </c:pt>
                <c:pt idx="155">
                  <c:v>30000</c:v>
                </c:pt>
                <c:pt idx="156">
                  <c:v>30500</c:v>
                </c:pt>
                <c:pt idx="157">
                  <c:v>30950</c:v>
                </c:pt>
                <c:pt idx="158">
                  <c:v>31350</c:v>
                </c:pt>
                <c:pt idx="159">
                  <c:v>30750</c:v>
                </c:pt>
                <c:pt idx="160">
                  <c:v>30000</c:v>
                </c:pt>
                <c:pt idx="161">
                  <c:v>30000</c:v>
                </c:pt>
                <c:pt idx="162">
                  <c:v>30000</c:v>
                </c:pt>
                <c:pt idx="163">
                  <c:v>30000</c:v>
                </c:pt>
                <c:pt idx="164">
                  <c:v>30000</c:v>
                </c:pt>
                <c:pt idx="165">
                  <c:v>30450</c:v>
                </c:pt>
                <c:pt idx="166">
                  <c:v>30450</c:v>
                </c:pt>
                <c:pt idx="167">
                  <c:v>30150</c:v>
                </c:pt>
                <c:pt idx="168">
                  <c:v>30150</c:v>
                </c:pt>
                <c:pt idx="169">
                  <c:v>30000</c:v>
                </c:pt>
                <c:pt idx="170">
                  <c:v>29950</c:v>
                </c:pt>
                <c:pt idx="171">
                  <c:v>29950</c:v>
                </c:pt>
                <c:pt idx="172">
                  <c:v>30500</c:v>
                </c:pt>
                <c:pt idx="173">
                  <c:v>30850</c:v>
                </c:pt>
                <c:pt idx="174">
                  <c:v>30700</c:v>
                </c:pt>
                <c:pt idx="175">
                  <c:v>30550</c:v>
                </c:pt>
                <c:pt idx="176">
                  <c:v>30550</c:v>
                </c:pt>
                <c:pt idx="177">
                  <c:v>30550</c:v>
                </c:pt>
                <c:pt idx="178">
                  <c:v>30550</c:v>
                </c:pt>
                <c:pt idx="179">
                  <c:v>30450</c:v>
                </c:pt>
                <c:pt idx="180">
                  <c:v>30000</c:v>
                </c:pt>
                <c:pt idx="181">
                  <c:v>29950</c:v>
                </c:pt>
                <c:pt idx="182">
                  <c:v>29900</c:v>
                </c:pt>
                <c:pt idx="183">
                  <c:v>29850</c:v>
                </c:pt>
                <c:pt idx="184">
                  <c:v>29850</c:v>
                </c:pt>
                <c:pt idx="185">
                  <c:v>29850</c:v>
                </c:pt>
                <c:pt idx="186">
                  <c:v>29850</c:v>
                </c:pt>
                <c:pt idx="187">
                  <c:v>30350</c:v>
                </c:pt>
                <c:pt idx="188">
                  <c:v>30300</c:v>
                </c:pt>
                <c:pt idx="189">
                  <c:v>29800</c:v>
                </c:pt>
                <c:pt idx="190">
                  <c:v>29800</c:v>
                </c:pt>
                <c:pt idx="191">
                  <c:v>29800</c:v>
                </c:pt>
                <c:pt idx="192">
                  <c:v>29800</c:v>
                </c:pt>
                <c:pt idx="193">
                  <c:v>29750</c:v>
                </c:pt>
                <c:pt idx="194">
                  <c:v>29750</c:v>
                </c:pt>
                <c:pt idx="195">
                  <c:v>29750</c:v>
                </c:pt>
                <c:pt idx="196">
                  <c:v>29750</c:v>
                </c:pt>
                <c:pt idx="197">
                  <c:v>30100</c:v>
                </c:pt>
                <c:pt idx="198">
                  <c:v>30050</c:v>
                </c:pt>
                <c:pt idx="199">
                  <c:v>30050</c:v>
                </c:pt>
                <c:pt idx="200">
                  <c:v>30050</c:v>
                </c:pt>
                <c:pt idx="201">
                  <c:v>30050</c:v>
                </c:pt>
                <c:pt idx="202">
                  <c:v>29950</c:v>
                </c:pt>
                <c:pt idx="203">
                  <c:v>29950</c:v>
                </c:pt>
                <c:pt idx="204">
                  <c:v>30250</c:v>
                </c:pt>
                <c:pt idx="205">
                  <c:v>30250</c:v>
                </c:pt>
                <c:pt idx="206">
                  <c:v>30250</c:v>
                </c:pt>
                <c:pt idx="207">
                  <c:v>30550</c:v>
                </c:pt>
                <c:pt idx="208">
                  <c:v>30550</c:v>
                </c:pt>
                <c:pt idx="209">
                  <c:v>30450</c:v>
                </c:pt>
                <c:pt idx="210">
                  <c:v>30450</c:v>
                </c:pt>
              </c:numCache>
            </c:numRef>
          </c:val>
        </c:ser>
        <c:dLbls/>
        <c:marker val="1"/>
        <c:axId val="122114432"/>
        <c:axId val="122115968"/>
      </c:lineChart>
      <c:dateAx>
        <c:axId val="122114432"/>
        <c:scaling>
          <c:orientation val="minMax"/>
          <c:max val="42644"/>
          <c:min val="42370"/>
        </c:scaling>
        <c:axPos val="b"/>
        <c:numFmt formatCode="m/d/yyyy" sourceLinked="1"/>
        <c:tickLblPos val="nextTo"/>
        <c:crossAx val="122115968"/>
        <c:crosses val="autoZero"/>
        <c:auto val="1"/>
        <c:lblOffset val="100"/>
        <c:baseTimeUnit val="days"/>
      </c:dateAx>
      <c:valAx>
        <c:axId val="122115968"/>
        <c:scaling>
          <c:orientation val="minMax"/>
          <c:min val="15000"/>
        </c:scaling>
        <c:axPos val="l"/>
        <c:majorGridlines/>
        <c:numFmt formatCode="#,##0" sourceLinked="1"/>
        <c:tickLblPos val="nextTo"/>
        <c:crossAx val="122114432"/>
        <c:crosses val="autoZero"/>
        <c:crossBetween val="between"/>
      </c:valAx>
    </c:plotArea>
    <c:legend>
      <c:legendPos val="t"/>
      <c:layout/>
      <c:txPr>
        <a:bodyPr/>
        <a:lstStyle/>
        <a:p>
          <a:pPr>
            <a:defRPr sz="1400"/>
          </a:pPr>
          <a:endParaRPr lang="ru-RU"/>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plotArea>
      <c:layout/>
      <c:lineChart>
        <c:grouping val="standard"/>
        <c:ser>
          <c:idx val="0"/>
          <c:order val="0"/>
          <c:tx>
            <c:strRef>
              <c:f>Лист3!$C$1</c:f>
              <c:strCache>
                <c:ptCount val="1"/>
                <c:pt idx="0">
                  <c:v> Кириши нэтбек</c:v>
                </c:pt>
              </c:strCache>
            </c:strRef>
          </c:tx>
          <c:spPr>
            <a:ln>
              <a:solidFill>
                <a:schemeClr val="bg1">
                  <a:lumMod val="50000"/>
                </a:schemeClr>
              </a:solidFill>
            </a:ln>
          </c:spPr>
          <c:marker>
            <c:symbol val="none"/>
          </c:marker>
          <c:cat>
            <c:numRef>
              <c:f>Лист3!$B$2:$B$212</c:f>
              <c:numCache>
                <c:formatCode>m/d/yyyy</c:formatCode>
                <c:ptCount val="211"/>
                <c:pt idx="0">
                  <c:v>42380</c:v>
                </c:pt>
                <c:pt idx="1">
                  <c:v>42381</c:v>
                </c:pt>
                <c:pt idx="2">
                  <c:v>42382</c:v>
                </c:pt>
                <c:pt idx="3">
                  <c:v>42383</c:v>
                </c:pt>
                <c:pt idx="4">
                  <c:v>42384</c:v>
                </c:pt>
                <c:pt idx="5">
                  <c:v>42387</c:v>
                </c:pt>
                <c:pt idx="6">
                  <c:v>42388</c:v>
                </c:pt>
                <c:pt idx="7">
                  <c:v>42389</c:v>
                </c:pt>
                <c:pt idx="8">
                  <c:v>42390</c:v>
                </c:pt>
                <c:pt idx="9">
                  <c:v>42391</c:v>
                </c:pt>
                <c:pt idx="10">
                  <c:v>42394</c:v>
                </c:pt>
                <c:pt idx="11">
                  <c:v>42395</c:v>
                </c:pt>
                <c:pt idx="12">
                  <c:v>42396</c:v>
                </c:pt>
                <c:pt idx="13">
                  <c:v>42397</c:v>
                </c:pt>
                <c:pt idx="14">
                  <c:v>42398</c:v>
                </c:pt>
                <c:pt idx="15">
                  <c:v>42401</c:v>
                </c:pt>
                <c:pt idx="16">
                  <c:v>42402</c:v>
                </c:pt>
                <c:pt idx="17">
                  <c:v>42403</c:v>
                </c:pt>
                <c:pt idx="18">
                  <c:v>42404</c:v>
                </c:pt>
                <c:pt idx="19">
                  <c:v>42405</c:v>
                </c:pt>
                <c:pt idx="20">
                  <c:v>42408</c:v>
                </c:pt>
                <c:pt idx="21">
                  <c:v>42409</c:v>
                </c:pt>
                <c:pt idx="22">
                  <c:v>42410</c:v>
                </c:pt>
                <c:pt idx="23">
                  <c:v>42411</c:v>
                </c:pt>
                <c:pt idx="24">
                  <c:v>42412</c:v>
                </c:pt>
                <c:pt idx="25">
                  <c:v>42415</c:v>
                </c:pt>
                <c:pt idx="26">
                  <c:v>42416</c:v>
                </c:pt>
                <c:pt idx="27">
                  <c:v>42417</c:v>
                </c:pt>
                <c:pt idx="28">
                  <c:v>42418</c:v>
                </c:pt>
                <c:pt idx="29">
                  <c:v>42419</c:v>
                </c:pt>
                <c:pt idx="30">
                  <c:v>42422</c:v>
                </c:pt>
                <c:pt idx="31">
                  <c:v>42423</c:v>
                </c:pt>
                <c:pt idx="32">
                  <c:v>42424</c:v>
                </c:pt>
                <c:pt idx="33">
                  <c:v>42425</c:v>
                </c:pt>
                <c:pt idx="34">
                  <c:v>42426</c:v>
                </c:pt>
                <c:pt idx="35">
                  <c:v>42429</c:v>
                </c:pt>
                <c:pt idx="36">
                  <c:v>42430</c:v>
                </c:pt>
                <c:pt idx="37">
                  <c:v>42431</c:v>
                </c:pt>
                <c:pt idx="38">
                  <c:v>42432</c:v>
                </c:pt>
                <c:pt idx="39">
                  <c:v>42433</c:v>
                </c:pt>
                <c:pt idx="40">
                  <c:v>42436</c:v>
                </c:pt>
                <c:pt idx="41">
                  <c:v>42437</c:v>
                </c:pt>
                <c:pt idx="42">
                  <c:v>42438</c:v>
                </c:pt>
                <c:pt idx="43">
                  <c:v>42439</c:v>
                </c:pt>
                <c:pt idx="44">
                  <c:v>42440</c:v>
                </c:pt>
                <c:pt idx="45">
                  <c:v>42443</c:v>
                </c:pt>
                <c:pt idx="46">
                  <c:v>42444</c:v>
                </c:pt>
                <c:pt idx="47">
                  <c:v>42445</c:v>
                </c:pt>
                <c:pt idx="48">
                  <c:v>42446</c:v>
                </c:pt>
                <c:pt idx="49">
                  <c:v>42447</c:v>
                </c:pt>
                <c:pt idx="50">
                  <c:v>42450</c:v>
                </c:pt>
                <c:pt idx="51">
                  <c:v>42451</c:v>
                </c:pt>
                <c:pt idx="52">
                  <c:v>42452</c:v>
                </c:pt>
                <c:pt idx="53">
                  <c:v>42453</c:v>
                </c:pt>
                <c:pt idx="54">
                  <c:v>42454</c:v>
                </c:pt>
                <c:pt idx="55">
                  <c:v>42457</c:v>
                </c:pt>
                <c:pt idx="56">
                  <c:v>42458</c:v>
                </c:pt>
                <c:pt idx="57">
                  <c:v>42459</c:v>
                </c:pt>
                <c:pt idx="58">
                  <c:v>42460</c:v>
                </c:pt>
                <c:pt idx="59">
                  <c:v>42461</c:v>
                </c:pt>
                <c:pt idx="60">
                  <c:v>42464</c:v>
                </c:pt>
                <c:pt idx="61">
                  <c:v>42465</c:v>
                </c:pt>
                <c:pt idx="62">
                  <c:v>42466</c:v>
                </c:pt>
                <c:pt idx="63">
                  <c:v>42467</c:v>
                </c:pt>
                <c:pt idx="64">
                  <c:v>42468</c:v>
                </c:pt>
                <c:pt idx="65">
                  <c:v>42471</c:v>
                </c:pt>
                <c:pt idx="66">
                  <c:v>42472</c:v>
                </c:pt>
                <c:pt idx="67">
                  <c:v>42473</c:v>
                </c:pt>
                <c:pt idx="68">
                  <c:v>42474</c:v>
                </c:pt>
                <c:pt idx="69">
                  <c:v>42475</c:v>
                </c:pt>
                <c:pt idx="70">
                  <c:v>42478</c:v>
                </c:pt>
                <c:pt idx="71">
                  <c:v>42479</c:v>
                </c:pt>
                <c:pt idx="72">
                  <c:v>42480</c:v>
                </c:pt>
                <c:pt idx="73">
                  <c:v>42481</c:v>
                </c:pt>
                <c:pt idx="74">
                  <c:v>42482</c:v>
                </c:pt>
                <c:pt idx="75">
                  <c:v>42485</c:v>
                </c:pt>
                <c:pt idx="76">
                  <c:v>42486</c:v>
                </c:pt>
                <c:pt idx="77">
                  <c:v>42487</c:v>
                </c:pt>
                <c:pt idx="78">
                  <c:v>42488</c:v>
                </c:pt>
                <c:pt idx="79">
                  <c:v>42489</c:v>
                </c:pt>
                <c:pt idx="80">
                  <c:v>42492</c:v>
                </c:pt>
                <c:pt idx="81">
                  <c:v>42493</c:v>
                </c:pt>
                <c:pt idx="82">
                  <c:v>42494</c:v>
                </c:pt>
                <c:pt idx="83">
                  <c:v>42495</c:v>
                </c:pt>
                <c:pt idx="84">
                  <c:v>42496</c:v>
                </c:pt>
                <c:pt idx="85">
                  <c:v>42499</c:v>
                </c:pt>
                <c:pt idx="86">
                  <c:v>42500</c:v>
                </c:pt>
                <c:pt idx="87">
                  <c:v>42501</c:v>
                </c:pt>
                <c:pt idx="88">
                  <c:v>42502</c:v>
                </c:pt>
                <c:pt idx="89">
                  <c:v>42503</c:v>
                </c:pt>
                <c:pt idx="90">
                  <c:v>42506</c:v>
                </c:pt>
                <c:pt idx="91">
                  <c:v>42507</c:v>
                </c:pt>
                <c:pt idx="92">
                  <c:v>42508</c:v>
                </c:pt>
                <c:pt idx="93">
                  <c:v>42509</c:v>
                </c:pt>
                <c:pt idx="94">
                  <c:v>42510</c:v>
                </c:pt>
                <c:pt idx="95">
                  <c:v>42513</c:v>
                </c:pt>
                <c:pt idx="96">
                  <c:v>42514</c:v>
                </c:pt>
                <c:pt idx="97">
                  <c:v>42515</c:v>
                </c:pt>
                <c:pt idx="98">
                  <c:v>42516</c:v>
                </c:pt>
                <c:pt idx="99">
                  <c:v>42517</c:v>
                </c:pt>
                <c:pt idx="100">
                  <c:v>42520</c:v>
                </c:pt>
                <c:pt idx="101">
                  <c:v>42521</c:v>
                </c:pt>
                <c:pt idx="102">
                  <c:v>42522</c:v>
                </c:pt>
                <c:pt idx="103">
                  <c:v>42523</c:v>
                </c:pt>
                <c:pt idx="104">
                  <c:v>42524</c:v>
                </c:pt>
                <c:pt idx="105">
                  <c:v>42527</c:v>
                </c:pt>
                <c:pt idx="106">
                  <c:v>42528</c:v>
                </c:pt>
                <c:pt idx="107">
                  <c:v>42529</c:v>
                </c:pt>
                <c:pt idx="108">
                  <c:v>42530</c:v>
                </c:pt>
                <c:pt idx="109">
                  <c:v>42531</c:v>
                </c:pt>
                <c:pt idx="110">
                  <c:v>42534</c:v>
                </c:pt>
                <c:pt idx="111">
                  <c:v>42535</c:v>
                </c:pt>
                <c:pt idx="112">
                  <c:v>42536</c:v>
                </c:pt>
                <c:pt idx="113">
                  <c:v>42537</c:v>
                </c:pt>
                <c:pt idx="114">
                  <c:v>42538</c:v>
                </c:pt>
                <c:pt idx="115">
                  <c:v>42541</c:v>
                </c:pt>
                <c:pt idx="116">
                  <c:v>42542</c:v>
                </c:pt>
                <c:pt idx="117">
                  <c:v>42543</c:v>
                </c:pt>
                <c:pt idx="118">
                  <c:v>42544</c:v>
                </c:pt>
                <c:pt idx="119">
                  <c:v>42545</c:v>
                </c:pt>
                <c:pt idx="120">
                  <c:v>42548</c:v>
                </c:pt>
                <c:pt idx="121">
                  <c:v>42549</c:v>
                </c:pt>
                <c:pt idx="122">
                  <c:v>42550</c:v>
                </c:pt>
                <c:pt idx="123">
                  <c:v>42551</c:v>
                </c:pt>
                <c:pt idx="124">
                  <c:v>42552</c:v>
                </c:pt>
                <c:pt idx="125">
                  <c:v>42555</c:v>
                </c:pt>
                <c:pt idx="126">
                  <c:v>42556</c:v>
                </c:pt>
                <c:pt idx="127">
                  <c:v>42557</c:v>
                </c:pt>
                <c:pt idx="128">
                  <c:v>42558</c:v>
                </c:pt>
                <c:pt idx="129">
                  <c:v>42559</c:v>
                </c:pt>
                <c:pt idx="130">
                  <c:v>42562</c:v>
                </c:pt>
                <c:pt idx="131">
                  <c:v>42563</c:v>
                </c:pt>
                <c:pt idx="132">
                  <c:v>42564</c:v>
                </c:pt>
                <c:pt idx="133">
                  <c:v>42565</c:v>
                </c:pt>
                <c:pt idx="134">
                  <c:v>42566</c:v>
                </c:pt>
                <c:pt idx="135">
                  <c:v>42569</c:v>
                </c:pt>
                <c:pt idx="136">
                  <c:v>42570</c:v>
                </c:pt>
                <c:pt idx="137">
                  <c:v>42571</c:v>
                </c:pt>
                <c:pt idx="138">
                  <c:v>42572</c:v>
                </c:pt>
                <c:pt idx="139">
                  <c:v>42573</c:v>
                </c:pt>
                <c:pt idx="140">
                  <c:v>42576</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42625</c:v>
                </c:pt>
                <c:pt idx="176">
                  <c:v>42626</c:v>
                </c:pt>
                <c:pt idx="177">
                  <c:v>42627</c:v>
                </c:pt>
                <c:pt idx="178">
                  <c:v>42628</c:v>
                </c:pt>
                <c:pt idx="179">
                  <c:v>42629</c:v>
                </c:pt>
                <c:pt idx="180">
                  <c:v>42632</c:v>
                </c:pt>
                <c:pt idx="181">
                  <c:v>42633</c:v>
                </c:pt>
                <c:pt idx="182">
                  <c:v>42634</c:v>
                </c:pt>
                <c:pt idx="183">
                  <c:v>42635</c:v>
                </c:pt>
                <c:pt idx="184">
                  <c:v>42636</c:v>
                </c:pt>
                <c:pt idx="185">
                  <c:v>42639</c:v>
                </c:pt>
                <c:pt idx="186">
                  <c:v>42640</c:v>
                </c:pt>
                <c:pt idx="187">
                  <c:v>42641</c:v>
                </c:pt>
                <c:pt idx="188">
                  <c:v>42642</c:v>
                </c:pt>
                <c:pt idx="189">
                  <c:v>42643</c:v>
                </c:pt>
                <c:pt idx="190">
                  <c:v>42646</c:v>
                </c:pt>
                <c:pt idx="191">
                  <c:v>42647</c:v>
                </c:pt>
                <c:pt idx="192">
                  <c:v>42648</c:v>
                </c:pt>
                <c:pt idx="193">
                  <c:v>42649</c:v>
                </c:pt>
                <c:pt idx="194">
                  <c:v>42650</c:v>
                </c:pt>
                <c:pt idx="195">
                  <c:v>42653</c:v>
                </c:pt>
                <c:pt idx="196">
                  <c:v>42654</c:v>
                </c:pt>
                <c:pt idx="197">
                  <c:v>42655</c:v>
                </c:pt>
                <c:pt idx="198">
                  <c:v>42656</c:v>
                </c:pt>
                <c:pt idx="199">
                  <c:v>42657</c:v>
                </c:pt>
                <c:pt idx="200">
                  <c:v>42660</c:v>
                </c:pt>
                <c:pt idx="201">
                  <c:v>42661</c:v>
                </c:pt>
                <c:pt idx="202">
                  <c:v>42662</c:v>
                </c:pt>
                <c:pt idx="203">
                  <c:v>42663</c:v>
                </c:pt>
                <c:pt idx="204">
                  <c:v>42664</c:v>
                </c:pt>
                <c:pt idx="205">
                  <c:v>42667</c:v>
                </c:pt>
                <c:pt idx="206">
                  <c:v>42668</c:v>
                </c:pt>
                <c:pt idx="207">
                  <c:v>42669</c:v>
                </c:pt>
                <c:pt idx="208">
                  <c:v>42670</c:v>
                </c:pt>
                <c:pt idx="209">
                  <c:v>42671</c:v>
                </c:pt>
                <c:pt idx="210">
                  <c:v>42674</c:v>
                </c:pt>
              </c:numCache>
            </c:numRef>
          </c:cat>
          <c:val>
            <c:numRef>
              <c:f>Лист3!$C$2:$C$212</c:f>
              <c:numCache>
                <c:formatCode>#,##0</c:formatCode>
                <c:ptCount val="211"/>
                <c:pt idx="0">
                  <c:v>24755.219999999994</c:v>
                </c:pt>
                <c:pt idx="1">
                  <c:v>25064.379999999994</c:v>
                </c:pt>
                <c:pt idx="2">
                  <c:v>24986.5</c:v>
                </c:pt>
                <c:pt idx="3">
                  <c:v>24623.059999999994</c:v>
                </c:pt>
                <c:pt idx="4">
                  <c:v>24303.279999999995</c:v>
                </c:pt>
                <c:pt idx="5">
                  <c:v>23793.52</c:v>
                </c:pt>
                <c:pt idx="6">
                  <c:v>24402.399999999994</c:v>
                </c:pt>
                <c:pt idx="7">
                  <c:v>22202.879999999994</c:v>
                </c:pt>
                <c:pt idx="8">
                  <c:v>23496.16</c:v>
                </c:pt>
                <c:pt idx="9">
                  <c:v>26650.3</c:v>
                </c:pt>
                <c:pt idx="10">
                  <c:v>25033.699999999993</c:v>
                </c:pt>
                <c:pt idx="11">
                  <c:v>24802.420000000002</c:v>
                </c:pt>
                <c:pt idx="12">
                  <c:v>26794.260000000002</c:v>
                </c:pt>
                <c:pt idx="13">
                  <c:v>27495.18</c:v>
                </c:pt>
                <c:pt idx="14">
                  <c:v>27025.539999999994</c:v>
                </c:pt>
                <c:pt idx="15">
                  <c:v>26650.3</c:v>
                </c:pt>
                <c:pt idx="16">
                  <c:v>26378.899999999994</c:v>
                </c:pt>
                <c:pt idx="17">
                  <c:v>28074.559999999994</c:v>
                </c:pt>
                <c:pt idx="18">
                  <c:v>29379.64</c:v>
                </c:pt>
                <c:pt idx="19">
                  <c:v>27908.18</c:v>
                </c:pt>
                <c:pt idx="20">
                  <c:v>28507.62</c:v>
                </c:pt>
                <c:pt idx="21">
                  <c:v>26765.940000000002</c:v>
                </c:pt>
                <c:pt idx="22">
                  <c:v>26316.359999999993</c:v>
                </c:pt>
                <c:pt idx="23">
                  <c:v>26722.280000000002</c:v>
                </c:pt>
                <c:pt idx="24">
                  <c:v>29184.940000000002</c:v>
                </c:pt>
                <c:pt idx="25">
                  <c:v>29416.219999999994</c:v>
                </c:pt>
                <c:pt idx="26">
                  <c:v>28239.759999999995</c:v>
                </c:pt>
                <c:pt idx="27">
                  <c:v>29418.579999999994</c:v>
                </c:pt>
                <c:pt idx="28">
                  <c:v>30007.399999999994</c:v>
                </c:pt>
                <c:pt idx="29">
                  <c:v>27995.5</c:v>
                </c:pt>
                <c:pt idx="30">
                  <c:v>29363.119999999992</c:v>
                </c:pt>
                <c:pt idx="31">
                  <c:v>28067.480000000003</c:v>
                </c:pt>
                <c:pt idx="32">
                  <c:v>28089.899999999994</c:v>
                </c:pt>
                <c:pt idx="33">
                  <c:v>28305.84</c:v>
                </c:pt>
                <c:pt idx="34">
                  <c:v>29928.34</c:v>
                </c:pt>
                <c:pt idx="35">
                  <c:v>29449.260000000002</c:v>
                </c:pt>
                <c:pt idx="36">
                  <c:v>30040.440000000002</c:v>
                </c:pt>
                <c:pt idx="37">
                  <c:v>30140.739999999994</c:v>
                </c:pt>
                <c:pt idx="38">
                  <c:v>30095.899999999994</c:v>
                </c:pt>
                <c:pt idx="39">
                  <c:v>30776.760000000002</c:v>
                </c:pt>
                <c:pt idx="40">
                  <c:v>32134.940000000002</c:v>
                </c:pt>
                <c:pt idx="41">
                  <c:v>32597.5</c:v>
                </c:pt>
                <c:pt idx="42">
                  <c:v>32892.5</c:v>
                </c:pt>
                <c:pt idx="43">
                  <c:v>32034.639999999992</c:v>
                </c:pt>
                <c:pt idx="44">
                  <c:v>31992.16</c:v>
                </c:pt>
                <c:pt idx="45">
                  <c:v>30744.899999999994</c:v>
                </c:pt>
                <c:pt idx="46">
                  <c:v>30002.679999999993</c:v>
                </c:pt>
                <c:pt idx="47">
                  <c:v>31418.679999999993</c:v>
                </c:pt>
                <c:pt idx="48">
                  <c:v>32447.64</c:v>
                </c:pt>
                <c:pt idx="49">
                  <c:v>31507.179999999993</c:v>
                </c:pt>
                <c:pt idx="50">
                  <c:v>31140.199999999993</c:v>
                </c:pt>
                <c:pt idx="51">
                  <c:v>31640.519999999993</c:v>
                </c:pt>
                <c:pt idx="52">
                  <c:v>30340.16</c:v>
                </c:pt>
                <c:pt idx="53">
                  <c:v>29769.039999999994</c:v>
                </c:pt>
                <c:pt idx="54">
                  <c:v>29769.039999999994</c:v>
                </c:pt>
                <c:pt idx="55">
                  <c:v>29769.039999999994</c:v>
                </c:pt>
                <c:pt idx="56">
                  <c:v>28623.260000000002</c:v>
                </c:pt>
                <c:pt idx="57">
                  <c:v>29773.759999999995</c:v>
                </c:pt>
                <c:pt idx="58">
                  <c:v>29635.699999999993</c:v>
                </c:pt>
                <c:pt idx="59">
                  <c:v>29170.780000000002</c:v>
                </c:pt>
                <c:pt idx="60">
                  <c:v>28362.480000000003</c:v>
                </c:pt>
                <c:pt idx="61">
                  <c:v>27741.8</c:v>
                </c:pt>
                <c:pt idx="62">
                  <c:v>28990.239999999994</c:v>
                </c:pt>
                <c:pt idx="63">
                  <c:v>28417.940000000002</c:v>
                </c:pt>
                <c:pt idx="64">
                  <c:v>30669.379999999994</c:v>
                </c:pt>
                <c:pt idx="65">
                  <c:v>30962.019999999993</c:v>
                </c:pt>
                <c:pt idx="66">
                  <c:v>31920.179999999993</c:v>
                </c:pt>
                <c:pt idx="67">
                  <c:v>31744.359999999993</c:v>
                </c:pt>
                <c:pt idx="68">
                  <c:v>31490.66</c:v>
                </c:pt>
                <c:pt idx="69">
                  <c:v>30890.039999999994</c:v>
                </c:pt>
                <c:pt idx="70">
                  <c:v>31245.219999999994</c:v>
                </c:pt>
                <c:pt idx="71">
                  <c:v>32794.560000000005</c:v>
                </c:pt>
                <c:pt idx="72">
                  <c:v>32363.859999999993</c:v>
                </c:pt>
                <c:pt idx="73">
                  <c:v>33032.92</c:v>
                </c:pt>
                <c:pt idx="74">
                  <c:v>32733.199999999993</c:v>
                </c:pt>
                <c:pt idx="75">
                  <c:v>33027.020000000004</c:v>
                </c:pt>
                <c:pt idx="76">
                  <c:v>33515.54</c:v>
                </c:pt>
                <c:pt idx="77">
                  <c:v>33871.9</c:v>
                </c:pt>
                <c:pt idx="78">
                  <c:v>34289.620000000003</c:v>
                </c:pt>
                <c:pt idx="79">
                  <c:v>34096.1</c:v>
                </c:pt>
                <c:pt idx="80">
                  <c:v>34096.1</c:v>
                </c:pt>
                <c:pt idx="81">
                  <c:v>32024.019999999993</c:v>
                </c:pt>
                <c:pt idx="82">
                  <c:v>31854.1</c:v>
                </c:pt>
                <c:pt idx="83">
                  <c:v>32917.279999999999</c:v>
                </c:pt>
                <c:pt idx="84">
                  <c:v>32897.219999999994</c:v>
                </c:pt>
                <c:pt idx="85">
                  <c:v>31871.8</c:v>
                </c:pt>
                <c:pt idx="86">
                  <c:v>32848.840000000004</c:v>
                </c:pt>
                <c:pt idx="87">
                  <c:v>34197.58</c:v>
                </c:pt>
                <c:pt idx="88">
                  <c:v>34365.14</c:v>
                </c:pt>
                <c:pt idx="89">
                  <c:v>33988.719999999994</c:v>
                </c:pt>
                <c:pt idx="90">
                  <c:v>34856.020000000004</c:v>
                </c:pt>
                <c:pt idx="91">
                  <c:v>35353.980000000003</c:v>
                </c:pt>
                <c:pt idx="92">
                  <c:v>35750.46</c:v>
                </c:pt>
                <c:pt idx="93">
                  <c:v>34879.620000000003</c:v>
                </c:pt>
                <c:pt idx="94">
                  <c:v>36285</c:v>
                </c:pt>
                <c:pt idx="95">
                  <c:v>36208.299999999996</c:v>
                </c:pt>
                <c:pt idx="96">
                  <c:v>37709.26</c:v>
                </c:pt>
                <c:pt idx="97">
                  <c:v>37665.599999999999</c:v>
                </c:pt>
                <c:pt idx="98">
                  <c:v>36897.42</c:v>
                </c:pt>
                <c:pt idx="99">
                  <c:v>36551.68</c:v>
                </c:pt>
                <c:pt idx="100">
                  <c:v>36551.68</c:v>
                </c:pt>
                <c:pt idx="101">
                  <c:v>37288</c:v>
                </c:pt>
                <c:pt idx="102">
                  <c:v>36036.020000000004</c:v>
                </c:pt>
                <c:pt idx="103">
                  <c:v>36798.299999999996</c:v>
                </c:pt>
                <c:pt idx="104">
                  <c:v>36156.380000000005</c:v>
                </c:pt>
                <c:pt idx="105">
                  <c:v>36364.06</c:v>
                </c:pt>
                <c:pt idx="106">
                  <c:v>36735.760000000002</c:v>
                </c:pt>
                <c:pt idx="107">
                  <c:v>37168.82</c:v>
                </c:pt>
                <c:pt idx="108">
                  <c:v>36525.719999999994</c:v>
                </c:pt>
                <c:pt idx="109">
                  <c:v>35390.560000000005</c:v>
                </c:pt>
                <c:pt idx="110">
                  <c:v>35879.08</c:v>
                </c:pt>
                <c:pt idx="111">
                  <c:v>35212.380000000005</c:v>
                </c:pt>
                <c:pt idx="112">
                  <c:v>35705.620000000003</c:v>
                </c:pt>
                <c:pt idx="113">
                  <c:v>34290.799999999996</c:v>
                </c:pt>
                <c:pt idx="114">
                  <c:v>35068.42</c:v>
                </c:pt>
                <c:pt idx="115">
                  <c:v>36226</c:v>
                </c:pt>
                <c:pt idx="116">
                  <c:v>35425.96</c:v>
                </c:pt>
                <c:pt idx="117">
                  <c:v>35512.1</c:v>
                </c:pt>
                <c:pt idx="118">
                  <c:v>35567.56</c:v>
                </c:pt>
                <c:pt idx="119">
                  <c:v>34776.960000000006</c:v>
                </c:pt>
                <c:pt idx="120">
                  <c:v>34099.64</c:v>
                </c:pt>
                <c:pt idx="121">
                  <c:v>34347.440000000002</c:v>
                </c:pt>
                <c:pt idx="122">
                  <c:v>35916.840000000004</c:v>
                </c:pt>
                <c:pt idx="123">
                  <c:v>35237.160000000003</c:v>
                </c:pt>
                <c:pt idx="124">
                  <c:v>34092.560000000005</c:v>
                </c:pt>
                <c:pt idx="125">
                  <c:v>33982.82</c:v>
                </c:pt>
                <c:pt idx="126">
                  <c:v>32551.480000000003</c:v>
                </c:pt>
                <c:pt idx="127">
                  <c:v>32894.86</c:v>
                </c:pt>
                <c:pt idx="128">
                  <c:v>33109.620000000003</c:v>
                </c:pt>
                <c:pt idx="129">
                  <c:v>32101.899999999994</c:v>
                </c:pt>
                <c:pt idx="130">
                  <c:v>32243.5</c:v>
                </c:pt>
                <c:pt idx="131">
                  <c:v>32734.379999999994</c:v>
                </c:pt>
                <c:pt idx="132">
                  <c:v>31176.780000000002</c:v>
                </c:pt>
                <c:pt idx="133">
                  <c:v>31777.399999999994</c:v>
                </c:pt>
                <c:pt idx="134">
                  <c:v>31737.279999999995</c:v>
                </c:pt>
                <c:pt idx="135">
                  <c:v>30726.019999999993</c:v>
                </c:pt>
                <c:pt idx="136">
                  <c:v>31672.379999999994</c:v>
                </c:pt>
                <c:pt idx="137">
                  <c:v>32031.1</c:v>
                </c:pt>
                <c:pt idx="138">
                  <c:v>31856.460000000003</c:v>
                </c:pt>
                <c:pt idx="139">
                  <c:v>31032.82</c:v>
                </c:pt>
                <c:pt idx="140">
                  <c:v>30862.899999999994</c:v>
                </c:pt>
                <c:pt idx="141">
                  <c:v>30995.059999999994</c:v>
                </c:pt>
                <c:pt idx="142">
                  <c:v>31013.940000000002</c:v>
                </c:pt>
                <c:pt idx="143">
                  <c:v>30419.219999999994</c:v>
                </c:pt>
                <c:pt idx="144">
                  <c:v>30303.579999999994</c:v>
                </c:pt>
                <c:pt idx="145">
                  <c:v>29738.359999999993</c:v>
                </c:pt>
                <c:pt idx="146">
                  <c:v>29333.62</c:v>
                </c:pt>
                <c:pt idx="147">
                  <c:v>30389.719999999994</c:v>
                </c:pt>
                <c:pt idx="148">
                  <c:v>30592.679999999993</c:v>
                </c:pt>
                <c:pt idx="149">
                  <c:v>30910.1</c:v>
                </c:pt>
                <c:pt idx="150">
                  <c:v>31511.899999999994</c:v>
                </c:pt>
                <c:pt idx="151">
                  <c:v>31624</c:v>
                </c:pt>
                <c:pt idx="152">
                  <c:v>30991.519999999993</c:v>
                </c:pt>
                <c:pt idx="153">
                  <c:v>32314.3</c:v>
                </c:pt>
                <c:pt idx="154">
                  <c:v>32870.080000000002</c:v>
                </c:pt>
                <c:pt idx="155">
                  <c:v>33562.74</c:v>
                </c:pt>
                <c:pt idx="156">
                  <c:v>33979.279999999999</c:v>
                </c:pt>
                <c:pt idx="157">
                  <c:v>33956.86</c:v>
                </c:pt>
                <c:pt idx="158">
                  <c:v>34916.199999999997</c:v>
                </c:pt>
                <c:pt idx="159">
                  <c:v>34667.219999999994</c:v>
                </c:pt>
                <c:pt idx="160">
                  <c:v>34417.06</c:v>
                </c:pt>
                <c:pt idx="161">
                  <c:v>34880.799999999996</c:v>
                </c:pt>
                <c:pt idx="162">
                  <c:v>34510.28</c:v>
                </c:pt>
                <c:pt idx="163">
                  <c:v>34932.719999999994</c:v>
                </c:pt>
                <c:pt idx="164">
                  <c:v>35048.36</c:v>
                </c:pt>
                <c:pt idx="165">
                  <c:v>35048.36</c:v>
                </c:pt>
                <c:pt idx="166">
                  <c:v>34361.599999999999</c:v>
                </c:pt>
                <c:pt idx="167">
                  <c:v>33250.04</c:v>
                </c:pt>
                <c:pt idx="168">
                  <c:v>32747.359999999993</c:v>
                </c:pt>
                <c:pt idx="169">
                  <c:v>33340.9</c:v>
                </c:pt>
                <c:pt idx="170">
                  <c:v>33975.74</c:v>
                </c:pt>
                <c:pt idx="171">
                  <c:v>33012.86</c:v>
                </c:pt>
                <c:pt idx="172">
                  <c:v>33251.219999999994</c:v>
                </c:pt>
                <c:pt idx="173">
                  <c:v>34346.26</c:v>
                </c:pt>
                <c:pt idx="174">
                  <c:v>33519.08</c:v>
                </c:pt>
                <c:pt idx="175">
                  <c:v>33773.96</c:v>
                </c:pt>
                <c:pt idx="176">
                  <c:v>33463.620000000003</c:v>
                </c:pt>
                <c:pt idx="177">
                  <c:v>32791.020000000004</c:v>
                </c:pt>
                <c:pt idx="178">
                  <c:v>33352.699999999997</c:v>
                </c:pt>
                <c:pt idx="179">
                  <c:v>33234.699999999997</c:v>
                </c:pt>
                <c:pt idx="180">
                  <c:v>33866</c:v>
                </c:pt>
                <c:pt idx="181">
                  <c:v>33449.46</c:v>
                </c:pt>
                <c:pt idx="182">
                  <c:v>33563.920000000006</c:v>
                </c:pt>
                <c:pt idx="183">
                  <c:v>34161</c:v>
                </c:pt>
                <c:pt idx="184">
                  <c:v>33731.480000000003</c:v>
                </c:pt>
                <c:pt idx="185">
                  <c:v>33782.219999999994</c:v>
                </c:pt>
                <c:pt idx="186">
                  <c:v>32750.899999999994</c:v>
                </c:pt>
                <c:pt idx="187">
                  <c:v>33001.06</c:v>
                </c:pt>
                <c:pt idx="188">
                  <c:v>35315.040000000001</c:v>
                </c:pt>
                <c:pt idx="189">
                  <c:v>35116.799999999996</c:v>
                </c:pt>
                <c:pt idx="190">
                  <c:v>35022.400000000001</c:v>
                </c:pt>
                <c:pt idx="191">
                  <c:v>35228.9</c:v>
                </c:pt>
                <c:pt idx="192">
                  <c:v>35817.719999999994</c:v>
                </c:pt>
                <c:pt idx="193">
                  <c:v>36099.74</c:v>
                </c:pt>
                <c:pt idx="194">
                  <c:v>36102.1</c:v>
                </c:pt>
                <c:pt idx="195">
                  <c:v>36721.599999999999</c:v>
                </c:pt>
                <c:pt idx="196">
                  <c:v>36256.68</c:v>
                </c:pt>
                <c:pt idx="197">
                  <c:v>35645.440000000002</c:v>
                </c:pt>
                <c:pt idx="198">
                  <c:v>36006.520000000004</c:v>
                </c:pt>
                <c:pt idx="199">
                  <c:v>36082.04</c:v>
                </c:pt>
                <c:pt idx="200">
                  <c:v>35704.44</c:v>
                </c:pt>
                <c:pt idx="201">
                  <c:v>35862.560000000005</c:v>
                </c:pt>
                <c:pt idx="202">
                  <c:v>36748.74</c:v>
                </c:pt>
                <c:pt idx="203">
                  <c:v>35745.74</c:v>
                </c:pt>
                <c:pt idx="204">
                  <c:v>35719.78</c:v>
                </c:pt>
                <c:pt idx="205">
                  <c:v>35825.980000000003</c:v>
                </c:pt>
                <c:pt idx="206">
                  <c:v>35528.620000000003</c:v>
                </c:pt>
                <c:pt idx="207">
                  <c:v>35451.920000000006</c:v>
                </c:pt>
                <c:pt idx="208">
                  <c:v>35720.960000000006</c:v>
                </c:pt>
                <c:pt idx="209">
                  <c:v>35920.380000000005</c:v>
                </c:pt>
                <c:pt idx="210">
                  <c:v>34307.32</c:v>
                </c:pt>
              </c:numCache>
            </c:numRef>
          </c:val>
        </c:ser>
        <c:ser>
          <c:idx val="1"/>
          <c:order val="1"/>
          <c:tx>
            <c:strRef>
              <c:f>Лист3!$D$1</c:f>
              <c:strCache>
                <c:ptCount val="1"/>
                <c:pt idx="0">
                  <c:v>Кириши fca </c:v>
                </c:pt>
              </c:strCache>
            </c:strRef>
          </c:tx>
          <c:spPr>
            <a:ln>
              <a:solidFill>
                <a:schemeClr val="accent6"/>
              </a:solidFill>
            </a:ln>
          </c:spPr>
          <c:marker>
            <c:symbol val="none"/>
          </c:marker>
          <c:cat>
            <c:numRef>
              <c:f>Лист3!$B$2:$B$212</c:f>
              <c:numCache>
                <c:formatCode>m/d/yyyy</c:formatCode>
                <c:ptCount val="211"/>
                <c:pt idx="0">
                  <c:v>42380</c:v>
                </c:pt>
                <c:pt idx="1">
                  <c:v>42381</c:v>
                </c:pt>
                <c:pt idx="2">
                  <c:v>42382</c:v>
                </c:pt>
                <c:pt idx="3">
                  <c:v>42383</c:v>
                </c:pt>
                <c:pt idx="4">
                  <c:v>42384</c:v>
                </c:pt>
                <c:pt idx="5">
                  <c:v>42387</c:v>
                </c:pt>
                <c:pt idx="6">
                  <c:v>42388</c:v>
                </c:pt>
                <c:pt idx="7">
                  <c:v>42389</c:v>
                </c:pt>
                <c:pt idx="8">
                  <c:v>42390</c:v>
                </c:pt>
                <c:pt idx="9">
                  <c:v>42391</c:v>
                </c:pt>
                <c:pt idx="10">
                  <c:v>42394</c:v>
                </c:pt>
                <c:pt idx="11">
                  <c:v>42395</c:v>
                </c:pt>
                <c:pt idx="12">
                  <c:v>42396</c:v>
                </c:pt>
                <c:pt idx="13">
                  <c:v>42397</c:v>
                </c:pt>
                <c:pt idx="14">
                  <c:v>42398</c:v>
                </c:pt>
                <c:pt idx="15">
                  <c:v>42401</c:v>
                </c:pt>
                <c:pt idx="16">
                  <c:v>42402</c:v>
                </c:pt>
                <c:pt idx="17">
                  <c:v>42403</c:v>
                </c:pt>
                <c:pt idx="18">
                  <c:v>42404</c:v>
                </c:pt>
                <c:pt idx="19">
                  <c:v>42405</c:v>
                </c:pt>
                <c:pt idx="20">
                  <c:v>42408</c:v>
                </c:pt>
                <c:pt idx="21">
                  <c:v>42409</c:v>
                </c:pt>
                <c:pt idx="22">
                  <c:v>42410</c:v>
                </c:pt>
                <c:pt idx="23">
                  <c:v>42411</c:v>
                </c:pt>
                <c:pt idx="24">
                  <c:v>42412</c:v>
                </c:pt>
                <c:pt idx="25">
                  <c:v>42415</c:v>
                </c:pt>
                <c:pt idx="26">
                  <c:v>42416</c:v>
                </c:pt>
                <c:pt idx="27">
                  <c:v>42417</c:v>
                </c:pt>
                <c:pt idx="28">
                  <c:v>42418</c:v>
                </c:pt>
                <c:pt idx="29">
                  <c:v>42419</c:v>
                </c:pt>
                <c:pt idx="30">
                  <c:v>42422</c:v>
                </c:pt>
                <c:pt idx="31">
                  <c:v>42423</c:v>
                </c:pt>
                <c:pt idx="32">
                  <c:v>42424</c:v>
                </c:pt>
                <c:pt idx="33">
                  <c:v>42425</c:v>
                </c:pt>
                <c:pt idx="34">
                  <c:v>42426</c:v>
                </c:pt>
                <c:pt idx="35">
                  <c:v>42429</c:v>
                </c:pt>
                <c:pt idx="36">
                  <c:v>42430</c:v>
                </c:pt>
                <c:pt idx="37">
                  <c:v>42431</c:v>
                </c:pt>
                <c:pt idx="38">
                  <c:v>42432</c:v>
                </c:pt>
                <c:pt idx="39">
                  <c:v>42433</c:v>
                </c:pt>
                <c:pt idx="40">
                  <c:v>42436</c:v>
                </c:pt>
                <c:pt idx="41">
                  <c:v>42437</c:v>
                </c:pt>
                <c:pt idx="42">
                  <c:v>42438</c:v>
                </c:pt>
                <c:pt idx="43">
                  <c:v>42439</c:v>
                </c:pt>
                <c:pt idx="44">
                  <c:v>42440</c:v>
                </c:pt>
                <c:pt idx="45">
                  <c:v>42443</c:v>
                </c:pt>
                <c:pt idx="46">
                  <c:v>42444</c:v>
                </c:pt>
                <c:pt idx="47">
                  <c:v>42445</c:v>
                </c:pt>
                <c:pt idx="48">
                  <c:v>42446</c:v>
                </c:pt>
                <c:pt idx="49">
                  <c:v>42447</c:v>
                </c:pt>
                <c:pt idx="50">
                  <c:v>42450</c:v>
                </c:pt>
                <c:pt idx="51">
                  <c:v>42451</c:v>
                </c:pt>
                <c:pt idx="52">
                  <c:v>42452</c:v>
                </c:pt>
                <c:pt idx="53">
                  <c:v>42453</c:v>
                </c:pt>
                <c:pt idx="54">
                  <c:v>42454</c:v>
                </c:pt>
                <c:pt idx="55">
                  <c:v>42457</c:v>
                </c:pt>
                <c:pt idx="56">
                  <c:v>42458</c:v>
                </c:pt>
                <c:pt idx="57">
                  <c:v>42459</c:v>
                </c:pt>
                <c:pt idx="58">
                  <c:v>42460</c:v>
                </c:pt>
                <c:pt idx="59">
                  <c:v>42461</c:v>
                </c:pt>
                <c:pt idx="60">
                  <c:v>42464</c:v>
                </c:pt>
                <c:pt idx="61">
                  <c:v>42465</c:v>
                </c:pt>
                <c:pt idx="62">
                  <c:v>42466</c:v>
                </c:pt>
                <c:pt idx="63">
                  <c:v>42467</c:v>
                </c:pt>
                <c:pt idx="64">
                  <c:v>42468</c:v>
                </c:pt>
                <c:pt idx="65">
                  <c:v>42471</c:v>
                </c:pt>
                <c:pt idx="66">
                  <c:v>42472</c:v>
                </c:pt>
                <c:pt idx="67">
                  <c:v>42473</c:v>
                </c:pt>
                <c:pt idx="68">
                  <c:v>42474</c:v>
                </c:pt>
                <c:pt idx="69">
                  <c:v>42475</c:v>
                </c:pt>
                <c:pt idx="70">
                  <c:v>42478</c:v>
                </c:pt>
                <c:pt idx="71">
                  <c:v>42479</c:v>
                </c:pt>
                <c:pt idx="72">
                  <c:v>42480</c:v>
                </c:pt>
                <c:pt idx="73">
                  <c:v>42481</c:v>
                </c:pt>
                <c:pt idx="74">
                  <c:v>42482</c:v>
                </c:pt>
                <c:pt idx="75">
                  <c:v>42485</c:v>
                </c:pt>
                <c:pt idx="76">
                  <c:v>42486</c:v>
                </c:pt>
                <c:pt idx="77">
                  <c:v>42487</c:v>
                </c:pt>
                <c:pt idx="78">
                  <c:v>42488</c:v>
                </c:pt>
                <c:pt idx="79">
                  <c:v>42489</c:v>
                </c:pt>
                <c:pt idx="80">
                  <c:v>42492</c:v>
                </c:pt>
                <c:pt idx="81">
                  <c:v>42493</c:v>
                </c:pt>
                <c:pt idx="82">
                  <c:v>42494</c:v>
                </c:pt>
                <c:pt idx="83">
                  <c:v>42495</c:v>
                </c:pt>
                <c:pt idx="84">
                  <c:v>42496</c:v>
                </c:pt>
                <c:pt idx="85">
                  <c:v>42499</c:v>
                </c:pt>
                <c:pt idx="86">
                  <c:v>42500</c:v>
                </c:pt>
                <c:pt idx="87">
                  <c:v>42501</c:v>
                </c:pt>
                <c:pt idx="88">
                  <c:v>42502</c:v>
                </c:pt>
                <c:pt idx="89">
                  <c:v>42503</c:v>
                </c:pt>
                <c:pt idx="90">
                  <c:v>42506</c:v>
                </c:pt>
                <c:pt idx="91">
                  <c:v>42507</c:v>
                </c:pt>
                <c:pt idx="92">
                  <c:v>42508</c:v>
                </c:pt>
                <c:pt idx="93">
                  <c:v>42509</c:v>
                </c:pt>
                <c:pt idx="94">
                  <c:v>42510</c:v>
                </c:pt>
                <c:pt idx="95">
                  <c:v>42513</c:v>
                </c:pt>
                <c:pt idx="96">
                  <c:v>42514</c:v>
                </c:pt>
                <c:pt idx="97">
                  <c:v>42515</c:v>
                </c:pt>
                <c:pt idx="98">
                  <c:v>42516</c:v>
                </c:pt>
                <c:pt idx="99">
                  <c:v>42517</c:v>
                </c:pt>
                <c:pt idx="100">
                  <c:v>42520</c:v>
                </c:pt>
                <c:pt idx="101">
                  <c:v>42521</c:v>
                </c:pt>
                <c:pt idx="102">
                  <c:v>42522</c:v>
                </c:pt>
                <c:pt idx="103">
                  <c:v>42523</c:v>
                </c:pt>
                <c:pt idx="104">
                  <c:v>42524</c:v>
                </c:pt>
                <c:pt idx="105">
                  <c:v>42527</c:v>
                </c:pt>
                <c:pt idx="106">
                  <c:v>42528</c:v>
                </c:pt>
                <c:pt idx="107">
                  <c:v>42529</c:v>
                </c:pt>
                <c:pt idx="108">
                  <c:v>42530</c:v>
                </c:pt>
                <c:pt idx="109">
                  <c:v>42531</c:v>
                </c:pt>
                <c:pt idx="110">
                  <c:v>42534</c:v>
                </c:pt>
                <c:pt idx="111">
                  <c:v>42535</c:v>
                </c:pt>
                <c:pt idx="112">
                  <c:v>42536</c:v>
                </c:pt>
                <c:pt idx="113">
                  <c:v>42537</c:v>
                </c:pt>
                <c:pt idx="114">
                  <c:v>42538</c:v>
                </c:pt>
                <c:pt idx="115">
                  <c:v>42541</c:v>
                </c:pt>
                <c:pt idx="116">
                  <c:v>42542</c:v>
                </c:pt>
                <c:pt idx="117">
                  <c:v>42543</c:v>
                </c:pt>
                <c:pt idx="118">
                  <c:v>42544</c:v>
                </c:pt>
                <c:pt idx="119">
                  <c:v>42545</c:v>
                </c:pt>
                <c:pt idx="120">
                  <c:v>42548</c:v>
                </c:pt>
                <c:pt idx="121">
                  <c:v>42549</c:v>
                </c:pt>
                <c:pt idx="122">
                  <c:v>42550</c:v>
                </c:pt>
                <c:pt idx="123">
                  <c:v>42551</c:v>
                </c:pt>
                <c:pt idx="124">
                  <c:v>42552</c:v>
                </c:pt>
                <c:pt idx="125">
                  <c:v>42555</c:v>
                </c:pt>
                <c:pt idx="126">
                  <c:v>42556</c:v>
                </c:pt>
                <c:pt idx="127">
                  <c:v>42557</c:v>
                </c:pt>
                <c:pt idx="128">
                  <c:v>42558</c:v>
                </c:pt>
                <c:pt idx="129">
                  <c:v>42559</c:v>
                </c:pt>
                <c:pt idx="130">
                  <c:v>42562</c:v>
                </c:pt>
                <c:pt idx="131">
                  <c:v>42563</c:v>
                </c:pt>
                <c:pt idx="132">
                  <c:v>42564</c:v>
                </c:pt>
                <c:pt idx="133">
                  <c:v>42565</c:v>
                </c:pt>
                <c:pt idx="134">
                  <c:v>42566</c:v>
                </c:pt>
                <c:pt idx="135">
                  <c:v>42569</c:v>
                </c:pt>
                <c:pt idx="136">
                  <c:v>42570</c:v>
                </c:pt>
                <c:pt idx="137">
                  <c:v>42571</c:v>
                </c:pt>
                <c:pt idx="138">
                  <c:v>42572</c:v>
                </c:pt>
                <c:pt idx="139">
                  <c:v>42573</c:v>
                </c:pt>
                <c:pt idx="140">
                  <c:v>42576</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42625</c:v>
                </c:pt>
                <c:pt idx="176">
                  <c:v>42626</c:v>
                </c:pt>
                <c:pt idx="177">
                  <c:v>42627</c:v>
                </c:pt>
                <c:pt idx="178">
                  <c:v>42628</c:v>
                </c:pt>
                <c:pt idx="179">
                  <c:v>42629</c:v>
                </c:pt>
                <c:pt idx="180">
                  <c:v>42632</c:v>
                </c:pt>
                <c:pt idx="181">
                  <c:v>42633</c:v>
                </c:pt>
                <c:pt idx="182">
                  <c:v>42634</c:v>
                </c:pt>
                <c:pt idx="183">
                  <c:v>42635</c:v>
                </c:pt>
                <c:pt idx="184">
                  <c:v>42636</c:v>
                </c:pt>
                <c:pt idx="185">
                  <c:v>42639</c:v>
                </c:pt>
                <c:pt idx="186">
                  <c:v>42640</c:v>
                </c:pt>
                <c:pt idx="187">
                  <c:v>42641</c:v>
                </c:pt>
                <c:pt idx="188">
                  <c:v>42642</c:v>
                </c:pt>
                <c:pt idx="189">
                  <c:v>42643</c:v>
                </c:pt>
                <c:pt idx="190">
                  <c:v>42646</c:v>
                </c:pt>
                <c:pt idx="191">
                  <c:v>42647</c:v>
                </c:pt>
                <c:pt idx="192">
                  <c:v>42648</c:v>
                </c:pt>
                <c:pt idx="193">
                  <c:v>42649</c:v>
                </c:pt>
                <c:pt idx="194">
                  <c:v>42650</c:v>
                </c:pt>
                <c:pt idx="195">
                  <c:v>42653</c:v>
                </c:pt>
                <c:pt idx="196">
                  <c:v>42654</c:v>
                </c:pt>
                <c:pt idx="197">
                  <c:v>42655</c:v>
                </c:pt>
                <c:pt idx="198">
                  <c:v>42656</c:v>
                </c:pt>
                <c:pt idx="199">
                  <c:v>42657</c:v>
                </c:pt>
                <c:pt idx="200">
                  <c:v>42660</c:v>
                </c:pt>
                <c:pt idx="201">
                  <c:v>42661</c:v>
                </c:pt>
                <c:pt idx="202">
                  <c:v>42662</c:v>
                </c:pt>
                <c:pt idx="203">
                  <c:v>42663</c:v>
                </c:pt>
                <c:pt idx="204">
                  <c:v>42664</c:v>
                </c:pt>
                <c:pt idx="205">
                  <c:v>42667</c:v>
                </c:pt>
                <c:pt idx="206">
                  <c:v>42668</c:v>
                </c:pt>
                <c:pt idx="207">
                  <c:v>42669</c:v>
                </c:pt>
                <c:pt idx="208">
                  <c:v>42670</c:v>
                </c:pt>
                <c:pt idx="209">
                  <c:v>42671</c:v>
                </c:pt>
                <c:pt idx="210">
                  <c:v>42674</c:v>
                </c:pt>
              </c:numCache>
            </c:numRef>
          </c:cat>
          <c:val>
            <c:numRef>
              <c:f>Лист3!$D$2:$D$212</c:f>
              <c:numCache>
                <c:formatCode>#,##0</c:formatCode>
                <c:ptCount val="211"/>
                <c:pt idx="0">
                  <c:v>34350</c:v>
                </c:pt>
                <c:pt idx="1">
                  <c:v>34350</c:v>
                </c:pt>
                <c:pt idx="2">
                  <c:v>34350</c:v>
                </c:pt>
                <c:pt idx="3">
                  <c:v>34350</c:v>
                </c:pt>
                <c:pt idx="4">
                  <c:v>34350</c:v>
                </c:pt>
                <c:pt idx="5">
                  <c:v>34350</c:v>
                </c:pt>
                <c:pt idx="6">
                  <c:v>34350</c:v>
                </c:pt>
                <c:pt idx="7">
                  <c:v>34350</c:v>
                </c:pt>
                <c:pt idx="8">
                  <c:v>34350</c:v>
                </c:pt>
                <c:pt idx="9">
                  <c:v>34350</c:v>
                </c:pt>
                <c:pt idx="10">
                  <c:v>34350</c:v>
                </c:pt>
                <c:pt idx="11">
                  <c:v>34350</c:v>
                </c:pt>
                <c:pt idx="12">
                  <c:v>34350</c:v>
                </c:pt>
                <c:pt idx="13">
                  <c:v>34350</c:v>
                </c:pt>
                <c:pt idx="14">
                  <c:v>34350</c:v>
                </c:pt>
                <c:pt idx="15">
                  <c:v>34350</c:v>
                </c:pt>
                <c:pt idx="16">
                  <c:v>34350</c:v>
                </c:pt>
                <c:pt idx="17">
                  <c:v>34350</c:v>
                </c:pt>
                <c:pt idx="18">
                  <c:v>34350</c:v>
                </c:pt>
                <c:pt idx="19">
                  <c:v>34350</c:v>
                </c:pt>
                <c:pt idx="20">
                  <c:v>34350</c:v>
                </c:pt>
                <c:pt idx="21">
                  <c:v>34350</c:v>
                </c:pt>
                <c:pt idx="22">
                  <c:v>34350</c:v>
                </c:pt>
                <c:pt idx="23">
                  <c:v>34350</c:v>
                </c:pt>
                <c:pt idx="24">
                  <c:v>34350</c:v>
                </c:pt>
                <c:pt idx="25">
                  <c:v>34350</c:v>
                </c:pt>
                <c:pt idx="26">
                  <c:v>34350</c:v>
                </c:pt>
                <c:pt idx="27">
                  <c:v>34350</c:v>
                </c:pt>
                <c:pt idx="28">
                  <c:v>34350</c:v>
                </c:pt>
                <c:pt idx="29">
                  <c:v>34350</c:v>
                </c:pt>
                <c:pt idx="30">
                  <c:v>34350</c:v>
                </c:pt>
                <c:pt idx="31">
                  <c:v>34350</c:v>
                </c:pt>
                <c:pt idx="32">
                  <c:v>34350</c:v>
                </c:pt>
                <c:pt idx="33">
                  <c:v>34350</c:v>
                </c:pt>
                <c:pt idx="34">
                  <c:v>34350</c:v>
                </c:pt>
                <c:pt idx="35">
                  <c:v>34350</c:v>
                </c:pt>
                <c:pt idx="36">
                  <c:v>34350</c:v>
                </c:pt>
                <c:pt idx="37">
                  <c:v>34350</c:v>
                </c:pt>
                <c:pt idx="38">
                  <c:v>34350</c:v>
                </c:pt>
                <c:pt idx="39">
                  <c:v>34350</c:v>
                </c:pt>
                <c:pt idx="40">
                  <c:v>34350</c:v>
                </c:pt>
                <c:pt idx="41">
                  <c:v>34350</c:v>
                </c:pt>
                <c:pt idx="42">
                  <c:v>34350</c:v>
                </c:pt>
                <c:pt idx="43">
                  <c:v>34350</c:v>
                </c:pt>
                <c:pt idx="44">
                  <c:v>34350</c:v>
                </c:pt>
                <c:pt idx="45">
                  <c:v>34350</c:v>
                </c:pt>
                <c:pt idx="46">
                  <c:v>34350</c:v>
                </c:pt>
                <c:pt idx="47">
                  <c:v>34350</c:v>
                </c:pt>
                <c:pt idx="48">
                  <c:v>34350</c:v>
                </c:pt>
                <c:pt idx="49">
                  <c:v>34350</c:v>
                </c:pt>
                <c:pt idx="50">
                  <c:v>31650</c:v>
                </c:pt>
                <c:pt idx="51">
                  <c:v>31650</c:v>
                </c:pt>
                <c:pt idx="52">
                  <c:v>31650</c:v>
                </c:pt>
                <c:pt idx="53">
                  <c:v>31650</c:v>
                </c:pt>
                <c:pt idx="54">
                  <c:v>32150</c:v>
                </c:pt>
                <c:pt idx="55">
                  <c:v>32150</c:v>
                </c:pt>
                <c:pt idx="56">
                  <c:v>32150</c:v>
                </c:pt>
                <c:pt idx="57">
                  <c:v>32150</c:v>
                </c:pt>
                <c:pt idx="58">
                  <c:v>32150</c:v>
                </c:pt>
                <c:pt idx="59">
                  <c:v>32150</c:v>
                </c:pt>
                <c:pt idx="60">
                  <c:v>32150</c:v>
                </c:pt>
                <c:pt idx="61">
                  <c:v>32150</c:v>
                </c:pt>
                <c:pt idx="62">
                  <c:v>32150</c:v>
                </c:pt>
                <c:pt idx="63">
                  <c:v>32150</c:v>
                </c:pt>
                <c:pt idx="64">
                  <c:v>32150</c:v>
                </c:pt>
                <c:pt idx="65">
                  <c:v>32150</c:v>
                </c:pt>
                <c:pt idx="66">
                  <c:v>32150</c:v>
                </c:pt>
                <c:pt idx="67">
                  <c:v>32150</c:v>
                </c:pt>
                <c:pt idx="68">
                  <c:v>32150</c:v>
                </c:pt>
                <c:pt idx="69">
                  <c:v>32150</c:v>
                </c:pt>
                <c:pt idx="70">
                  <c:v>32150</c:v>
                </c:pt>
                <c:pt idx="71">
                  <c:v>32150</c:v>
                </c:pt>
                <c:pt idx="72">
                  <c:v>31950</c:v>
                </c:pt>
                <c:pt idx="73">
                  <c:v>31950</c:v>
                </c:pt>
                <c:pt idx="74">
                  <c:v>31950</c:v>
                </c:pt>
                <c:pt idx="75">
                  <c:v>31950</c:v>
                </c:pt>
                <c:pt idx="76">
                  <c:v>31950</c:v>
                </c:pt>
                <c:pt idx="77">
                  <c:v>31650</c:v>
                </c:pt>
                <c:pt idx="78">
                  <c:v>31650</c:v>
                </c:pt>
                <c:pt idx="79">
                  <c:v>31650</c:v>
                </c:pt>
                <c:pt idx="80">
                  <c:v>31650</c:v>
                </c:pt>
                <c:pt idx="81">
                  <c:v>31650</c:v>
                </c:pt>
                <c:pt idx="82">
                  <c:v>31650</c:v>
                </c:pt>
                <c:pt idx="83">
                  <c:v>31650</c:v>
                </c:pt>
                <c:pt idx="84">
                  <c:v>31650</c:v>
                </c:pt>
                <c:pt idx="85">
                  <c:v>31650</c:v>
                </c:pt>
                <c:pt idx="86">
                  <c:v>31650</c:v>
                </c:pt>
                <c:pt idx="87">
                  <c:v>31650</c:v>
                </c:pt>
                <c:pt idx="88">
                  <c:v>31650</c:v>
                </c:pt>
                <c:pt idx="89">
                  <c:v>31650</c:v>
                </c:pt>
                <c:pt idx="90">
                  <c:v>31650</c:v>
                </c:pt>
                <c:pt idx="91">
                  <c:v>31650</c:v>
                </c:pt>
                <c:pt idx="92">
                  <c:v>31650</c:v>
                </c:pt>
                <c:pt idx="93">
                  <c:v>31650</c:v>
                </c:pt>
                <c:pt idx="94">
                  <c:v>31650</c:v>
                </c:pt>
                <c:pt idx="95">
                  <c:v>31650</c:v>
                </c:pt>
                <c:pt idx="96">
                  <c:v>31650</c:v>
                </c:pt>
                <c:pt idx="97">
                  <c:v>33200</c:v>
                </c:pt>
                <c:pt idx="98">
                  <c:v>34150</c:v>
                </c:pt>
                <c:pt idx="99">
                  <c:v>34750</c:v>
                </c:pt>
                <c:pt idx="100">
                  <c:v>34500</c:v>
                </c:pt>
                <c:pt idx="101">
                  <c:v>35000</c:v>
                </c:pt>
                <c:pt idx="102">
                  <c:v>35400</c:v>
                </c:pt>
                <c:pt idx="103">
                  <c:v>35400</c:v>
                </c:pt>
                <c:pt idx="104">
                  <c:v>36000</c:v>
                </c:pt>
                <c:pt idx="105">
                  <c:v>36000</c:v>
                </c:pt>
                <c:pt idx="106">
                  <c:v>36000</c:v>
                </c:pt>
                <c:pt idx="107">
                  <c:v>35850</c:v>
                </c:pt>
                <c:pt idx="108">
                  <c:v>36150</c:v>
                </c:pt>
                <c:pt idx="109">
                  <c:v>36150</c:v>
                </c:pt>
                <c:pt idx="110">
                  <c:v>36150</c:v>
                </c:pt>
                <c:pt idx="111">
                  <c:v>36150</c:v>
                </c:pt>
                <c:pt idx="112">
                  <c:v>36150</c:v>
                </c:pt>
                <c:pt idx="113">
                  <c:v>36150</c:v>
                </c:pt>
                <c:pt idx="114">
                  <c:v>36150</c:v>
                </c:pt>
                <c:pt idx="115">
                  <c:v>36150</c:v>
                </c:pt>
                <c:pt idx="116">
                  <c:v>36150</c:v>
                </c:pt>
                <c:pt idx="117">
                  <c:v>36150</c:v>
                </c:pt>
                <c:pt idx="118">
                  <c:v>36150</c:v>
                </c:pt>
                <c:pt idx="119">
                  <c:v>36150</c:v>
                </c:pt>
                <c:pt idx="120">
                  <c:v>36150</c:v>
                </c:pt>
                <c:pt idx="121">
                  <c:v>36150</c:v>
                </c:pt>
                <c:pt idx="122">
                  <c:v>36150</c:v>
                </c:pt>
                <c:pt idx="123">
                  <c:v>36700</c:v>
                </c:pt>
                <c:pt idx="124">
                  <c:v>36700</c:v>
                </c:pt>
                <c:pt idx="125">
                  <c:v>36700</c:v>
                </c:pt>
                <c:pt idx="126">
                  <c:v>36350</c:v>
                </c:pt>
                <c:pt idx="127">
                  <c:v>36350</c:v>
                </c:pt>
                <c:pt idx="128">
                  <c:v>36350</c:v>
                </c:pt>
                <c:pt idx="129">
                  <c:v>36350</c:v>
                </c:pt>
                <c:pt idx="130">
                  <c:v>36350</c:v>
                </c:pt>
                <c:pt idx="131">
                  <c:v>36350</c:v>
                </c:pt>
                <c:pt idx="132">
                  <c:v>36350</c:v>
                </c:pt>
                <c:pt idx="133">
                  <c:v>36350</c:v>
                </c:pt>
                <c:pt idx="134">
                  <c:v>35750</c:v>
                </c:pt>
                <c:pt idx="135">
                  <c:v>35750</c:v>
                </c:pt>
                <c:pt idx="136">
                  <c:v>35750</c:v>
                </c:pt>
                <c:pt idx="137">
                  <c:v>35750</c:v>
                </c:pt>
                <c:pt idx="138">
                  <c:v>35750</c:v>
                </c:pt>
                <c:pt idx="139">
                  <c:v>35750</c:v>
                </c:pt>
                <c:pt idx="140">
                  <c:v>35750</c:v>
                </c:pt>
                <c:pt idx="141">
                  <c:v>35750</c:v>
                </c:pt>
                <c:pt idx="142">
                  <c:v>35750</c:v>
                </c:pt>
                <c:pt idx="143">
                  <c:v>35650</c:v>
                </c:pt>
                <c:pt idx="144">
                  <c:v>35650</c:v>
                </c:pt>
                <c:pt idx="145">
                  <c:v>35650</c:v>
                </c:pt>
                <c:pt idx="146">
                  <c:v>35650</c:v>
                </c:pt>
                <c:pt idx="147">
                  <c:v>35650</c:v>
                </c:pt>
                <c:pt idx="148">
                  <c:v>35100</c:v>
                </c:pt>
                <c:pt idx="149">
                  <c:v>35100</c:v>
                </c:pt>
                <c:pt idx="150">
                  <c:v>35100</c:v>
                </c:pt>
                <c:pt idx="151">
                  <c:v>35050</c:v>
                </c:pt>
                <c:pt idx="152">
                  <c:v>35050</c:v>
                </c:pt>
                <c:pt idx="153">
                  <c:v>35050</c:v>
                </c:pt>
                <c:pt idx="154">
                  <c:v>35050</c:v>
                </c:pt>
                <c:pt idx="155">
                  <c:v>35050</c:v>
                </c:pt>
                <c:pt idx="156">
                  <c:v>35050</c:v>
                </c:pt>
                <c:pt idx="157">
                  <c:v>35050</c:v>
                </c:pt>
                <c:pt idx="158">
                  <c:v>35050</c:v>
                </c:pt>
                <c:pt idx="159">
                  <c:v>35050</c:v>
                </c:pt>
                <c:pt idx="160">
                  <c:v>35050</c:v>
                </c:pt>
                <c:pt idx="161">
                  <c:v>35050</c:v>
                </c:pt>
                <c:pt idx="162">
                  <c:v>35050</c:v>
                </c:pt>
                <c:pt idx="163">
                  <c:v>35050</c:v>
                </c:pt>
                <c:pt idx="164">
                  <c:v>35050</c:v>
                </c:pt>
                <c:pt idx="165">
                  <c:v>35050</c:v>
                </c:pt>
                <c:pt idx="166">
                  <c:v>35050</c:v>
                </c:pt>
                <c:pt idx="167">
                  <c:v>35050</c:v>
                </c:pt>
                <c:pt idx="168">
                  <c:v>35050</c:v>
                </c:pt>
                <c:pt idx="169">
                  <c:v>35050</c:v>
                </c:pt>
                <c:pt idx="170">
                  <c:v>35050</c:v>
                </c:pt>
                <c:pt idx="171">
                  <c:v>35050</c:v>
                </c:pt>
                <c:pt idx="172">
                  <c:v>35050</c:v>
                </c:pt>
                <c:pt idx="173">
                  <c:v>35050</c:v>
                </c:pt>
                <c:pt idx="174">
                  <c:v>35050</c:v>
                </c:pt>
                <c:pt idx="175">
                  <c:v>35050</c:v>
                </c:pt>
                <c:pt idx="176">
                  <c:v>35050</c:v>
                </c:pt>
                <c:pt idx="177">
                  <c:v>35050</c:v>
                </c:pt>
                <c:pt idx="178">
                  <c:v>35050</c:v>
                </c:pt>
                <c:pt idx="179">
                  <c:v>35050</c:v>
                </c:pt>
                <c:pt idx="180">
                  <c:v>35050</c:v>
                </c:pt>
                <c:pt idx="181">
                  <c:v>35050</c:v>
                </c:pt>
                <c:pt idx="182">
                  <c:v>35050</c:v>
                </c:pt>
                <c:pt idx="183">
                  <c:v>35050</c:v>
                </c:pt>
                <c:pt idx="184">
                  <c:v>35050</c:v>
                </c:pt>
                <c:pt idx="185">
                  <c:v>35050</c:v>
                </c:pt>
                <c:pt idx="186">
                  <c:v>35050</c:v>
                </c:pt>
                <c:pt idx="187">
                  <c:v>35050</c:v>
                </c:pt>
                <c:pt idx="188">
                  <c:v>35050</c:v>
                </c:pt>
                <c:pt idx="189">
                  <c:v>35050</c:v>
                </c:pt>
                <c:pt idx="190">
                  <c:v>35050</c:v>
                </c:pt>
                <c:pt idx="191">
                  <c:v>35050</c:v>
                </c:pt>
                <c:pt idx="192">
                  <c:v>35050</c:v>
                </c:pt>
                <c:pt idx="193">
                  <c:v>35050</c:v>
                </c:pt>
                <c:pt idx="194">
                  <c:v>35050</c:v>
                </c:pt>
                <c:pt idx="195">
                  <c:v>35050</c:v>
                </c:pt>
                <c:pt idx="196">
                  <c:v>35050</c:v>
                </c:pt>
                <c:pt idx="197">
                  <c:v>35050</c:v>
                </c:pt>
                <c:pt idx="198">
                  <c:v>35050</c:v>
                </c:pt>
                <c:pt idx="199">
                  <c:v>35050</c:v>
                </c:pt>
                <c:pt idx="200">
                  <c:v>35050</c:v>
                </c:pt>
                <c:pt idx="201">
                  <c:v>35050</c:v>
                </c:pt>
                <c:pt idx="202">
                  <c:v>35050</c:v>
                </c:pt>
                <c:pt idx="203">
                  <c:v>35050</c:v>
                </c:pt>
                <c:pt idx="204">
                  <c:v>35050</c:v>
                </c:pt>
                <c:pt idx="205">
                  <c:v>35050</c:v>
                </c:pt>
                <c:pt idx="206">
                  <c:v>35050</c:v>
                </c:pt>
                <c:pt idx="207">
                  <c:v>35050</c:v>
                </c:pt>
                <c:pt idx="208">
                  <c:v>35050</c:v>
                </c:pt>
                <c:pt idx="209">
                  <c:v>35050</c:v>
                </c:pt>
                <c:pt idx="210">
                  <c:v>35050</c:v>
                </c:pt>
              </c:numCache>
            </c:numRef>
          </c:val>
        </c:ser>
        <c:dLbls/>
        <c:marker val="1"/>
        <c:axId val="122272384"/>
        <c:axId val="122278272"/>
      </c:lineChart>
      <c:dateAx>
        <c:axId val="122272384"/>
        <c:scaling>
          <c:orientation val="minMax"/>
          <c:max val="42644"/>
          <c:min val="42370"/>
        </c:scaling>
        <c:axPos val="b"/>
        <c:numFmt formatCode="m/d/yyyy" sourceLinked="1"/>
        <c:tickLblPos val="nextTo"/>
        <c:crossAx val="122278272"/>
        <c:crosses val="autoZero"/>
        <c:auto val="1"/>
        <c:lblOffset val="100"/>
        <c:baseTimeUnit val="days"/>
      </c:dateAx>
      <c:valAx>
        <c:axId val="122278272"/>
        <c:scaling>
          <c:orientation val="minMax"/>
          <c:max val="38000"/>
          <c:min val="20000"/>
        </c:scaling>
        <c:axPos val="l"/>
        <c:majorGridlines/>
        <c:numFmt formatCode="#,##0" sourceLinked="1"/>
        <c:tickLblPos val="nextTo"/>
        <c:crossAx val="122272384"/>
        <c:crosses val="autoZero"/>
        <c:crossBetween val="between"/>
      </c:valAx>
    </c:plotArea>
    <c:legend>
      <c:legendPos val="t"/>
      <c:layout/>
      <c:txPr>
        <a:bodyPr/>
        <a:lstStyle/>
        <a:p>
          <a:pPr>
            <a:defRPr sz="1400"/>
          </a:pPr>
          <a:endParaRPr lang="ru-RU"/>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558CD0F-74EC-49DE-9640-06137D848179}" type="datetimeFigureOut">
              <a:rPr lang="ru-RU" smtClean="0"/>
              <a:pPr/>
              <a:t>14.03.2017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06EC829-437A-4655-B8F0-2BE681B7E826}" type="slidenum">
              <a:rPr lang="ru-RU" smtClean="0"/>
              <a:pPr/>
              <a:t>‹#›</a:t>
            </a:fld>
            <a:endParaRPr lang="ru-RU"/>
          </a:p>
        </p:txBody>
      </p:sp>
    </p:spTree>
    <p:extLst>
      <p:ext uri="{BB962C8B-B14F-4D97-AF65-F5344CB8AC3E}">
        <p14:creationId xmlns:p14="http://schemas.microsoft.com/office/powerpoint/2010/main" xmlns="" val="397782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pPr/>
              <a:t>1</a:t>
            </a:fld>
            <a:endParaRPr lang="en-US" dirty="0"/>
          </a:p>
        </p:txBody>
      </p:sp>
    </p:spTree>
    <p:extLst>
      <p:ext uri="{BB962C8B-B14F-4D97-AF65-F5344CB8AC3E}">
        <p14:creationId xmlns:p14="http://schemas.microsoft.com/office/powerpoint/2010/main" xmlns="" val="394407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Снижение зависимости от транзитных поставок через Прибалтику, за счет развития транспортной и портовой инфраструктуры в России.</a:t>
            </a:r>
          </a:p>
          <a:p>
            <a:r>
              <a:rPr lang="ru-RU" dirty="0" smtClean="0"/>
              <a:t>Экспорт через Высоцк вырос – «Лукойл» в этом году приступил к трубопроводным поставкам дизтоплива в порт, отгрузив в этом направлении дизтопливо</a:t>
            </a:r>
            <a:r>
              <a:rPr lang="ru-RU" baseline="0" dirty="0" smtClean="0"/>
              <a:t> </a:t>
            </a:r>
            <a:r>
              <a:rPr lang="ru-RU" dirty="0" smtClean="0"/>
              <a:t>с Нижегородского и Пермского заводов.</a:t>
            </a:r>
          </a:p>
          <a:p>
            <a:r>
              <a:rPr lang="ru-RU" dirty="0" smtClean="0"/>
              <a:t>Экспорт дизтоплива в Украину снизился на 67%, составив 200 тыс. т на фоне ограничений, установленных российским правительством</a:t>
            </a:r>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11</a:t>
            </a:fld>
            <a:endParaRPr lang="ru-RU"/>
          </a:p>
        </p:txBody>
      </p:sp>
    </p:spTree>
    <p:extLst>
      <p:ext uri="{BB962C8B-B14F-4D97-AF65-F5344CB8AC3E}">
        <p14:creationId xmlns:p14="http://schemas.microsoft.com/office/powerpoint/2010/main" xmlns="" val="331877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12</a:t>
            </a:fld>
            <a:endParaRPr lang="ru-RU"/>
          </a:p>
        </p:txBody>
      </p:sp>
    </p:spTree>
    <p:extLst>
      <p:ext uri="{BB962C8B-B14F-4D97-AF65-F5344CB8AC3E}">
        <p14:creationId xmlns:p14="http://schemas.microsoft.com/office/powerpoint/2010/main" xmlns="" val="73269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Бензин подорожал на 8%, нефть на 35%</a:t>
            </a:r>
          </a:p>
          <a:p>
            <a:r>
              <a:rPr lang="ru-RU" dirty="0" smtClean="0"/>
              <a:t>Розница 92+9%, 95 +8%</a:t>
            </a:r>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13</a:t>
            </a:fld>
            <a:endParaRPr lang="ru-RU"/>
          </a:p>
        </p:txBody>
      </p:sp>
    </p:spTree>
    <p:extLst>
      <p:ext uri="{BB962C8B-B14F-4D97-AF65-F5344CB8AC3E}">
        <p14:creationId xmlns:p14="http://schemas.microsoft.com/office/powerpoint/2010/main" xmlns="" val="28575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Снижение внутренних цен зависит от факторов на внутреннем рынке, таки как падение сезонного</a:t>
            </a:r>
            <a:r>
              <a:rPr lang="ru-RU" baseline="0" dirty="0" smtClean="0"/>
              <a:t> спроса, посевные работы и проч.</a:t>
            </a:r>
            <a:r>
              <a:rPr lang="ru-RU" dirty="0" smtClean="0"/>
              <a:t> Тогда как рост цен следует за </a:t>
            </a:r>
            <a:r>
              <a:rPr lang="ru-RU" dirty="0" err="1" smtClean="0"/>
              <a:t>нэтбеком</a:t>
            </a:r>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14</a:t>
            </a:fld>
            <a:endParaRPr lang="ru-RU"/>
          </a:p>
        </p:txBody>
      </p:sp>
    </p:spTree>
    <p:extLst>
      <p:ext uri="{BB962C8B-B14F-4D97-AF65-F5344CB8AC3E}">
        <p14:creationId xmlns:p14="http://schemas.microsoft.com/office/powerpoint/2010/main" xmlns="" val="211943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15</a:t>
            </a:fld>
            <a:endParaRPr lang="ru-RU"/>
          </a:p>
        </p:txBody>
      </p:sp>
    </p:spTree>
    <p:extLst>
      <p:ext uri="{BB962C8B-B14F-4D97-AF65-F5344CB8AC3E}">
        <p14:creationId xmlns:p14="http://schemas.microsoft.com/office/powerpoint/2010/main" xmlns="" val="348765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январе поставки дизтоплива через порт Приморск</a:t>
            </a:r>
            <a:r>
              <a:rPr lang="ru-RU" baseline="0" dirty="0" smtClean="0"/>
              <a:t> выросли на 96 тыс. т по сравнению с декабрем 2016 до 1,36 млн т</a:t>
            </a:r>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16</a:t>
            </a:fld>
            <a:endParaRPr lang="ru-RU"/>
          </a:p>
        </p:txBody>
      </p:sp>
    </p:spTree>
    <p:extLst>
      <p:ext uri="{BB962C8B-B14F-4D97-AF65-F5344CB8AC3E}">
        <p14:creationId xmlns:p14="http://schemas.microsoft.com/office/powerpoint/2010/main" xmlns="" val="293029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 </a:t>
            </a:r>
          </a:p>
        </p:txBody>
      </p:sp>
      <p:sp>
        <p:nvSpPr>
          <p:cNvPr id="4" name="Slide Number Placeholder 3"/>
          <p:cNvSpPr>
            <a:spLocks noGrp="1"/>
          </p:cNvSpPr>
          <p:nvPr>
            <p:ph type="sldNum" sz="quarter" idx="10"/>
          </p:nvPr>
        </p:nvSpPr>
        <p:spPr/>
        <p:txBody>
          <a:bodyPr/>
          <a:lstStyle/>
          <a:p>
            <a:fld id="{9D88D179-62F5-4C45-A7E8-4C455F85FFEE}" type="slidenum">
              <a:rPr lang="en-US" smtClean="0"/>
              <a:pPr/>
              <a:t>2</a:t>
            </a:fld>
            <a:endParaRPr lang="en-US" dirty="0"/>
          </a:p>
        </p:txBody>
      </p:sp>
    </p:spTree>
    <p:extLst>
      <p:ext uri="{BB962C8B-B14F-4D97-AF65-F5344CB8AC3E}">
        <p14:creationId xmlns:p14="http://schemas.microsoft.com/office/powerpoint/2010/main" xmlns="" val="419950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3</a:t>
            </a:fld>
            <a:endParaRPr lang="ru-RU"/>
          </a:p>
        </p:txBody>
      </p:sp>
    </p:spTree>
    <p:extLst>
      <p:ext uri="{BB962C8B-B14F-4D97-AF65-F5344CB8AC3E}">
        <p14:creationId xmlns:p14="http://schemas.microsoft.com/office/powerpoint/2010/main" xmlns="" val="275413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Снижение объемов переработки нефти на российских НПЗ.</a:t>
            </a:r>
            <a:r>
              <a:rPr lang="en-US" baseline="0" dirty="0" smtClean="0"/>
              <a:t> </a:t>
            </a:r>
            <a:r>
              <a:rPr lang="ru-RU" baseline="0" dirty="0" smtClean="0"/>
              <a:t>Налоговый маневр -рост привлекательности поставок сырой нефти на экспорт.</a:t>
            </a:r>
          </a:p>
          <a:p>
            <a:endParaRPr lang="ru-RU" baseline="0" dirty="0" smtClean="0"/>
          </a:p>
          <a:p>
            <a:r>
              <a:rPr lang="ru-RU" baseline="0" dirty="0" smtClean="0"/>
              <a:t>Модернизация- увеличение выхода светлых</a:t>
            </a:r>
            <a:r>
              <a:rPr lang="en-US" baseline="0" dirty="0" smtClean="0"/>
              <a:t> </a:t>
            </a:r>
            <a:r>
              <a:rPr lang="ru-RU" baseline="0" dirty="0" smtClean="0"/>
              <a:t>нефтепродуктов</a:t>
            </a:r>
          </a:p>
          <a:p>
            <a:r>
              <a:rPr lang="ru-RU" baseline="0" dirty="0" smtClean="0"/>
              <a:t>65% дизтоплива уходит на экспорт</a:t>
            </a:r>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pPr/>
              <a:t>5</a:t>
            </a:fld>
            <a:endParaRPr lang="en-US"/>
          </a:p>
        </p:txBody>
      </p:sp>
    </p:spTree>
    <p:extLst>
      <p:ext uri="{BB962C8B-B14F-4D97-AF65-F5344CB8AC3E}">
        <p14:creationId xmlns:p14="http://schemas.microsoft.com/office/powerpoint/2010/main" xmlns="" val="213819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Структура производства</a:t>
            </a:r>
            <a:r>
              <a:rPr lang="ru-RU" baseline="0" dirty="0" smtClean="0"/>
              <a:t> стабильна, не смотря на увеличение производства, доли марок не менялись относительно 2015 г</a:t>
            </a:r>
          </a:p>
          <a:p>
            <a:r>
              <a:rPr lang="ru-RU" baseline="0" dirty="0" smtClean="0"/>
              <a:t>Под определение дизтопливо может попадать большое количество видов газойля </a:t>
            </a:r>
            <a:r>
              <a:rPr lang="en-US" baseline="0" dirty="0" smtClean="0"/>
              <a:t>– </a:t>
            </a:r>
            <a:r>
              <a:rPr lang="ru-RU" baseline="0" dirty="0" smtClean="0"/>
              <a:t>дизельное, печное и судовое маловязкое топливо (СМТ), главное что нужно выделить, это то что согласно </a:t>
            </a:r>
            <a:r>
              <a:rPr lang="ru-RU" baseline="0" dirty="0" err="1" smtClean="0"/>
              <a:t>техрегламенту</a:t>
            </a:r>
            <a:r>
              <a:rPr lang="ru-RU" baseline="0" dirty="0" smtClean="0"/>
              <a:t> в оборот допускается дизтопливо Евро 5 с содержание серы 10 </a:t>
            </a:r>
            <a:r>
              <a:rPr lang="en-US" baseline="0" dirty="0" smtClean="0"/>
              <a:t>ppm</a:t>
            </a:r>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6</a:t>
            </a:fld>
            <a:endParaRPr lang="ru-RU"/>
          </a:p>
        </p:txBody>
      </p:sp>
    </p:spTree>
    <p:extLst>
      <p:ext uri="{BB962C8B-B14F-4D97-AF65-F5344CB8AC3E}">
        <p14:creationId xmlns:p14="http://schemas.microsoft.com/office/powerpoint/2010/main" xmlns="" val="32915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7</a:t>
            </a:fld>
            <a:endParaRPr lang="ru-RU"/>
          </a:p>
        </p:txBody>
      </p:sp>
    </p:spTree>
    <p:extLst>
      <p:ext uri="{BB962C8B-B14F-4D97-AF65-F5344CB8AC3E}">
        <p14:creationId xmlns:p14="http://schemas.microsoft.com/office/powerpoint/2010/main" xmlns="" val="338342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потребление товарного</a:t>
            </a:r>
            <a:r>
              <a:rPr lang="ru-RU" baseline="0" dirty="0" smtClean="0"/>
              <a:t> дизтоплива </a:t>
            </a:r>
            <a:r>
              <a:rPr lang="ru-RU" dirty="0" smtClean="0"/>
              <a:t>выросло</a:t>
            </a:r>
            <a:r>
              <a:rPr lang="ru-RU" baseline="0" dirty="0" smtClean="0"/>
              <a:t> за счет снижения потребления СМТ, после ввода акциза на ср. дистилляты..</a:t>
            </a:r>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8</a:t>
            </a:fld>
            <a:endParaRPr lang="ru-RU"/>
          </a:p>
        </p:txBody>
      </p:sp>
    </p:spTree>
    <p:extLst>
      <p:ext uri="{BB962C8B-B14F-4D97-AF65-F5344CB8AC3E}">
        <p14:creationId xmlns:p14="http://schemas.microsoft.com/office/powerpoint/2010/main" xmlns="" val="331556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2016</a:t>
            </a:r>
            <a:r>
              <a:rPr lang="ru-RU" baseline="0" dirty="0" smtClean="0"/>
              <a:t> </a:t>
            </a:r>
            <a:r>
              <a:rPr lang="ru-RU" dirty="0" smtClean="0"/>
              <a:t>основные объемы бензина, как и годом ранее, отгружались на терминал «</a:t>
            </a:r>
            <a:r>
              <a:rPr lang="ru-RU" dirty="0" err="1" smtClean="0"/>
              <a:t>Сибур-Портэнерго</a:t>
            </a:r>
            <a:r>
              <a:rPr lang="ru-RU" dirty="0" smtClean="0"/>
              <a:t>» в Усть-Луге (Ленинградская обл.). «Сургутнефтегаз», являющийся единственным поставщиком продукта в этот порт, направил 1,37 млн т бензина производства </a:t>
            </a:r>
            <a:r>
              <a:rPr lang="ru-RU" dirty="0" err="1" smtClean="0"/>
              <a:t>Киришского</a:t>
            </a:r>
            <a:r>
              <a:rPr lang="ru-RU" dirty="0" smtClean="0"/>
              <a:t> НПЗ, что соответствует объему поставок в 2015 г.</a:t>
            </a:r>
          </a:p>
          <a:p>
            <a:r>
              <a:rPr lang="ru-RU" dirty="0" smtClean="0"/>
              <a:t>Крупные объемы российского бензина производители также направляли в Казахстан. В прошлом году «колесные» поставки продукта в эту страну сохранились на уровне 2015 г. — 1,09 млн т. </a:t>
            </a:r>
          </a:p>
          <a:p>
            <a:r>
              <a:rPr lang="ru-RU" dirty="0" smtClean="0"/>
              <a:t>В прошлом году увеличились поставки российского продукта в порт Вентспилса (Латвия) на 189 тыс. т, до 629,6 тыс. т, за счет роста отгрузок продукта с Нижегородского НПЗ «Лукойла». «Лукойл» увеличил экспорт топлива благодаря росту выпуска продукта</a:t>
            </a:r>
            <a:r>
              <a:rPr lang="ru-RU" dirty="0" smtClean="0"/>
              <a:t>. Бензин – драйвер роста маржи переработки в Европе и Америке</a:t>
            </a:r>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9</a:t>
            </a:fld>
            <a:endParaRPr lang="ru-RU"/>
          </a:p>
        </p:txBody>
      </p:sp>
    </p:spTree>
    <p:extLst>
      <p:ext uri="{BB962C8B-B14F-4D97-AF65-F5344CB8AC3E}">
        <p14:creationId xmlns:p14="http://schemas.microsoft.com/office/powerpoint/2010/main" xmlns="" val="102254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Экспорт всех видов газойля производства российских НПЗ, включая дизельное, печное и судовое маловязкое топливо (СМТ). Компании повысили трубопроводные отгрузки дизтоплива по системе «</a:t>
            </a:r>
            <a:r>
              <a:rPr lang="ru-RU" dirty="0" err="1" smtClean="0"/>
              <a:t>Транснефти</a:t>
            </a:r>
            <a:r>
              <a:rPr lang="ru-RU" dirty="0" smtClean="0"/>
              <a:t>» на фоне роста производства </a:t>
            </a:r>
            <a:r>
              <a:rPr lang="ru-RU" dirty="0" err="1" smtClean="0"/>
              <a:t>низкосернистого</a:t>
            </a:r>
            <a:r>
              <a:rPr lang="ru-RU" dirty="0" smtClean="0"/>
              <a:t> продукта. Между тем отгрузки дизтоплива по железной дороге снизились. </a:t>
            </a:r>
            <a:r>
              <a:rPr lang="ru-RU" dirty="0" smtClean="0"/>
              <a:t>Перспективы?</a:t>
            </a:r>
            <a:endParaRPr lang="ru-RU" dirty="0"/>
          </a:p>
        </p:txBody>
      </p:sp>
      <p:sp>
        <p:nvSpPr>
          <p:cNvPr id="4" name="Номер слайда 3"/>
          <p:cNvSpPr>
            <a:spLocks noGrp="1"/>
          </p:cNvSpPr>
          <p:nvPr>
            <p:ph type="sldNum" sz="quarter" idx="10"/>
          </p:nvPr>
        </p:nvSpPr>
        <p:spPr/>
        <p:txBody>
          <a:bodyPr/>
          <a:lstStyle/>
          <a:p>
            <a:fld id="{F06EC829-437A-4655-B8F0-2BE681B7E826}" type="slidenum">
              <a:rPr lang="ru-RU" smtClean="0"/>
              <a:pPr/>
              <a:t>10</a:t>
            </a:fld>
            <a:endParaRPr lang="ru-RU"/>
          </a:p>
        </p:txBody>
      </p:sp>
    </p:spTree>
    <p:extLst>
      <p:ext uri="{BB962C8B-B14F-4D97-AF65-F5344CB8AC3E}">
        <p14:creationId xmlns:p14="http://schemas.microsoft.com/office/powerpoint/2010/main" xmlns="" val="185171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11111"/>
          <a:stretch/>
        </p:blipFill>
        <p:spPr>
          <a:xfrm>
            <a:off x="-2487" y="-589751"/>
            <a:ext cx="9144000" cy="6858000"/>
          </a:xfrm>
          <a:prstGeom prst="rect">
            <a:avLst/>
          </a:prstGeom>
        </p:spPr>
      </p:pic>
      <p:pic>
        <p:nvPicPr>
          <p:cNvPr id="8" name="Picture 7"/>
          <p:cNvPicPr>
            <a:picLocks noChangeAspect="1"/>
          </p:cNvPicPr>
          <p:nvPr userDrawn="1"/>
        </p:nvPicPr>
        <p:blipFill>
          <a:blip r:embed="rId3" cstate="print"/>
          <a:srcRect/>
          <a:stretch>
            <a:fillRect/>
          </a:stretch>
        </p:blipFill>
        <p:spPr bwMode="auto">
          <a:xfrm>
            <a:off x="600076" y="650877"/>
            <a:ext cx="1362075" cy="766763"/>
          </a:xfrm>
          <a:prstGeom prst="rect">
            <a:avLst/>
          </a:prstGeom>
          <a:noFill/>
          <a:ln w="9525">
            <a:noFill/>
            <a:miter lim="800000"/>
            <a:headEnd/>
            <a:tailEnd/>
          </a:ln>
        </p:spPr>
      </p:pic>
      <p:cxnSp>
        <p:nvCxnSpPr>
          <p:cNvPr id="10" name="Straight Connector 9"/>
          <p:cNvCxnSpPr/>
          <p:nvPr userDrawn="1"/>
        </p:nvCxnSpPr>
        <p:spPr>
          <a:xfrm flipH="1" flipV="1">
            <a:off x="488959" y="650875"/>
            <a:ext cx="3166" cy="212400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userDrawn="1"/>
        </p:nvSpPr>
        <p:spPr bwMode="auto">
          <a:xfrm>
            <a:off x="7696200" y="650877"/>
            <a:ext cx="1219200" cy="4729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algn="r">
              <a:spcBef>
                <a:spcPct val="20000"/>
              </a:spcBef>
              <a:defRPr/>
            </a:pPr>
            <a:r>
              <a:rPr lang="en-GB" sz="1200" dirty="0" smtClean="0">
                <a:solidFill>
                  <a:schemeClr val="bg1"/>
                </a:solidFill>
                <a:latin typeface="Verdana"/>
                <a:cs typeface="Verdana"/>
              </a:rPr>
              <a:t>London</a:t>
            </a:r>
          </a:p>
          <a:p>
            <a:pPr algn="r">
              <a:spcBef>
                <a:spcPct val="20000"/>
              </a:spcBef>
              <a:defRPr/>
            </a:pPr>
            <a:r>
              <a:rPr lang="en-GB" sz="1200" dirty="0" smtClean="0">
                <a:solidFill>
                  <a:schemeClr val="bg1"/>
                </a:solidFill>
                <a:latin typeface="Verdana"/>
                <a:cs typeface="Verdana"/>
              </a:rPr>
              <a:t>Houston</a:t>
            </a:r>
          </a:p>
          <a:p>
            <a:pPr algn="r">
              <a:spcBef>
                <a:spcPct val="20000"/>
              </a:spcBef>
              <a:defRPr/>
            </a:pPr>
            <a:r>
              <a:rPr lang="en-GB" sz="1200" dirty="0" smtClean="0">
                <a:solidFill>
                  <a:schemeClr val="bg1"/>
                </a:solidFill>
                <a:latin typeface="Verdana"/>
                <a:cs typeface="Verdana"/>
              </a:rPr>
              <a:t>Washington</a:t>
            </a:r>
          </a:p>
          <a:p>
            <a:pPr algn="r">
              <a:spcBef>
                <a:spcPct val="20000"/>
              </a:spcBef>
              <a:defRPr/>
            </a:pPr>
            <a:r>
              <a:rPr lang="en-GB" sz="1200" dirty="0" smtClean="0">
                <a:solidFill>
                  <a:schemeClr val="bg1"/>
                </a:solidFill>
                <a:latin typeface="Verdana"/>
                <a:cs typeface="Verdana"/>
              </a:rPr>
              <a:t>New York</a:t>
            </a:r>
          </a:p>
          <a:p>
            <a:pPr algn="r">
              <a:spcBef>
                <a:spcPct val="20000"/>
              </a:spcBef>
              <a:defRPr/>
            </a:pPr>
            <a:r>
              <a:rPr lang="en-GB" sz="1200" dirty="0" smtClean="0">
                <a:solidFill>
                  <a:schemeClr val="bg1"/>
                </a:solidFill>
                <a:latin typeface="Verdana"/>
                <a:cs typeface="Verdana"/>
              </a:rPr>
              <a:t>Portland</a:t>
            </a:r>
          </a:p>
          <a:p>
            <a:pPr algn="r">
              <a:spcBef>
                <a:spcPct val="20000"/>
              </a:spcBef>
              <a:defRPr/>
            </a:pPr>
            <a:r>
              <a:rPr lang="en-GB" sz="1200" dirty="0" smtClean="0">
                <a:solidFill>
                  <a:schemeClr val="bg1"/>
                </a:solidFill>
                <a:latin typeface="Verdana"/>
                <a:cs typeface="Verdana"/>
              </a:rPr>
              <a:t>Calgary</a:t>
            </a:r>
          </a:p>
          <a:p>
            <a:pPr algn="r">
              <a:spcBef>
                <a:spcPct val="20000"/>
              </a:spcBef>
              <a:defRPr/>
            </a:pPr>
            <a:r>
              <a:rPr lang="en-GB" sz="1200" dirty="0" smtClean="0">
                <a:solidFill>
                  <a:schemeClr val="bg1"/>
                </a:solidFill>
                <a:latin typeface="Verdana"/>
                <a:cs typeface="Verdana"/>
              </a:rPr>
              <a:t>Santiago</a:t>
            </a:r>
          </a:p>
          <a:p>
            <a:pPr algn="r">
              <a:spcBef>
                <a:spcPct val="20000"/>
              </a:spcBef>
              <a:defRPr/>
            </a:pPr>
            <a:r>
              <a:rPr lang="en-GB" sz="1200" dirty="0" smtClean="0">
                <a:solidFill>
                  <a:schemeClr val="bg1"/>
                </a:solidFill>
                <a:latin typeface="Verdana"/>
                <a:cs typeface="Verdana"/>
              </a:rPr>
              <a:t>Bogota</a:t>
            </a:r>
          </a:p>
          <a:p>
            <a:pPr algn="r">
              <a:spcBef>
                <a:spcPct val="20000"/>
              </a:spcBef>
              <a:defRPr/>
            </a:pPr>
            <a:r>
              <a:rPr lang="en-GB" sz="1200" dirty="0" smtClean="0">
                <a:solidFill>
                  <a:schemeClr val="bg1"/>
                </a:solidFill>
                <a:latin typeface="Verdana"/>
                <a:cs typeface="Verdana"/>
              </a:rPr>
              <a:t>Rio de Janeiro</a:t>
            </a:r>
          </a:p>
          <a:p>
            <a:pPr algn="r">
              <a:spcBef>
                <a:spcPct val="20000"/>
              </a:spcBef>
              <a:defRPr/>
            </a:pPr>
            <a:r>
              <a:rPr lang="en-GB" sz="1200" dirty="0" smtClean="0">
                <a:solidFill>
                  <a:schemeClr val="bg1"/>
                </a:solidFill>
                <a:latin typeface="Verdana"/>
                <a:cs typeface="Verdana"/>
              </a:rPr>
              <a:t>Singapore</a:t>
            </a:r>
          </a:p>
          <a:p>
            <a:pPr algn="r">
              <a:spcBef>
                <a:spcPct val="20000"/>
              </a:spcBef>
              <a:defRPr/>
            </a:pPr>
            <a:r>
              <a:rPr lang="en-GB" sz="1200" dirty="0" smtClean="0">
                <a:solidFill>
                  <a:schemeClr val="bg1"/>
                </a:solidFill>
                <a:latin typeface="Verdana"/>
                <a:cs typeface="Verdana"/>
              </a:rPr>
              <a:t>Beijing</a:t>
            </a:r>
          </a:p>
          <a:p>
            <a:pPr algn="r">
              <a:spcBef>
                <a:spcPct val="20000"/>
              </a:spcBef>
              <a:defRPr/>
            </a:pPr>
            <a:r>
              <a:rPr lang="en-GB" sz="1200" dirty="0" smtClean="0">
                <a:solidFill>
                  <a:schemeClr val="bg1"/>
                </a:solidFill>
                <a:latin typeface="Verdana"/>
                <a:cs typeface="Verdana"/>
              </a:rPr>
              <a:t>Tokyo</a:t>
            </a:r>
          </a:p>
          <a:p>
            <a:pPr algn="r">
              <a:spcBef>
                <a:spcPct val="20000"/>
              </a:spcBef>
              <a:defRPr/>
            </a:pPr>
            <a:r>
              <a:rPr lang="en-GB" sz="1200" dirty="0" smtClean="0">
                <a:solidFill>
                  <a:schemeClr val="bg1"/>
                </a:solidFill>
                <a:latin typeface="Verdana"/>
                <a:cs typeface="Verdana"/>
              </a:rPr>
              <a:t>Sydney</a:t>
            </a:r>
          </a:p>
          <a:p>
            <a:pPr algn="r">
              <a:spcBef>
                <a:spcPct val="20000"/>
              </a:spcBef>
              <a:defRPr/>
            </a:pPr>
            <a:r>
              <a:rPr lang="en-GB" sz="1200" dirty="0" smtClean="0">
                <a:solidFill>
                  <a:schemeClr val="bg1"/>
                </a:solidFill>
                <a:latin typeface="Verdana"/>
                <a:cs typeface="Verdana"/>
              </a:rPr>
              <a:t>Dubai</a:t>
            </a:r>
          </a:p>
          <a:p>
            <a:pPr algn="r">
              <a:spcBef>
                <a:spcPct val="20000"/>
              </a:spcBef>
              <a:defRPr/>
            </a:pPr>
            <a:r>
              <a:rPr lang="en-GB" sz="1200" dirty="0" smtClean="0">
                <a:solidFill>
                  <a:schemeClr val="bg1"/>
                </a:solidFill>
                <a:latin typeface="Verdana"/>
                <a:cs typeface="Verdana"/>
              </a:rPr>
              <a:t>Moscow</a:t>
            </a:r>
          </a:p>
          <a:p>
            <a:pPr algn="r">
              <a:spcBef>
                <a:spcPct val="20000"/>
              </a:spcBef>
              <a:defRPr/>
            </a:pPr>
            <a:r>
              <a:rPr lang="en-GB" sz="1200" dirty="0" smtClean="0">
                <a:solidFill>
                  <a:schemeClr val="bg1"/>
                </a:solidFill>
                <a:latin typeface="Verdana"/>
                <a:cs typeface="Verdana"/>
              </a:rPr>
              <a:t>Astana</a:t>
            </a:r>
          </a:p>
          <a:p>
            <a:pPr algn="r">
              <a:spcBef>
                <a:spcPct val="20000"/>
              </a:spcBef>
              <a:defRPr/>
            </a:pPr>
            <a:r>
              <a:rPr lang="en-GB" sz="1200" dirty="0" smtClean="0">
                <a:solidFill>
                  <a:schemeClr val="bg1"/>
                </a:solidFill>
                <a:latin typeface="Verdana"/>
                <a:cs typeface="Verdana"/>
              </a:rPr>
              <a:t>Kiev</a:t>
            </a:r>
          </a:p>
          <a:p>
            <a:pPr algn="r">
              <a:spcBef>
                <a:spcPct val="20000"/>
              </a:spcBef>
              <a:defRPr/>
            </a:pPr>
            <a:r>
              <a:rPr lang="en-GB" sz="1200" dirty="0" smtClean="0">
                <a:solidFill>
                  <a:schemeClr val="bg1"/>
                </a:solidFill>
                <a:latin typeface="Verdana"/>
                <a:cs typeface="Verdana"/>
              </a:rPr>
              <a:t>Porto</a:t>
            </a:r>
          </a:p>
          <a:p>
            <a:pPr algn="r">
              <a:spcBef>
                <a:spcPct val="20000"/>
              </a:spcBef>
              <a:defRPr/>
            </a:pPr>
            <a:r>
              <a:rPr lang="en-GB" sz="1200" dirty="0" smtClean="0">
                <a:solidFill>
                  <a:schemeClr val="bg1"/>
                </a:solidFill>
                <a:latin typeface="Verdana"/>
                <a:cs typeface="Verdana"/>
              </a:rPr>
              <a:t>Johannesburg</a:t>
            </a:r>
          </a:p>
          <a:p>
            <a:pPr algn="r">
              <a:spcBef>
                <a:spcPct val="20000"/>
              </a:spcBef>
              <a:defRPr/>
            </a:pPr>
            <a:r>
              <a:rPr lang="en-GB" sz="1200" smtClean="0">
                <a:solidFill>
                  <a:schemeClr val="bg1"/>
                </a:solidFill>
                <a:latin typeface="Verdana"/>
                <a:cs typeface="Verdana"/>
              </a:rPr>
              <a:t>Riga</a:t>
            </a:r>
            <a:endParaRPr lang="en-GB" sz="1200" dirty="0" smtClean="0">
              <a:solidFill>
                <a:schemeClr val="bg1"/>
              </a:solidFill>
              <a:latin typeface="Verdana"/>
              <a:cs typeface="Verdana"/>
            </a:endParaRPr>
          </a:p>
        </p:txBody>
      </p:sp>
      <p:sp>
        <p:nvSpPr>
          <p:cNvPr id="12" name="TextBox 11"/>
          <p:cNvSpPr txBox="1"/>
          <p:nvPr userDrawn="1"/>
        </p:nvSpPr>
        <p:spPr>
          <a:xfrm>
            <a:off x="6756402" y="5551134"/>
            <a:ext cx="2253270" cy="1010533"/>
          </a:xfrm>
          <a:prstGeom prst="rect">
            <a:avLst/>
          </a:prstGeom>
          <a:noFill/>
        </p:spPr>
        <p:txBody>
          <a:bodyPr wrap="square" rtlCol="0">
            <a:spAutoFit/>
          </a:bodyPr>
          <a:lstStyle/>
          <a:p>
            <a:pPr algn="r">
              <a:spcBef>
                <a:spcPts val="600"/>
              </a:spcBef>
              <a:spcAft>
                <a:spcPts val="800"/>
              </a:spcAft>
            </a:pPr>
            <a:r>
              <a:rPr lang="en-GB" sz="1600" b="0" i="0" dirty="0" smtClean="0">
                <a:solidFill>
                  <a:schemeClr val="bg1"/>
                </a:solidFill>
                <a:latin typeface="Verdana"/>
                <a:cs typeface="Verdana"/>
              </a:rPr>
              <a:t>Market</a:t>
            </a:r>
            <a:r>
              <a:rPr lang="en-GB" sz="1600" b="0" i="0" baseline="0" dirty="0" smtClean="0">
                <a:solidFill>
                  <a:schemeClr val="bg1"/>
                </a:solidFill>
                <a:latin typeface="Verdana"/>
                <a:cs typeface="Verdana"/>
              </a:rPr>
              <a:t> Reporting</a:t>
            </a:r>
          </a:p>
          <a:p>
            <a:pPr algn="r">
              <a:spcAft>
                <a:spcPts val="600"/>
              </a:spcAft>
            </a:pPr>
            <a:r>
              <a:rPr lang="en-GB" sz="1600" b="0" i="0" baseline="0" dirty="0" smtClean="0">
                <a:solidFill>
                  <a:schemeClr val="bg1">
                    <a:lumMod val="75000"/>
                  </a:schemeClr>
                </a:solidFill>
                <a:latin typeface="Verdana"/>
                <a:cs typeface="Verdana"/>
              </a:rPr>
              <a:t>Consulting</a:t>
            </a:r>
          </a:p>
          <a:p>
            <a:pPr algn="r">
              <a:spcAft>
                <a:spcPts val="1200"/>
              </a:spcAft>
            </a:pPr>
            <a:r>
              <a:rPr lang="en-GB" sz="1600" b="0" i="0" baseline="0" dirty="0" smtClean="0">
                <a:solidFill>
                  <a:schemeClr val="bg1">
                    <a:lumMod val="75000"/>
                  </a:schemeClr>
                </a:solidFill>
                <a:latin typeface="Verdana"/>
                <a:cs typeface="Verdana"/>
              </a:rPr>
              <a:t>Events</a:t>
            </a:r>
            <a:endParaRPr lang="en-GB" sz="1600" b="0" i="0" dirty="0">
              <a:solidFill>
                <a:schemeClr val="bg1">
                  <a:lumMod val="75000"/>
                </a:schemeClr>
              </a:solidFill>
              <a:latin typeface="Verdana"/>
              <a:cs typeface="Verdana"/>
            </a:endParaRPr>
          </a:p>
        </p:txBody>
      </p:sp>
      <p:cxnSp>
        <p:nvCxnSpPr>
          <p:cNvPr id="22" name="Straight Connector 21"/>
          <p:cNvCxnSpPr/>
          <p:nvPr userDrawn="1"/>
        </p:nvCxnSpPr>
        <p:spPr>
          <a:xfrm flipV="1">
            <a:off x="488262" y="6004650"/>
            <a:ext cx="0" cy="458932"/>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userDrawn="1"/>
        </p:nvSpPr>
        <p:spPr>
          <a:xfrm>
            <a:off x="9068893" y="5523493"/>
            <a:ext cx="76200" cy="351156"/>
          </a:xfrm>
          <a:prstGeom prst="rect">
            <a:avLst/>
          </a:prstGeom>
          <a:solidFill>
            <a:srgbClr val="5B93B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3401" y="6229265"/>
            <a:ext cx="2102537" cy="349021"/>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14369" y="1143000"/>
            <a:ext cx="8001000" cy="47243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a:xfrm flipV="1">
            <a:off x="501657" y="317502"/>
            <a:ext cx="0" cy="5400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496888" y="6004650"/>
            <a:ext cx="0" cy="458932"/>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14"/>
          <p:cNvPicPr>
            <a:picLocks noChangeAspect="1"/>
          </p:cNvPicPr>
          <p:nvPr userDrawn="1"/>
        </p:nvPicPr>
        <p:blipFill>
          <a:blip r:embed="rId2" cstate="print"/>
          <a:srcRect/>
          <a:stretch>
            <a:fillRect/>
          </a:stretch>
        </p:blipFill>
        <p:spPr bwMode="auto">
          <a:xfrm>
            <a:off x="7358069" y="5969000"/>
            <a:ext cx="1285875" cy="508000"/>
          </a:xfrm>
          <a:prstGeom prst="rect">
            <a:avLst/>
          </a:prstGeom>
          <a:noFill/>
          <a:ln w="9525">
            <a:noFill/>
            <a:miter lim="800000"/>
            <a:headEnd/>
            <a:tailEnd/>
          </a:ln>
        </p:spPr>
      </p:pic>
      <p:sp>
        <p:nvSpPr>
          <p:cNvPr id="14" name="Title Placeholder 1"/>
          <p:cNvSpPr>
            <a:spLocks noGrp="1"/>
          </p:cNvSpPr>
          <p:nvPr>
            <p:ph type="title"/>
          </p:nvPr>
        </p:nvSpPr>
        <p:spPr>
          <a:xfrm>
            <a:off x="614369" y="304800"/>
            <a:ext cx="8001000" cy="609600"/>
          </a:xfrm>
          <a:prstGeom prst="rect">
            <a:avLst/>
          </a:prstGeom>
        </p:spPr>
        <p:txBody>
          <a:bodyPr vert="horz" lIns="0" tIns="0" rIns="0" bIns="0" rtlCol="0" anchor="b">
            <a:normAutofit/>
          </a:bodyPr>
          <a:lstStyle/>
          <a:p>
            <a:r>
              <a:rPr lang="en-US" dirty="0" smtClean="0"/>
              <a:t>Click to edit Master title style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3401" y="6234116"/>
            <a:ext cx="2093912" cy="347589"/>
          </a:xfrm>
          <a:prstGeom prst="rect">
            <a:avLst/>
          </a:prstGeom>
        </p:spPr>
      </p:pic>
      <p:sp>
        <p:nvSpPr>
          <p:cNvPr id="11" name="Footer Placeholder 3"/>
          <p:cNvSpPr>
            <a:spLocks noGrp="1"/>
          </p:cNvSpPr>
          <p:nvPr>
            <p:ph type="ftr" sz="quarter" idx="10"/>
          </p:nvPr>
        </p:nvSpPr>
        <p:spPr>
          <a:xfrm>
            <a:off x="3048000" y="6228292"/>
            <a:ext cx="3200400" cy="365125"/>
          </a:xfrm>
        </p:spPr>
        <p:txBody>
          <a:bodyPr/>
          <a:lstStyle/>
          <a:p>
            <a:r>
              <a:rPr lang="en-US" dirty="0" smtClean="0"/>
              <a:t>Copyright © 2016 Argus Media group. All rights reserved.</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vider slide">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11111"/>
          <a:stretch/>
        </p:blipFill>
        <p:spPr>
          <a:xfrm>
            <a:off x="0" y="-533400"/>
            <a:ext cx="9144000" cy="6172200"/>
          </a:xfrm>
          <a:prstGeom prst="rect">
            <a:avLst/>
          </a:prstGeom>
        </p:spPr>
      </p:pic>
      <p:sp>
        <p:nvSpPr>
          <p:cNvPr id="15" name="TextBox 14"/>
          <p:cNvSpPr txBox="1"/>
          <p:nvPr userDrawn="1"/>
        </p:nvSpPr>
        <p:spPr>
          <a:xfrm>
            <a:off x="533400" y="5257800"/>
            <a:ext cx="7391400" cy="1600438"/>
          </a:xfrm>
          <a:prstGeom prst="rect">
            <a:avLst/>
          </a:prstGeom>
          <a:noFill/>
        </p:spPr>
        <p:txBody>
          <a:bodyPr wrap="square" rtlCol="0">
            <a:spAutoFit/>
          </a:bodyPr>
          <a:lstStyle/>
          <a:p>
            <a:r>
              <a:rPr lang="ru-RU" sz="600" b="1" dirty="0" smtClean="0">
                <a:solidFill>
                  <a:schemeClr val="bg1"/>
                </a:solidFill>
                <a:latin typeface="Verdana" pitchFamily="34" charset="0"/>
                <a:ea typeface="Verdana" pitchFamily="34" charset="0"/>
                <a:cs typeface="Verdana" pitchFamily="34" charset="0"/>
              </a:rPr>
              <a:t>Авторские права</a:t>
            </a:r>
            <a:r>
              <a:rPr lang="en-GB" sz="600" b="1" dirty="0" smtClean="0">
                <a:solidFill>
                  <a:schemeClr val="bg1"/>
                </a:solidFill>
                <a:latin typeface="Verdana" pitchFamily="34" charset="0"/>
                <a:ea typeface="Verdana" pitchFamily="34" charset="0"/>
                <a:cs typeface="Verdana" pitchFamily="34" charset="0"/>
              </a:rPr>
              <a:t> </a:t>
            </a:r>
            <a:endParaRPr lang="en-US" sz="600" dirty="0" smtClean="0">
              <a:solidFill>
                <a:schemeClr val="bg1"/>
              </a:solidFill>
              <a:latin typeface="Verdana" pitchFamily="34" charset="0"/>
              <a:ea typeface="Verdana" pitchFamily="34" charset="0"/>
              <a:cs typeface="Verdana" pitchFamily="34" charset="0"/>
            </a:endParaRPr>
          </a:p>
          <a:p>
            <a:r>
              <a:rPr lang="ru-RU" sz="600" dirty="0" smtClean="0">
                <a:solidFill>
                  <a:schemeClr val="bg1"/>
                </a:solidFill>
                <a:latin typeface="Verdana" pitchFamily="34" charset="0"/>
                <a:ea typeface="Verdana" pitchFamily="34" charset="0"/>
                <a:cs typeface="Verdana" pitchFamily="34" charset="0"/>
              </a:rPr>
              <a:t>Copyright © 2015 Argus Media Ltd. Все права защищены. Все права на интеллектуальную собственность в этой презентации и информацию в данном документе являются исключительной собственностью Argus  и / или его лицензиаров и могут быть использованы только в соответствии с лицензией от Argus. Без ограничения вышеизложенного, читая эту презентацию, вы соглашаетесь, что вы не будете копировать или воспроизводить любую часть ее содержимого (в том числе, но не ограничиваясь, одиночные цены или любые другие отдельные элементы данных) в любой форме и для любых целей без предварительного письменного согласия Argus.</a:t>
            </a:r>
            <a:r>
              <a:rPr lang="en-GB" sz="600" dirty="0" smtClean="0">
                <a:solidFill>
                  <a:schemeClr val="bg1"/>
                </a:solidFill>
                <a:latin typeface="Verdana" pitchFamily="34" charset="0"/>
                <a:ea typeface="Verdana" pitchFamily="34" charset="0"/>
                <a:cs typeface="Verdana" pitchFamily="34" charset="0"/>
              </a:rPr>
              <a:t> </a:t>
            </a:r>
            <a:endParaRPr lang="en-US" sz="600" dirty="0" smtClean="0">
              <a:solidFill>
                <a:schemeClr val="bg1"/>
              </a:solidFill>
              <a:latin typeface="Verdana" pitchFamily="34" charset="0"/>
              <a:ea typeface="Verdana" pitchFamily="34" charset="0"/>
              <a:cs typeface="Verdana" pitchFamily="34" charset="0"/>
            </a:endParaRPr>
          </a:p>
          <a:p>
            <a:r>
              <a:rPr lang="en-GB" sz="600" b="1" dirty="0" smtClean="0">
                <a:solidFill>
                  <a:schemeClr val="bg1"/>
                </a:solidFill>
                <a:latin typeface="Verdana" pitchFamily="34" charset="0"/>
                <a:ea typeface="Verdana" pitchFamily="34" charset="0"/>
                <a:cs typeface="Verdana" pitchFamily="34" charset="0"/>
              </a:rPr>
              <a:t> </a:t>
            </a:r>
            <a:endParaRPr lang="en-US" sz="600" dirty="0" smtClean="0">
              <a:solidFill>
                <a:schemeClr val="bg1"/>
              </a:solidFill>
              <a:latin typeface="Verdana" pitchFamily="34" charset="0"/>
              <a:ea typeface="Verdana" pitchFamily="34" charset="0"/>
              <a:cs typeface="Verdana" pitchFamily="34" charset="0"/>
            </a:endParaRPr>
          </a:p>
          <a:p>
            <a:r>
              <a:rPr lang="ru-RU" sz="600" b="1" dirty="0" smtClean="0">
                <a:solidFill>
                  <a:schemeClr val="bg1"/>
                </a:solidFill>
                <a:latin typeface="Verdana" pitchFamily="34" charset="0"/>
                <a:ea typeface="Verdana" pitchFamily="34" charset="0"/>
                <a:cs typeface="Verdana" pitchFamily="34" charset="0"/>
              </a:rPr>
              <a:t>Товарные знаки</a:t>
            </a:r>
            <a:r>
              <a:rPr lang="en-GB" sz="600" b="1" dirty="0" smtClean="0">
                <a:solidFill>
                  <a:schemeClr val="bg1"/>
                </a:solidFill>
                <a:latin typeface="Verdana" pitchFamily="34" charset="0"/>
                <a:ea typeface="Verdana" pitchFamily="34" charset="0"/>
                <a:cs typeface="Verdana" pitchFamily="34" charset="0"/>
              </a:rPr>
              <a:t> </a:t>
            </a:r>
            <a:endParaRPr lang="en-US" sz="600" dirty="0" smtClean="0">
              <a:solidFill>
                <a:schemeClr val="bg1"/>
              </a:solidFill>
              <a:latin typeface="Verdana" pitchFamily="34" charset="0"/>
              <a:ea typeface="Verdana" pitchFamily="34" charset="0"/>
              <a:cs typeface="Verdana" pitchFamily="34" charset="0"/>
            </a:endParaRPr>
          </a:p>
          <a:p>
            <a:pPr>
              <a:spcAft>
                <a:spcPts val="0"/>
              </a:spcAft>
            </a:pPr>
            <a:r>
              <a:rPr lang="en-GB" sz="600" dirty="0" smtClean="0">
                <a:solidFill>
                  <a:schemeClr val="bg1"/>
                </a:solidFill>
                <a:latin typeface="Verdana" pitchFamily="34" charset="0"/>
                <a:ea typeface="Verdana" pitchFamily="34" charset="0"/>
                <a:cs typeface="Verdana" pitchFamily="34" charset="0"/>
              </a:rPr>
              <a:t>ARGUS, </a:t>
            </a:r>
            <a:r>
              <a:rPr lang="ru-RU" sz="600" dirty="0" smtClean="0">
                <a:solidFill>
                  <a:schemeClr val="bg1"/>
                </a:solidFill>
                <a:latin typeface="Verdana" pitchFamily="34" charset="0"/>
                <a:ea typeface="Verdana" pitchFamily="34" charset="0"/>
                <a:cs typeface="Verdana" pitchFamily="34" charset="0"/>
              </a:rPr>
              <a:t>логотип </a:t>
            </a:r>
            <a:r>
              <a:rPr lang="en-GB" sz="600" dirty="0" smtClean="0">
                <a:solidFill>
                  <a:schemeClr val="bg1"/>
                </a:solidFill>
                <a:latin typeface="Verdana" pitchFamily="34" charset="0"/>
                <a:ea typeface="Verdana" pitchFamily="34" charset="0"/>
                <a:cs typeface="Verdana" pitchFamily="34" charset="0"/>
              </a:rPr>
              <a:t>ARGUS, ARGUS MEDIA, ARGUS DIRECT, ARGUS OPEN MARKETS, AOM, FMB, DEWITT, JIM JORDAN &amp; ASSOCIATES, JJ&amp;A, FUNDALYTICS,  METAL-PAGES, METALPRICES.COM, </a:t>
            </a:r>
            <a:r>
              <a:rPr lang="ru-RU" sz="600" dirty="0" smtClean="0">
                <a:solidFill>
                  <a:schemeClr val="bg1"/>
                </a:solidFill>
                <a:latin typeface="Verdana" pitchFamily="34" charset="0"/>
                <a:ea typeface="Verdana" pitchFamily="34" charset="0"/>
                <a:cs typeface="Verdana" pitchFamily="34" charset="0"/>
              </a:rPr>
              <a:t>наименования изданий </a:t>
            </a:r>
            <a:r>
              <a:rPr lang="en-GB" sz="600" dirty="0" smtClean="0">
                <a:solidFill>
                  <a:schemeClr val="bg1"/>
                </a:solidFill>
                <a:latin typeface="Verdana" pitchFamily="34" charset="0"/>
                <a:ea typeface="Verdana" pitchFamily="34" charset="0"/>
                <a:cs typeface="Verdana" pitchFamily="34" charset="0"/>
              </a:rPr>
              <a:t>Argus </a:t>
            </a:r>
            <a:r>
              <a:rPr lang="ru-RU" sz="600" dirty="0" smtClean="0">
                <a:solidFill>
                  <a:schemeClr val="bg1"/>
                </a:solidFill>
                <a:latin typeface="Verdana" pitchFamily="34" charset="0"/>
                <a:ea typeface="Verdana" pitchFamily="34" charset="0"/>
                <a:cs typeface="Verdana" pitchFamily="34" charset="0"/>
              </a:rPr>
              <a:t>и наименования индексов </a:t>
            </a:r>
            <a:r>
              <a:rPr lang="en-GB" sz="600" dirty="0" smtClean="0">
                <a:solidFill>
                  <a:schemeClr val="bg1"/>
                </a:solidFill>
                <a:latin typeface="Verdana" pitchFamily="34" charset="0"/>
                <a:ea typeface="Verdana" pitchFamily="34" charset="0"/>
                <a:cs typeface="Verdana" pitchFamily="34" charset="0"/>
              </a:rPr>
              <a:t>Argus </a:t>
            </a:r>
            <a:r>
              <a:rPr lang="ru-RU" sz="600" dirty="0" smtClean="0">
                <a:solidFill>
                  <a:schemeClr val="bg1"/>
                </a:solidFill>
                <a:latin typeface="Verdana" pitchFamily="34" charset="0"/>
                <a:ea typeface="Verdana" pitchFamily="34" charset="0"/>
                <a:cs typeface="Verdana" pitchFamily="34" charset="0"/>
              </a:rPr>
              <a:t>являются товарными знаками, принадлежащими </a:t>
            </a:r>
            <a:r>
              <a:rPr lang="en-GB" sz="600" dirty="0" smtClean="0">
                <a:solidFill>
                  <a:schemeClr val="bg1"/>
                </a:solidFill>
                <a:latin typeface="Verdana" pitchFamily="34" charset="0"/>
                <a:ea typeface="Verdana" pitchFamily="34" charset="0"/>
                <a:cs typeface="Verdana" pitchFamily="34" charset="0"/>
              </a:rPr>
              <a:t>Argus Media Limited.</a:t>
            </a:r>
          </a:p>
          <a:p>
            <a:pPr>
              <a:spcAft>
                <a:spcPts val="0"/>
              </a:spcAft>
            </a:pPr>
            <a:endParaRPr lang="en-GB" sz="600" dirty="0" smtClean="0">
              <a:solidFill>
                <a:schemeClr val="bg1"/>
              </a:solidFill>
              <a:latin typeface="Verdana" pitchFamily="34" charset="0"/>
              <a:ea typeface="Verdana" pitchFamily="34" charset="0"/>
              <a:cs typeface="Verdana" pitchFamily="34" charset="0"/>
            </a:endParaRPr>
          </a:p>
          <a:p>
            <a:r>
              <a:rPr lang="ru-RU" sz="600" b="1" dirty="0" smtClean="0">
                <a:solidFill>
                  <a:schemeClr val="bg1"/>
                </a:solidFill>
                <a:latin typeface="Verdana" pitchFamily="34" charset="0"/>
                <a:ea typeface="Verdana" pitchFamily="34" charset="0"/>
                <a:cs typeface="Verdana" pitchFamily="34" charset="0"/>
              </a:rPr>
              <a:t>Дисклеймер</a:t>
            </a:r>
            <a:r>
              <a:rPr lang="en-GB" sz="600" b="1" dirty="0" smtClean="0">
                <a:solidFill>
                  <a:schemeClr val="bg1"/>
                </a:solidFill>
                <a:latin typeface="Verdana" pitchFamily="34" charset="0"/>
                <a:ea typeface="Verdana" pitchFamily="34" charset="0"/>
                <a:cs typeface="Verdana" pitchFamily="34" charset="0"/>
              </a:rPr>
              <a:t> </a:t>
            </a:r>
            <a:endParaRPr lang="en-US" sz="600" dirty="0" smtClean="0">
              <a:solidFill>
                <a:schemeClr val="bg1"/>
              </a:solidFill>
              <a:latin typeface="Verdana" pitchFamily="34" charset="0"/>
              <a:ea typeface="Verdana" pitchFamily="34" charset="0"/>
              <a:cs typeface="Verdana" pitchFamily="34" charset="0"/>
            </a:endParaRPr>
          </a:p>
          <a:p>
            <a:r>
              <a:rPr lang="ru-RU" sz="600" dirty="0" smtClean="0">
                <a:solidFill>
                  <a:schemeClr val="bg1"/>
                </a:solidFill>
                <a:latin typeface="Verdana" pitchFamily="34" charset="0"/>
                <a:ea typeface="Verdana" pitchFamily="34" charset="0"/>
                <a:cs typeface="Verdana" pitchFamily="34" charset="0"/>
              </a:rPr>
              <a:t>Все данные и иная представленная информация («Информация») предоставляются на условиях принципа «как есть». Argus не дает никаких гарантий, явных или подразумеваемых, в отношении точности, достаточности, своевременности или полноты Информации или пригодности для какой-либо конкретной цели. Argus не несет ответственности за любые убытки или ущерб, возникающие в результате того, что какая-либо сторона положилась на Информацию, и снимает с себя любую без исключения ответственность, связанную с Информацией или возникающую в результате ее использования, в полном объеме, допустимом законом.</a:t>
            </a:r>
            <a:endParaRPr lang="en-US" sz="600" dirty="0" smtClean="0">
              <a:solidFill>
                <a:schemeClr val="bg1"/>
              </a:solidFill>
              <a:latin typeface="Verdana" pitchFamily="34" charset="0"/>
              <a:ea typeface="Verdana" pitchFamily="34" charset="0"/>
              <a:cs typeface="Verdana" pitchFamily="34" charset="0"/>
            </a:endParaRPr>
          </a:p>
          <a:p>
            <a:endParaRPr lang="en-US" sz="8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5526608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14663FE-FE4E-4A1B-B98F-F6B1356C1A05}" type="datetimeFigureOut">
              <a:rPr lang="ru-RU" smtClean="0"/>
              <a:pPr/>
              <a:t>14.03.2017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0546B2-ABF5-4096-946F-814EA93A6BB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663FE-FE4E-4A1B-B98F-F6B1356C1A05}" type="datetimeFigureOut">
              <a:rPr lang="ru-RU" smtClean="0"/>
              <a:pPr/>
              <a:t>14.03.2017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546B2-ABF5-4096-946F-814EA93A6B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09600" y="1735666"/>
            <a:ext cx="7391400" cy="2912534"/>
          </a:xfrm>
          <a:prstGeom prst="rect">
            <a:avLst/>
          </a:prstGeom>
        </p:spPr>
        <p:txBody>
          <a:bodyPr vert="horz" lIns="0" tIns="0" rIns="0" bIns="0" rtlCol="0" anchor="t">
            <a:normAutofit/>
          </a:bodyPr>
          <a:lstStyle>
            <a:lvl1pPr algn="l" defTabSz="914400" rtl="0" eaLnBrk="1" latinLnBrk="0" hangingPunct="1">
              <a:spcBef>
                <a:spcPct val="0"/>
              </a:spcBef>
              <a:buNone/>
              <a:defRPr sz="2000" b="0" i="0" kern="1200">
                <a:solidFill>
                  <a:schemeClr val="bg1"/>
                </a:solidFill>
                <a:latin typeface="Verdana"/>
                <a:ea typeface="+mj-ea"/>
                <a:cs typeface="Verdana"/>
              </a:defRPr>
            </a:lvl1pPr>
          </a:lstStyle>
          <a:p>
            <a:r>
              <a:rPr lang="ru-RU" sz="1800" b="1" dirty="0">
                <a:ea typeface="ＭＳ Ｐゴシック" pitchFamily="34" charset="-128"/>
              </a:rPr>
              <a:t>Обзор </a:t>
            </a:r>
            <a:r>
              <a:rPr lang="ru-RU" sz="1800" b="1" dirty="0" smtClean="0">
                <a:ea typeface="ＭＳ Ｐゴシック" pitchFamily="34" charset="-128"/>
              </a:rPr>
              <a:t>оптового рынка моторного топлива</a:t>
            </a:r>
            <a:endParaRPr lang="en-US" sz="2200" b="1" dirty="0">
              <a:ea typeface="ＭＳ Ｐゴシック" pitchFamily="34" charset="-128"/>
            </a:endParaRPr>
          </a:p>
          <a:p>
            <a:endParaRPr lang="ru-RU" sz="1700" dirty="0" smtClean="0">
              <a:ea typeface="ＭＳ Ｐゴシック" pitchFamily="34" charset="-128"/>
            </a:endParaRPr>
          </a:p>
          <a:p>
            <a:r>
              <a:rPr lang="ru-RU" sz="1700" dirty="0" smtClean="0">
                <a:ea typeface="ＭＳ Ｐゴシック" pitchFamily="34" charset="-128"/>
              </a:rPr>
              <a:t>Дмитрий Терентьев</a:t>
            </a:r>
          </a:p>
          <a:p>
            <a:r>
              <a:rPr lang="ru-RU" sz="1700" dirty="0" smtClean="0">
                <a:ea typeface="ＭＳ Ｐゴシック" pitchFamily="34" charset="-128"/>
              </a:rPr>
              <a:t>Менеджер по развитию бизнеса</a:t>
            </a:r>
          </a:p>
          <a:p>
            <a:r>
              <a:rPr lang="en-US" sz="1700" dirty="0" smtClean="0">
                <a:ea typeface="ＭＳ Ｐゴシック" pitchFamily="34" charset="-128"/>
              </a:rPr>
              <a:t>Argus Media</a:t>
            </a:r>
            <a:endParaRPr lang="ru-RU" sz="1700" dirty="0" smtClean="0">
              <a:ea typeface="ＭＳ Ｐゴシック" pitchFamily="34" charset="-128"/>
            </a:endParaRPr>
          </a:p>
          <a:p>
            <a:endParaRPr lang="en-US" sz="1700" dirty="0">
              <a:ea typeface="ＭＳ Ｐゴシック" pitchFamily="34" charset="-128"/>
            </a:endParaRPr>
          </a:p>
          <a:p>
            <a:r>
              <a:rPr lang="ru-RU" sz="1700" dirty="0" smtClean="0">
                <a:ea typeface="ＭＳ Ｐゴシック" pitchFamily="34" charset="-128"/>
              </a:rPr>
              <a:t>15 марта </a:t>
            </a:r>
            <a:r>
              <a:rPr lang="en-US" sz="1700" dirty="0" smtClean="0">
                <a:ea typeface="ＭＳ Ｐゴシック" pitchFamily="34" charset="-128"/>
              </a:rPr>
              <a:t>201</a:t>
            </a:r>
            <a:r>
              <a:rPr lang="ru-RU" sz="1700" dirty="0" smtClean="0">
                <a:ea typeface="ＭＳ Ｐゴシック" pitchFamily="34" charset="-128"/>
              </a:rPr>
              <a:t>7 г.</a:t>
            </a:r>
            <a:endParaRPr lang="en-US" sz="1700" dirty="0" smtClean="0">
              <a:ea typeface="ＭＳ Ｐゴシック" pitchFamily="34" charset="-128"/>
            </a:endParaRPr>
          </a:p>
          <a:p>
            <a:r>
              <a:rPr lang="ru-RU" sz="1700" dirty="0" smtClean="0">
                <a:ea typeface="ＭＳ Ｐゴシック" pitchFamily="34" charset="-128"/>
              </a:rPr>
              <a:t>Москва</a:t>
            </a:r>
            <a:endParaRPr lang="en-US" sz="1200" dirty="0"/>
          </a:p>
        </p:txBody>
      </p:sp>
      <p:sp>
        <p:nvSpPr>
          <p:cNvPr id="3" name="Прямоугольник 2"/>
          <p:cNvSpPr/>
          <p:nvPr/>
        </p:nvSpPr>
        <p:spPr>
          <a:xfrm>
            <a:off x="2915816" y="6237312"/>
            <a:ext cx="3887603" cy="246221"/>
          </a:xfrm>
          <a:prstGeom prst="rect">
            <a:avLst/>
          </a:prstGeom>
        </p:spPr>
        <p:txBody>
          <a:bodyPr wrap="none">
            <a:spAutoFit/>
          </a:bodyPr>
          <a:lstStyle/>
          <a:p>
            <a:pPr lvl="0"/>
            <a:r>
              <a:rPr lang="en-US" sz="1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Copyright © </a:t>
            </a:r>
            <a:r>
              <a:rPr lang="en-US" sz="1000" dirty="0" smtClean="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201</a:t>
            </a:r>
            <a:r>
              <a:rPr lang="ru-RU" sz="1000" dirty="0" smtClean="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7</a:t>
            </a:r>
            <a:r>
              <a:rPr lang="en-US" sz="1000" dirty="0" smtClean="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Argus Media group. All rights reserved</a:t>
            </a:r>
            <a:endParaRPr lang="ru-RU" sz="1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68791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a:solidFill>
                  <a:srgbClr val="003F82"/>
                </a:solidFill>
                <a:latin typeface="Verdana" pitchFamily="34" charset="0"/>
                <a:ea typeface="Verdana" pitchFamily="34" charset="0"/>
                <a:cs typeface="Verdana" pitchFamily="34" charset="0"/>
              </a:rPr>
              <a:t>Экспорт российского </a:t>
            </a:r>
            <a:r>
              <a:rPr lang="ru-RU" sz="2800" dirty="0" smtClean="0">
                <a:solidFill>
                  <a:srgbClr val="003F82"/>
                </a:solidFill>
                <a:latin typeface="Verdana" pitchFamily="34" charset="0"/>
                <a:ea typeface="Verdana" pitchFamily="34" charset="0"/>
                <a:cs typeface="Verdana" pitchFamily="34" charset="0"/>
              </a:rPr>
              <a:t>дизтоплива</a:t>
            </a:r>
            <a:r>
              <a:rPr lang="en-US" sz="2800" dirty="0" smtClean="0">
                <a:solidFill>
                  <a:srgbClr val="003F82"/>
                </a:solidFill>
                <a:latin typeface="Verdana" pitchFamily="34" charset="0"/>
                <a:ea typeface="Verdana" pitchFamily="34" charset="0"/>
                <a:cs typeface="Verdana" pitchFamily="34" charset="0"/>
              </a:rPr>
              <a:t>, </a:t>
            </a:r>
            <a:r>
              <a:rPr lang="ru-RU" sz="2800" dirty="0" smtClean="0">
                <a:solidFill>
                  <a:srgbClr val="003F82"/>
                </a:solidFill>
                <a:latin typeface="Verdana" pitchFamily="34" charset="0"/>
                <a:ea typeface="Verdana" pitchFamily="34" charset="0"/>
                <a:cs typeface="Verdana" pitchFamily="34" charset="0"/>
              </a:rPr>
              <a:t>тыс.</a:t>
            </a:r>
            <a:r>
              <a:rPr lang="en-US" sz="2800" dirty="0" smtClean="0">
                <a:solidFill>
                  <a:srgbClr val="003F82"/>
                </a:solidFill>
                <a:latin typeface="Verdana" pitchFamily="34" charset="0"/>
                <a:ea typeface="Verdana" pitchFamily="34" charset="0"/>
                <a:cs typeface="Verdana" pitchFamily="34" charset="0"/>
              </a:rPr>
              <a:t> </a:t>
            </a:r>
            <a:r>
              <a:rPr lang="ru-RU" sz="2800" dirty="0" smtClean="0">
                <a:solidFill>
                  <a:srgbClr val="003F82"/>
                </a:solidFill>
                <a:latin typeface="Verdana" pitchFamily="34" charset="0"/>
                <a:ea typeface="Verdana" pitchFamily="34" charset="0"/>
                <a:cs typeface="Verdana" pitchFamily="34" charset="0"/>
              </a:rPr>
              <a:t>т</a:t>
            </a:r>
            <a:r>
              <a:rPr lang="ru-RU" sz="2800" dirty="0">
                <a:solidFill>
                  <a:srgbClr val="003F82"/>
                </a:solidFill>
                <a:latin typeface="Verdana" pitchFamily="34" charset="0"/>
                <a:ea typeface="Verdana" pitchFamily="34" charset="0"/>
                <a:cs typeface="Verdana" pitchFamily="34" charset="0"/>
              </a:rPr>
              <a:t/>
            </a:r>
            <a:br>
              <a:rPr lang="ru-RU" sz="2800" dirty="0">
                <a:solidFill>
                  <a:srgbClr val="003F82"/>
                </a:solidFill>
                <a:latin typeface="Verdana" pitchFamily="34" charset="0"/>
                <a:ea typeface="Verdana" pitchFamily="34" charset="0"/>
                <a:cs typeface="Verdana" pitchFamily="34" charset="0"/>
              </a:rPr>
            </a:br>
            <a:endParaRPr lang="ru-RU" sz="2800" dirty="0">
              <a:solidFill>
                <a:srgbClr val="003F82"/>
              </a:solidFill>
              <a:latin typeface="Verdana" pitchFamily="34" charset="0"/>
              <a:ea typeface="Verdana" pitchFamily="34" charset="0"/>
              <a:cs typeface="Verdana"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1843912450"/>
              </p:ext>
            </p:extLst>
          </p:nvPr>
        </p:nvGraphicFramePr>
        <p:xfrm>
          <a:off x="827584" y="908720"/>
          <a:ext cx="4536504" cy="4758570"/>
        </p:xfrm>
        <a:graphic>
          <a:graphicData uri="http://schemas.openxmlformats.org/drawingml/2006/table">
            <a:tbl>
              <a:tblPr>
                <a:tableStyleId>{5C22544A-7EE6-4342-B048-85BDC9FD1C3A}</a:tableStyleId>
              </a:tblPr>
              <a:tblGrid>
                <a:gridCol w="1784256"/>
                <a:gridCol w="930916"/>
                <a:gridCol w="856426"/>
                <a:gridCol w="964906"/>
              </a:tblGrid>
              <a:tr h="504056">
                <a:tc>
                  <a:txBody>
                    <a:bodyPr/>
                    <a:lstStyle/>
                    <a:p>
                      <a:pPr algn="l" rtl="0" fontAlgn="b"/>
                      <a:r>
                        <a:rPr lang="ru-RU" sz="1600" u="none" strike="noStrike" dirty="0">
                          <a:effectLst/>
                        </a:rPr>
                        <a:t>Вид отгрузки</a:t>
                      </a:r>
                      <a:endParaRPr lang="ru-RU" sz="1600" b="0" i="0" u="none" strike="noStrike" dirty="0">
                        <a:solidFill>
                          <a:srgbClr val="000000"/>
                        </a:solidFill>
                        <a:effectLst/>
                        <a:latin typeface="Calibri"/>
                      </a:endParaRPr>
                    </a:p>
                  </a:txBody>
                  <a:tcPr marL="4810" marR="4810" marT="4810" marB="0" anchor="ctr">
                    <a:solidFill>
                      <a:schemeClr val="bg1">
                        <a:lumMod val="85000"/>
                      </a:schemeClr>
                    </a:solidFill>
                  </a:tcPr>
                </a:tc>
                <a:tc>
                  <a:txBody>
                    <a:bodyPr/>
                    <a:lstStyle/>
                    <a:p>
                      <a:pPr algn="l" rtl="0" fontAlgn="b"/>
                      <a:r>
                        <a:rPr lang="ru-RU" sz="1600" u="none" strike="noStrike" dirty="0">
                          <a:effectLst/>
                        </a:rPr>
                        <a:t>2015</a:t>
                      </a:r>
                      <a:endParaRPr lang="ru-RU" sz="1600" b="0" i="0" u="none" strike="noStrike" dirty="0">
                        <a:solidFill>
                          <a:srgbClr val="000000"/>
                        </a:solidFill>
                        <a:effectLst/>
                        <a:latin typeface="Calibri"/>
                      </a:endParaRPr>
                    </a:p>
                  </a:txBody>
                  <a:tcPr marL="4810" marR="4810" marT="4810" marB="0" anchor="ctr">
                    <a:solidFill>
                      <a:schemeClr val="bg1">
                        <a:lumMod val="85000"/>
                      </a:schemeClr>
                    </a:solidFill>
                  </a:tcPr>
                </a:tc>
                <a:tc>
                  <a:txBody>
                    <a:bodyPr/>
                    <a:lstStyle/>
                    <a:p>
                      <a:pPr algn="l" rtl="0" fontAlgn="b"/>
                      <a:r>
                        <a:rPr lang="ru-RU" sz="1600" u="none" strike="noStrike" dirty="0">
                          <a:effectLst/>
                        </a:rPr>
                        <a:t>2016</a:t>
                      </a:r>
                      <a:endParaRPr lang="ru-RU" sz="1600" b="0" i="0" u="none" strike="noStrike" dirty="0">
                        <a:solidFill>
                          <a:srgbClr val="000000"/>
                        </a:solidFill>
                        <a:effectLst/>
                        <a:latin typeface="Calibri"/>
                      </a:endParaRPr>
                    </a:p>
                  </a:txBody>
                  <a:tcPr marL="4810" marR="4810" marT="4810" marB="0" anchor="ctr">
                    <a:solidFill>
                      <a:schemeClr val="bg1">
                        <a:lumMod val="85000"/>
                      </a:schemeClr>
                    </a:solidFill>
                  </a:tcPr>
                </a:tc>
                <a:tc>
                  <a:txBody>
                    <a:bodyPr/>
                    <a:lstStyle/>
                    <a:p>
                      <a:pPr algn="l" rtl="0" fontAlgn="b"/>
                      <a:r>
                        <a:rPr lang="ru-RU" sz="1600" u="none" strike="noStrike">
                          <a:effectLst/>
                        </a:rPr>
                        <a:t>2016-2015</a:t>
                      </a:r>
                      <a:endParaRPr lang="ru-RU" sz="1600" b="0" i="0" u="none" strike="noStrike">
                        <a:solidFill>
                          <a:srgbClr val="000000"/>
                        </a:solidFill>
                        <a:effectLst/>
                        <a:latin typeface="Calibri"/>
                      </a:endParaRPr>
                    </a:p>
                  </a:txBody>
                  <a:tcPr marL="4810" marR="4810" marT="4810" marB="0" anchor="ctr">
                    <a:solidFill>
                      <a:schemeClr val="bg1">
                        <a:lumMod val="85000"/>
                      </a:schemeClr>
                    </a:solidFill>
                  </a:tcPr>
                </a:tc>
              </a:tr>
              <a:tr h="532086">
                <a:tc>
                  <a:txBody>
                    <a:bodyPr/>
                    <a:lstStyle/>
                    <a:p>
                      <a:pPr algn="l" rtl="0" fontAlgn="b"/>
                      <a:r>
                        <a:rPr lang="ru-RU" sz="1600" u="none" strike="noStrike" dirty="0">
                          <a:effectLst/>
                        </a:rPr>
                        <a:t>Трубопроводные партии</a:t>
                      </a:r>
                      <a:endParaRPr lang="ru-RU" sz="1600" b="0" i="0" u="none" strike="noStrike" dirty="0">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23013</a:t>
                      </a:r>
                      <a:endParaRPr lang="ru-RU" sz="1600" b="0" i="0" u="none" strike="noStrike" dirty="0">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23430</a:t>
                      </a:r>
                      <a:endParaRPr lang="ru-RU" sz="1600" b="0" i="0" u="none" strike="noStrike" dirty="0">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417</a:t>
                      </a:r>
                      <a:endParaRPr lang="ru-RU" sz="1600" b="0" i="0" u="none" strike="noStrike" dirty="0">
                        <a:solidFill>
                          <a:srgbClr val="000000"/>
                        </a:solidFill>
                        <a:effectLst/>
                        <a:latin typeface="Calibri"/>
                      </a:endParaRPr>
                    </a:p>
                  </a:txBody>
                  <a:tcPr marL="4810" marR="4810" marT="4810" marB="0" anchor="ctr">
                    <a:solidFill>
                      <a:schemeClr val="bg1"/>
                    </a:solidFill>
                  </a:tcPr>
                </a:tc>
              </a:tr>
              <a:tr h="404018">
                <a:tc>
                  <a:txBody>
                    <a:bodyPr/>
                    <a:lstStyle/>
                    <a:p>
                      <a:pPr algn="l" rtl="0" fontAlgn="b"/>
                      <a:r>
                        <a:rPr lang="ru-RU" sz="1600" u="none" strike="noStrike" dirty="0">
                          <a:effectLst/>
                        </a:rPr>
                        <a:t>Ж/д партии*</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a:effectLst/>
                        </a:rPr>
                        <a:t>21047</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a:effectLst/>
                        </a:rPr>
                        <a:t>19582</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a:effectLst/>
                        </a:rPr>
                        <a:t>-1465</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r>
              <a:tr h="360040">
                <a:tc>
                  <a:txBody>
                    <a:bodyPr/>
                    <a:lstStyle/>
                    <a:p>
                      <a:pPr algn="l" rtl="0" fontAlgn="b"/>
                      <a:r>
                        <a:rPr lang="ru-RU" sz="1600" u="none" strike="noStrike">
                          <a:effectLst/>
                        </a:rPr>
                        <a:t>Река</a:t>
                      </a:r>
                      <a:endParaRPr lang="ru-RU" sz="1600" b="0" i="0" u="none" strike="noStrike">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1084</a:t>
                      </a:r>
                      <a:endParaRPr lang="ru-RU" sz="1600" b="0" i="0" u="none" strike="noStrike" dirty="0">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1634</a:t>
                      </a:r>
                      <a:endParaRPr lang="ru-RU" sz="1600" b="0" i="0" u="none" strike="noStrike" dirty="0">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549,5</a:t>
                      </a:r>
                      <a:endParaRPr lang="ru-RU" sz="1600" b="0" i="0" u="none" strike="noStrike" dirty="0">
                        <a:solidFill>
                          <a:srgbClr val="000000"/>
                        </a:solidFill>
                        <a:effectLst/>
                        <a:latin typeface="Calibri"/>
                      </a:endParaRPr>
                    </a:p>
                  </a:txBody>
                  <a:tcPr marL="4810" marR="4810" marT="4810" marB="0" anchor="ctr">
                    <a:solidFill>
                      <a:schemeClr val="bg1"/>
                    </a:solidFill>
                  </a:tcPr>
                </a:tc>
              </a:tr>
              <a:tr h="399422">
                <a:tc>
                  <a:txBody>
                    <a:bodyPr/>
                    <a:lstStyle/>
                    <a:p>
                      <a:pPr algn="l" rtl="0" fontAlgn="b"/>
                      <a:r>
                        <a:rPr lang="ru-RU" sz="1600" u="none" strike="noStrike" dirty="0">
                          <a:effectLst/>
                        </a:rPr>
                        <a:t>Поставки с заводов</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a:effectLst/>
                        </a:rPr>
                        <a:t> </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a:effectLst/>
                        </a:rPr>
                        <a:t> </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a:effectLst/>
                        </a:rPr>
                        <a:t> </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r>
              <a:tr h="404018">
                <a:tc>
                  <a:txBody>
                    <a:bodyPr/>
                    <a:lstStyle/>
                    <a:p>
                      <a:pPr algn="l" rtl="0" fontAlgn="b"/>
                      <a:r>
                        <a:rPr lang="ru-RU" sz="1600" u="none" strike="noStrike" dirty="0" err="1" smtClean="0">
                          <a:effectLst/>
                        </a:rPr>
                        <a:t>Новатэк</a:t>
                      </a:r>
                      <a:endParaRPr lang="ru-RU" sz="1600" b="0" i="0" u="none" strike="noStrike" dirty="0">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a:effectLst/>
                        </a:rPr>
                        <a:t>453</a:t>
                      </a:r>
                      <a:endParaRPr lang="ru-RU" sz="1600" b="0" i="0" u="none" strike="noStrike">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528,5</a:t>
                      </a:r>
                      <a:endParaRPr lang="ru-RU" sz="1600" b="0" i="0" u="none" strike="noStrike" dirty="0">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75,5</a:t>
                      </a:r>
                      <a:endParaRPr lang="ru-RU" sz="1600" b="0" i="0" u="none" strike="noStrike" dirty="0">
                        <a:solidFill>
                          <a:srgbClr val="000000"/>
                        </a:solidFill>
                        <a:effectLst/>
                        <a:latin typeface="Calibri"/>
                      </a:endParaRPr>
                    </a:p>
                  </a:txBody>
                  <a:tcPr marL="4810" marR="4810" marT="4810" marB="0" anchor="ctr">
                    <a:solidFill>
                      <a:schemeClr val="bg1"/>
                    </a:solidFill>
                  </a:tcPr>
                </a:tc>
              </a:tr>
              <a:tr h="538691">
                <a:tc>
                  <a:txBody>
                    <a:bodyPr/>
                    <a:lstStyle/>
                    <a:p>
                      <a:pPr algn="l" rtl="0" fontAlgn="b"/>
                      <a:r>
                        <a:rPr lang="ru-RU" sz="1600" u="none" strike="noStrike" dirty="0" smtClean="0">
                          <a:effectLst/>
                        </a:rPr>
                        <a:t>Туапсинский</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a:effectLst/>
                        </a:rPr>
                        <a:t>2982</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a:effectLst/>
                        </a:rPr>
                        <a:t>3403</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a:effectLst/>
                        </a:rPr>
                        <a:t>421,4</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r>
              <a:tr h="497451">
                <a:tc>
                  <a:txBody>
                    <a:bodyPr/>
                    <a:lstStyle/>
                    <a:p>
                      <a:pPr algn="l" rtl="0" fontAlgn="b"/>
                      <a:r>
                        <a:rPr lang="ru-RU" sz="1600" u="none" strike="noStrike" dirty="0" err="1" smtClean="0">
                          <a:effectLst/>
                        </a:rPr>
                        <a:t>Новошахтинский</a:t>
                      </a:r>
                      <a:endParaRPr lang="ru-RU" sz="1600" b="0" i="0" u="none" strike="noStrike" dirty="0">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a:effectLst/>
                        </a:rPr>
                        <a:t>871,2</a:t>
                      </a:r>
                      <a:endParaRPr lang="ru-RU" sz="1600" b="0" i="0" u="none" strike="noStrike">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920,5</a:t>
                      </a:r>
                      <a:endParaRPr lang="ru-RU" sz="1600" b="0" i="0" u="none" strike="noStrike" dirty="0">
                        <a:solidFill>
                          <a:srgbClr val="000000"/>
                        </a:solidFill>
                        <a:effectLst/>
                        <a:latin typeface="Calibri"/>
                      </a:endParaRPr>
                    </a:p>
                  </a:txBody>
                  <a:tcPr marL="4810" marR="4810" marT="4810" marB="0" anchor="ctr">
                    <a:solidFill>
                      <a:schemeClr val="bg1"/>
                    </a:solidFill>
                  </a:tcPr>
                </a:tc>
                <a:tc>
                  <a:txBody>
                    <a:bodyPr/>
                    <a:lstStyle/>
                    <a:p>
                      <a:pPr algn="l" rtl="0" fontAlgn="b"/>
                      <a:r>
                        <a:rPr lang="ru-RU" sz="1600" u="none" strike="noStrike" dirty="0">
                          <a:effectLst/>
                        </a:rPr>
                        <a:t>49,3</a:t>
                      </a:r>
                      <a:endParaRPr lang="ru-RU" sz="1600" b="0" i="0" u="none" strike="noStrike" dirty="0">
                        <a:solidFill>
                          <a:srgbClr val="000000"/>
                        </a:solidFill>
                        <a:effectLst/>
                        <a:latin typeface="Calibri"/>
                      </a:endParaRPr>
                    </a:p>
                  </a:txBody>
                  <a:tcPr marL="4810" marR="4810" marT="4810" marB="0" anchor="ctr">
                    <a:solidFill>
                      <a:schemeClr val="bg1"/>
                    </a:solidFill>
                  </a:tcPr>
                </a:tc>
              </a:tr>
              <a:tr h="498332">
                <a:tc>
                  <a:txBody>
                    <a:bodyPr/>
                    <a:lstStyle/>
                    <a:p>
                      <a:pPr algn="l" rtl="0" fontAlgn="b"/>
                      <a:r>
                        <a:rPr lang="ru-RU" sz="1600" u="none" strike="noStrike" dirty="0">
                          <a:effectLst/>
                        </a:rPr>
                        <a:t>Итого</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smtClean="0">
                          <a:effectLst/>
                        </a:rPr>
                        <a:t>4</a:t>
                      </a:r>
                      <a:r>
                        <a:rPr lang="en-US" sz="1600" u="none" strike="noStrike" dirty="0" smtClean="0">
                          <a:effectLst/>
                        </a:rPr>
                        <a:t>9570,7</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ru-RU" sz="1600" u="none" strike="noStrike" dirty="0" smtClean="0">
                          <a:effectLst/>
                        </a:rPr>
                        <a:t>4</a:t>
                      </a:r>
                      <a:r>
                        <a:rPr lang="en-US" sz="1600" u="none" strike="noStrike" dirty="0" smtClean="0">
                          <a:effectLst/>
                        </a:rPr>
                        <a:t>9498,6</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c>
                  <a:txBody>
                    <a:bodyPr/>
                    <a:lstStyle/>
                    <a:p>
                      <a:pPr algn="l" rtl="0" fontAlgn="b"/>
                      <a:r>
                        <a:rPr lang="en-US" sz="1600" b="0" i="0" u="none" strike="noStrike" dirty="0" smtClean="0">
                          <a:solidFill>
                            <a:schemeClr val="dk1"/>
                          </a:solidFill>
                          <a:effectLst/>
                          <a:latin typeface="+mn-lt"/>
                        </a:rPr>
                        <a:t>47,9</a:t>
                      </a:r>
                      <a:endParaRPr lang="ru-RU" sz="1600" b="0" i="0" u="none" strike="noStrike" dirty="0">
                        <a:solidFill>
                          <a:srgbClr val="000000"/>
                        </a:solidFill>
                        <a:effectLst/>
                        <a:latin typeface="Calibri"/>
                      </a:endParaRPr>
                    </a:p>
                  </a:txBody>
                  <a:tcPr marL="4810" marR="4810" marT="4810" marB="0" anchor="ctr">
                    <a:solidFill>
                      <a:schemeClr val="tx2">
                        <a:lumMod val="20000"/>
                        <a:lumOff val="80000"/>
                      </a:schemeClr>
                    </a:solidFill>
                  </a:tcPr>
                </a:tc>
              </a:tr>
              <a:tr h="620456">
                <a:tc gridSpan="4">
                  <a:txBody>
                    <a:bodyPr/>
                    <a:lstStyle/>
                    <a:p>
                      <a:pPr algn="l" rtl="0" fontAlgn="b"/>
                      <a:r>
                        <a:rPr lang="ru-RU" sz="1200" u="none" strike="noStrike" dirty="0">
                          <a:effectLst/>
                        </a:rPr>
                        <a:t>* — не включая поставок с </a:t>
                      </a:r>
                      <a:r>
                        <a:rPr lang="ru-RU" sz="1200" u="none" strike="noStrike" dirty="0" err="1">
                          <a:effectLst/>
                        </a:rPr>
                        <a:t>Камбарской</a:t>
                      </a:r>
                      <a:r>
                        <a:rPr lang="ru-RU" sz="1200" u="none" strike="noStrike" dirty="0">
                          <a:effectLst/>
                        </a:rPr>
                        <a:t> н/б, комбинированных поставок и транзитных объемов</a:t>
                      </a:r>
                      <a:endParaRPr lang="ru-RU" sz="1200" b="0" i="0" u="none" strike="noStrike" dirty="0">
                        <a:solidFill>
                          <a:srgbClr val="000000"/>
                        </a:solidFill>
                        <a:effectLst/>
                        <a:latin typeface="Calibri"/>
                      </a:endParaRPr>
                    </a:p>
                  </a:txBody>
                  <a:tcPr marL="4810" marR="4810" marT="4810" marB="0" anchor="c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2" name="Прямоугольник 1"/>
          <p:cNvSpPr/>
          <p:nvPr/>
        </p:nvSpPr>
        <p:spPr>
          <a:xfrm>
            <a:off x="2579365" y="6268596"/>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201</a:t>
            </a:r>
            <a:r>
              <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Argus Media group. All rights reserved.</a:t>
            </a:r>
          </a:p>
        </p:txBody>
      </p:sp>
    </p:spTree>
    <p:extLst>
      <p:ext uri="{BB962C8B-B14F-4D97-AF65-F5344CB8AC3E}">
        <p14:creationId xmlns:p14="http://schemas.microsoft.com/office/powerpoint/2010/main" xmlns="" val="1039787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a:solidFill>
                  <a:srgbClr val="003F82"/>
                </a:solidFill>
                <a:latin typeface="Verdana" pitchFamily="34" charset="0"/>
                <a:ea typeface="Verdana" pitchFamily="34" charset="0"/>
                <a:cs typeface="Verdana" pitchFamily="34" charset="0"/>
              </a:rPr>
              <a:t>Основные направления экспортных поставок газойля</a:t>
            </a:r>
          </a:p>
        </p:txBody>
      </p:sp>
      <p:graphicFrame>
        <p:nvGraphicFramePr>
          <p:cNvPr id="6" name="Объект 5"/>
          <p:cNvGraphicFramePr>
            <a:graphicFrameLocks noGrp="1"/>
          </p:cNvGraphicFramePr>
          <p:nvPr>
            <p:ph sz="half" idx="1"/>
            <p:extLst>
              <p:ext uri="{D42A27DB-BD31-4B8C-83A1-F6EECF244321}">
                <p14:modId xmlns:p14="http://schemas.microsoft.com/office/powerpoint/2010/main" xmlns="" val="240266228"/>
              </p:ext>
            </p:extLst>
          </p:nvPr>
        </p:nvGraphicFramePr>
        <p:xfrm>
          <a:off x="614363" y="1143000"/>
          <a:ext cx="8001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2560315" y="6286618"/>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201</a:t>
            </a:r>
            <a:r>
              <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Argus Media group. All rights reserved.</a:t>
            </a:r>
          </a:p>
        </p:txBody>
      </p:sp>
    </p:spTree>
    <p:extLst>
      <p:ext uri="{BB962C8B-B14F-4D97-AF65-F5344CB8AC3E}">
        <p14:creationId xmlns:p14="http://schemas.microsoft.com/office/powerpoint/2010/main" xmlns="" val="1468483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p:txBody>
          <a:bodyPr/>
          <a:lstStyle/>
          <a:p>
            <a:pPr marL="285750" indent="-285750"/>
            <a:r>
              <a:rPr lang="ru-RU" sz="2400" dirty="0">
                <a:solidFill>
                  <a:srgbClr val="595959"/>
                </a:solidFill>
                <a:latin typeface="Verdana" pitchFamily="34" charset="0"/>
                <a:cs typeface="Arial" pitchFamily="34" charset="0"/>
              </a:rPr>
              <a:t>Баланс спроса и предложения</a:t>
            </a:r>
          </a:p>
          <a:p>
            <a:pPr marL="285750" indent="-285750"/>
            <a:r>
              <a:rPr lang="ru-RU" sz="2400" dirty="0">
                <a:solidFill>
                  <a:srgbClr val="595959"/>
                </a:solidFill>
                <a:latin typeface="Verdana" pitchFamily="34" charset="0"/>
                <a:cs typeface="Arial" pitchFamily="34" charset="0"/>
              </a:rPr>
              <a:t>Цены на международных рынках</a:t>
            </a:r>
          </a:p>
          <a:p>
            <a:pPr marL="285750" indent="-285750"/>
            <a:r>
              <a:rPr lang="ru-RU" sz="2400" dirty="0">
                <a:solidFill>
                  <a:srgbClr val="595959"/>
                </a:solidFill>
                <a:latin typeface="Verdana" pitchFamily="34" charset="0"/>
                <a:cs typeface="Arial" pitchFamily="34" charset="0"/>
              </a:rPr>
              <a:t>Стоимость сырья</a:t>
            </a:r>
          </a:p>
          <a:p>
            <a:pPr marL="285750" indent="-285750"/>
            <a:r>
              <a:rPr lang="ru-RU" sz="2400" dirty="0">
                <a:solidFill>
                  <a:srgbClr val="595959"/>
                </a:solidFill>
                <a:latin typeface="Verdana" pitchFamily="34" charset="0"/>
                <a:cs typeface="Arial" pitchFamily="34" charset="0"/>
              </a:rPr>
              <a:t>Сезонность</a:t>
            </a:r>
          </a:p>
          <a:p>
            <a:pPr marL="285750" indent="-285750"/>
            <a:r>
              <a:rPr lang="ru-RU" sz="2400" dirty="0">
                <a:solidFill>
                  <a:srgbClr val="595959"/>
                </a:solidFill>
                <a:latin typeface="Verdana" pitchFamily="34" charset="0"/>
                <a:cs typeface="Arial" pitchFamily="34" charset="0"/>
              </a:rPr>
              <a:t>Налогообложение (пошлины, акцизы, НДПИ и т.д.)</a:t>
            </a:r>
          </a:p>
          <a:p>
            <a:pPr marL="285750" indent="-285750"/>
            <a:r>
              <a:rPr lang="ru-RU" sz="2400" dirty="0" smtClean="0">
                <a:solidFill>
                  <a:srgbClr val="595959"/>
                </a:solidFill>
                <a:latin typeface="Verdana" pitchFamily="34" charset="0"/>
                <a:cs typeface="Arial" pitchFamily="34" charset="0"/>
              </a:rPr>
              <a:t>Регуляторы</a:t>
            </a:r>
            <a:endParaRPr lang="ru-RU" dirty="0"/>
          </a:p>
        </p:txBody>
      </p:sp>
      <p:sp>
        <p:nvSpPr>
          <p:cNvPr id="3" name="Заголовок 2"/>
          <p:cNvSpPr>
            <a:spLocks noGrp="1"/>
          </p:cNvSpPr>
          <p:nvPr>
            <p:ph type="title"/>
          </p:nvPr>
        </p:nvSpPr>
        <p:spPr/>
        <p:txBody>
          <a:bodyPr>
            <a:noAutofit/>
          </a:bodyPr>
          <a:lstStyle/>
          <a:p>
            <a:r>
              <a:rPr lang="ru-RU" sz="2800" dirty="0">
                <a:solidFill>
                  <a:srgbClr val="003F82"/>
                </a:solidFill>
                <a:latin typeface="Verdana" pitchFamily="34" charset="0"/>
                <a:ea typeface="Verdana" pitchFamily="34" charset="0"/>
                <a:cs typeface="Verdana" pitchFamily="34" charset="0"/>
              </a:rPr>
              <a:t>Факторы, оказывающие влияние на ценообразование на </a:t>
            </a:r>
            <a:r>
              <a:rPr lang="ru-RU" sz="2800" dirty="0" smtClean="0">
                <a:solidFill>
                  <a:srgbClr val="003F82"/>
                </a:solidFill>
                <a:latin typeface="Verdana" pitchFamily="34" charset="0"/>
                <a:ea typeface="Verdana" pitchFamily="34" charset="0"/>
                <a:cs typeface="Verdana" pitchFamily="34" charset="0"/>
              </a:rPr>
              <a:t>внутреннем рынке</a:t>
            </a:r>
            <a:endParaRPr lang="ru-RU" sz="2800" dirty="0">
              <a:solidFill>
                <a:srgbClr val="003F82"/>
              </a:solidFill>
              <a:latin typeface="Verdana" pitchFamily="34" charset="0"/>
              <a:ea typeface="Verdana" pitchFamily="34" charset="0"/>
              <a:cs typeface="Verdana" pitchFamily="34" charset="0"/>
            </a:endParaRPr>
          </a:p>
        </p:txBody>
      </p:sp>
      <p:sp>
        <p:nvSpPr>
          <p:cNvPr id="4" name="Прямоугольник 3"/>
          <p:cNvSpPr/>
          <p:nvPr/>
        </p:nvSpPr>
        <p:spPr>
          <a:xfrm>
            <a:off x="2701420" y="6237312"/>
            <a:ext cx="3760260" cy="276999"/>
          </a:xfrm>
          <a:prstGeom prst="rect">
            <a:avLst/>
          </a:prstGeom>
        </p:spPr>
        <p:txBody>
          <a:bodyPr wrap="none">
            <a:spAutoFit/>
          </a:bodyPr>
          <a:lstStyle/>
          <a:p>
            <a:pPr lvl="0" algn="ctr"/>
            <a:r>
              <a:rPr lang="en-US" sz="1200" dirty="0">
                <a:solidFill>
                  <a:prstClr val="black">
                    <a:tint val="75000"/>
                  </a:prstClr>
                </a:solidFill>
              </a:rPr>
              <a:t>Copyright © 201</a:t>
            </a:r>
            <a:r>
              <a:rPr lang="ru-RU" sz="1200" dirty="0">
                <a:solidFill>
                  <a:prstClr val="black">
                    <a:tint val="75000"/>
                  </a:prstClr>
                </a:solidFill>
              </a:rPr>
              <a:t>7</a:t>
            </a:r>
            <a:r>
              <a:rPr lang="en-US" sz="1200" dirty="0">
                <a:solidFill>
                  <a:prstClr val="black">
                    <a:tint val="75000"/>
                  </a:prstClr>
                </a:solidFill>
              </a:rPr>
              <a:t> Argus Media group. All rights reserved.</a:t>
            </a:r>
          </a:p>
        </p:txBody>
      </p:sp>
    </p:spTree>
    <p:extLst>
      <p:ext uri="{BB962C8B-B14F-4D97-AF65-F5344CB8AC3E}">
        <p14:creationId xmlns:p14="http://schemas.microsoft.com/office/powerpoint/2010/main" xmlns="" val="4009250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a:solidFill>
                  <a:srgbClr val="003F82"/>
                </a:solidFill>
                <a:latin typeface="Verdana" pitchFamily="34" charset="0"/>
                <a:ea typeface="Verdana" pitchFamily="34" charset="0"/>
                <a:cs typeface="Verdana" pitchFamily="34" charset="0"/>
              </a:rPr>
              <a:t>Динамика цен на бензин, руб./т</a:t>
            </a:r>
          </a:p>
        </p:txBody>
      </p:sp>
      <p:graphicFrame>
        <p:nvGraphicFramePr>
          <p:cNvPr id="6" name="Объект 5"/>
          <p:cNvGraphicFramePr>
            <a:graphicFrameLocks noGrp="1"/>
          </p:cNvGraphicFramePr>
          <p:nvPr>
            <p:ph sz="half" idx="1"/>
            <p:extLst>
              <p:ext uri="{D42A27DB-BD31-4B8C-83A1-F6EECF244321}">
                <p14:modId xmlns:p14="http://schemas.microsoft.com/office/powerpoint/2010/main" xmlns="" val="3107378250"/>
              </p:ext>
            </p:extLst>
          </p:nvPr>
        </p:nvGraphicFramePr>
        <p:xfrm>
          <a:off x="323528" y="1143000"/>
          <a:ext cx="8568952" cy="4806280"/>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2771800" y="6237312"/>
            <a:ext cx="3760260" cy="276999"/>
          </a:xfrm>
          <a:prstGeom prst="rect">
            <a:avLst/>
          </a:prstGeom>
        </p:spPr>
        <p:txBody>
          <a:bodyPr wrap="none">
            <a:spAutoFit/>
          </a:bodyPr>
          <a:lstStyle/>
          <a:p>
            <a:pPr lvl="0" algn="ctr"/>
            <a:r>
              <a:rPr lang="en-US" sz="1200" dirty="0">
                <a:solidFill>
                  <a:prstClr val="black">
                    <a:tint val="75000"/>
                  </a:prstClr>
                </a:solidFill>
              </a:rPr>
              <a:t>Copyright © 201</a:t>
            </a:r>
            <a:r>
              <a:rPr lang="ru-RU" sz="1200" dirty="0">
                <a:solidFill>
                  <a:prstClr val="black">
                    <a:tint val="75000"/>
                  </a:prstClr>
                </a:solidFill>
              </a:rPr>
              <a:t>7</a:t>
            </a:r>
            <a:r>
              <a:rPr lang="en-US" sz="1200" dirty="0">
                <a:solidFill>
                  <a:prstClr val="black">
                    <a:tint val="75000"/>
                  </a:prstClr>
                </a:solidFill>
              </a:rPr>
              <a:t> Argus Media group. All rights reserved.</a:t>
            </a:r>
          </a:p>
        </p:txBody>
      </p:sp>
    </p:spTree>
    <p:extLst>
      <p:ext uri="{BB962C8B-B14F-4D97-AF65-F5344CB8AC3E}">
        <p14:creationId xmlns:p14="http://schemas.microsoft.com/office/powerpoint/2010/main" xmlns="" val="410085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a:solidFill>
                  <a:srgbClr val="003F82"/>
                </a:solidFill>
                <a:latin typeface="Verdana" pitchFamily="34" charset="0"/>
                <a:ea typeface="Verdana" pitchFamily="34" charset="0"/>
                <a:cs typeface="Verdana" pitchFamily="34" charset="0"/>
              </a:rPr>
              <a:t>Динамика цен на </a:t>
            </a:r>
            <a:r>
              <a:rPr lang="ru-RU" sz="2800" dirty="0" smtClean="0">
                <a:solidFill>
                  <a:srgbClr val="003F82"/>
                </a:solidFill>
                <a:latin typeface="Verdana" pitchFamily="34" charset="0"/>
                <a:ea typeface="Verdana" pitchFamily="34" charset="0"/>
                <a:cs typeface="Verdana" pitchFamily="34" charset="0"/>
              </a:rPr>
              <a:t>ДТЛ, руб./т</a:t>
            </a:r>
            <a:endParaRPr lang="ru-RU" sz="2800" dirty="0">
              <a:solidFill>
                <a:srgbClr val="003F82"/>
              </a:solidFill>
              <a:latin typeface="Verdana" pitchFamily="34" charset="0"/>
              <a:ea typeface="Verdana" pitchFamily="34" charset="0"/>
              <a:cs typeface="Verdana" pitchFamily="34" charset="0"/>
            </a:endParaRPr>
          </a:p>
        </p:txBody>
      </p:sp>
      <p:graphicFrame>
        <p:nvGraphicFramePr>
          <p:cNvPr id="4" name="Объект 3"/>
          <p:cNvGraphicFramePr>
            <a:graphicFrameLocks noGrp="1"/>
          </p:cNvGraphicFramePr>
          <p:nvPr>
            <p:ph sz="half" idx="1"/>
            <p:extLst>
              <p:ext uri="{D42A27DB-BD31-4B8C-83A1-F6EECF244321}">
                <p14:modId xmlns:p14="http://schemas.microsoft.com/office/powerpoint/2010/main" xmlns="" val="3798684367"/>
              </p:ext>
            </p:extLst>
          </p:nvPr>
        </p:nvGraphicFramePr>
        <p:xfrm>
          <a:off x="4644008" y="1052736"/>
          <a:ext cx="4115371" cy="2646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xmlns="" val="2379548612"/>
              </p:ext>
            </p:extLst>
          </p:nvPr>
        </p:nvGraphicFramePr>
        <p:xfrm>
          <a:off x="251520" y="980728"/>
          <a:ext cx="3955926" cy="27363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xmlns="" val="2236479666"/>
              </p:ext>
            </p:extLst>
          </p:nvPr>
        </p:nvGraphicFramePr>
        <p:xfrm>
          <a:off x="2555776" y="3573016"/>
          <a:ext cx="4057650" cy="3181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79628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800" dirty="0" smtClean="0">
                <a:solidFill>
                  <a:srgbClr val="003F82"/>
                </a:solidFill>
                <a:latin typeface="Verdana" pitchFamily="34" charset="0"/>
                <a:ea typeface="Verdana" pitchFamily="34" charset="0"/>
                <a:cs typeface="Verdana" pitchFamily="34" charset="0"/>
              </a:rPr>
              <a:t>Налоги</a:t>
            </a:r>
            <a:r>
              <a:rPr lang="en-US" sz="2800" dirty="0" smtClean="0">
                <a:solidFill>
                  <a:srgbClr val="003F82"/>
                </a:solidFill>
                <a:latin typeface="Verdana" pitchFamily="34" charset="0"/>
                <a:ea typeface="Verdana" pitchFamily="34" charset="0"/>
                <a:cs typeface="Verdana" pitchFamily="34" charset="0"/>
              </a:rPr>
              <a:t>. </a:t>
            </a:r>
            <a:r>
              <a:rPr lang="ru-RU" sz="2800" dirty="0" smtClean="0">
                <a:solidFill>
                  <a:srgbClr val="003F82"/>
                </a:solidFill>
                <a:latin typeface="Verdana" pitchFamily="34" charset="0"/>
                <a:ea typeface="Verdana" pitchFamily="34" charset="0"/>
                <a:cs typeface="Verdana" pitchFamily="34" charset="0"/>
              </a:rPr>
              <a:t>Акцизы растут, пошлины снижаются</a:t>
            </a:r>
            <a:endParaRPr lang="ru-RU" sz="2800" dirty="0">
              <a:solidFill>
                <a:srgbClr val="003F82"/>
              </a:solidFill>
              <a:latin typeface="Verdana" pitchFamily="34" charset="0"/>
              <a:ea typeface="Verdana" pitchFamily="34" charset="0"/>
              <a:cs typeface="Verdana" pitchFamily="34" charset="0"/>
            </a:endParaRPr>
          </a:p>
        </p:txBody>
      </p:sp>
      <p:sp>
        <p:nvSpPr>
          <p:cNvPr id="5" name="TextBox 4"/>
          <p:cNvSpPr txBox="1"/>
          <p:nvPr/>
        </p:nvSpPr>
        <p:spPr>
          <a:xfrm>
            <a:off x="884784" y="1084094"/>
            <a:ext cx="2959465" cy="369332"/>
          </a:xfrm>
          <a:prstGeom prst="rect">
            <a:avLst/>
          </a:prstGeom>
          <a:noFill/>
        </p:spPr>
        <p:txBody>
          <a:bodyPr wrap="none" rtlCol="0">
            <a:spAutoFit/>
          </a:bodyPr>
          <a:lstStyle/>
          <a:p>
            <a:r>
              <a:rPr lang="ru-RU" dirty="0" smtClean="0">
                <a:latin typeface="Verdana" panose="020B0604030504040204" pitchFamily="34" charset="0"/>
                <a:ea typeface="Verdana" panose="020B0604030504040204" pitchFamily="34" charset="0"/>
                <a:cs typeface="Verdana" panose="020B0604030504040204" pitchFamily="34" charset="0"/>
              </a:rPr>
              <a:t>Ставки акцизов, руб./т</a:t>
            </a: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7" name="Прямоугольник 6"/>
          <p:cNvSpPr/>
          <p:nvPr/>
        </p:nvSpPr>
        <p:spPr>
          <a:xfrm>
            <a:off x="753049" y="4293096"/>
            <a:ext cx="7675673" cy="830997"/>
          </a:xfrm>
          <a:prstGeom prst="rect">
            <a:avLst/>
          </a:prstGeom>
        </p:spPr>
        <p:txBody>
          <a:bodyPr wrap="square">
            <a:spAutoFit/>
          </a:bodyPr>
          <a:lstStyle/>
          <a:p>
            <a:pPr marL="285750" indent="-285750">
              <a:spcBef>
                <a:spcPct val="20000"/>
              </a:spcBef>
              <a:buFont typeface="Arial" pitchFamily="34" charset="0"/>
              <a:buChar char="•"/>
            </a:pPr>
            <a:r>
              <a:rPr lang="ru-RU" sz="1600" dirty="0">
                <a:solidFill>
                  <a:srgbClr val="595959"/>
                </a:solidFill>
                <a:latin typeface="Verdana" pitchFamily="34" charset="0"/>
                <a:cs typeface="Arial" pitchFamily="34" charset="0"/>
              </a:rPr>
              <a:t>Ставка  вывозной  таможенной  пошлины   на  нефть  снизится за счет уменьшения коэффициента с 0,42 до 0,30 и будет рассчитываться по формуле </a:t>
            </a:r>
            <a:r>
              <a:rPr lang="ru-RU" sz="1600" dirty="0" err="1">
                <a:solidFill>
                  <a:srgbClr val="595959"/>
                </a:solidFill>
                <a:latin typeface="Verdana" pitchFamily="34" charset="0"/>
                <a:cs typeface="Arial" pitchFamily="34" charset="0"/>
              </a:rPr>
              <a:t>Ст</a:t>
            </a:r>
            <a:r>
              <a:rPr lang="ru-RU" sz="1600" dirty="0">
                <a:solidFill>
                  <a:srgbClr val="595959"/>
                </a:solidFill>
                <a:latin typeface="Verdana" pitchFamily="34" charset="0"/>
                <a:cs typeface="Arial" pitchFamily="34" charset="0"/>
              </a:rPr>
              <a:t>= 0,30 х  (Ц  -  182,5)  +  29,2</a:t>
            </a:r>
          </a:p>
        </p:txBody>
      </p:sp>
      <p:sp>
        <p:nvSpPr>
          <p:cNvPr id="8" name="Прямоугольник 7"/>
          <p:cNvSpPr/>
          <p:nvPr/>
        </p:nvSpPr>
        <p:spPr>
          <a:xfrm>
            <a:off x="781575" y="3244334"/>
            <a:ext cx="7675673" cy="911019"/>
          </a:xfrm>
          <a:prstGeom prst="rect">
            <a:avLst/>
          </a:prstGeom>
        </p:spPr>
        <p:txBody>
          <a:bodyPr wrap="square">
            <a:spAutoFit/>
          </a:bodyPr>
          <a:lstStyle/>
          <a:p>
            <a:endParaRPr lang="ru-RU"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ct val="20000"/>
              </a:spcBef>
              <a:buFont typeface="Arial" pitchFamily="34" charset="0"/>
              <a:buChar char="•"/>
            </a:pPr>
            <a:r>
              <a:rPr lang="ru-RU" sz="1600" dirty="0">
                <a:solidFill>
                  <a:srgbClr val="595959"/>
                </a:solidFill>
                <a:latin typeface="Verdana" pitchFamily="34" charset="0"/>
                <a:cs typeface="Arial" pitchFamily="34" charset="0"/>
              </a:rPr>
              <a:t>Увеличение ставки НДПИ при добыче нефти на 306 руб./т в 2017 году и на 357 и 428 руб./т в 2018 и 2019 годах соответственно*</a:t>
            </a:r>
          </a:p>
        </p:txBody>
      </p:sp>
      <p:sp>
        <p:nvSpPr>
          <p:cNvPr id="9" name="Прямоугольник 8"/>
          <p:cNvSpPr/>
          <p:nvPr/>
        </p:nvSpPr>
        <p:spPr>
          <a:xfrm>
            <a:off x="2699792" y="6244114"/>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a:t>
            </a:r>
            <a:r>
              <a:rPr lang="ru-RU"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Argus Media group. All rights reserved</a:t>
            </a:r>
            <a:endPar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556369" y="5908630"/>
            <a:ext cx="6563015" cy="276999"/>
          </a:xfrm>
          <a:prstGeom prst="rect">
            <a:avLst/>
          </a:prstGeom>
          <a:noFill/>
        </p:spPr>
        <p:txBody>
          <a:bodyPr wrap="none" rtlCol="0">
            <a:spAutoFit/>
          </a:bodyPr>
          <a:lstStyle/>
          <a:p>
            <a:r>
              <a:rPr lang="ru-RU" sz="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*Источник: </a:t>
            </a:r>
            <a:r>
              <a:rPr lang="ru-RU"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Минфин. Основные направлений налоговой политики на 2017 год </a:t>
            </a:r>
          </a:p>
        </p:txBody>
      </p:sp>
      <p:graphicFrame>
        <p:nvGraphicFramePr>
          <p:cNvPr id="10" name="Объект 9"/>
          <p:cNvGraphicFramePr>
            <a:graphicFrameLocks noGrp="1"/>
          </p:cNvGraphicFramePr>
          <p:nvPr>
            <p:ph sz="half" idx="1"/>
            <p:extLst>
              <p:ext uri="{D42A27DB-BD31-4B8C-83A1-F6EECF244321}">
                <p14:modId xmlns:p14="http://schemas.microsoft.com/office/powerpoint/2010/main" xmlns="" val="3111946364"/>
              </p:ext>
            </p:extLst>
          </p:nvPr>
        </p:nvGraphicFramePr>
        <p:xfrm>
          <a:off x="971600" y="1453426"/>
          <a:ext cx="7485648" cy="1975575"/>
        </p:xfrm>
        <a:graphic>
          <a:graphicData uri="http://schemas.openxmlformats.org/drawingml/2006/table">
            <a:tbl>
              <a:tblPr>
                <a:tableStyleId>{5C22544A-7EE6-4342-B048-85BDC9FD1C3A}</a:tableStyleId>
              </a:tblPr>
              <a:tblGrid>
                <a:gridCol w="2025389"/>
                <a:gridCol w="1358987"/>
                <a:gridCol w="1365220"/>
                <a:gridCol w="1299076"/>
                <a:gridCol w="1436976"/>
              </a:tblGrid>
              <a:tr h="496716">
                <a:tc>
                  <a:txBody>
                    <a:bodyPr/>
                    <a:lstStyle/>
                    <a:p>
                      <a:pPr algn="l" fontAlgn="ctr"/>
                      <a:r>
                        <a:rPr lang="ru-RU" sz="1200" u="none" strike="noStrike" dirty="0">
                          <a:effectLst/>
                        </a:rPr>
                        <a:t>Продукт</a:t>
                      </a:r>
                      <a:endParaRPr lang="ru-RU" sz="1200" b="1" i="0" u="none" strike="noStrike" dirty="0">
                        <a:solidFill>
                          <a:srgbClr val="000000"/>
                        </a:solidFill>
                        <a:effectLst/>
                        <a:latin typeface="Times New Roman"/>
                      </a:endParaRPr>
                    </a:p>
                  </a:txBody>
                  <a:tcPr marL="9525" marR="9525" marT="9525" marB="0" anchor="ctr">
                    <a:solidFill>
                      <a:schemeClr val="bg1">
                        <a:lumMod val="95000"/>
                      </a:schemeClr>
                    </a:solidFill>
                  </a:tcPr>
                </a:tc>
                <a:tc>
                  <a:txBody>
                    <a:bodyPr/>
                    <a:lstStyle/>
                    <a:p>
                      <a:pPr algn="ctr" fontAlgn="ctr"/>
                      <a:r>
                        <a:rPr lang="ru-RU" sz="1200" u="none" strike="noStrike" dirty="0">
                          <a:effectLst/>
                        </a:rPr>
                        <a:t>янв. — март 2016</a:t>
                      </a:r>
                      <a:endParaRPr lang="ru-RU" sz="1200" b="1" i="0" u="none" strike="noStrike" dirty="0">
                        <a:solidFill>
                          <a:srgbClr val="000000"/>
                        </a:solidFill>
                        <a:effectLst/>
                        <a:latin typeface="Times New Roman"/>
                      </a:endParaRPr>
                    </a:p>
                  </a:txBody>
                  <a:tcPr marL="9525" marR="9525" marT="9525" marB="0" anchor="ctr">
                    <a:solidFill>
                      <a:schemeClr val="bg1">
                        <a:lumMod val="95000"/>
                      </a:schemeClr>
                    </a:solidFill>
                  </a:tcPr>
                </a:tc>
                <a:tc>
                  <a:txBody>
                    <a:bodyPr/>
                    <a:lstStyle/>
                    <a:p>
                      <a:pPr algn="ctr" fontAlgn="b"/>
                      <a:r>
                        <a:rPr lang="ru-RU" sz="1100" u="none" strike="noStrike" dirty="0">
                          <a:effectLst/>
                        </a:rPr>
                        <a:t>апр. — дек. 2016</a:t>
                      </a:r>
                      <a:endParaRPr lang="ru-RU" sz="1100" b="1"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ctr"/>
                      <a:r>
                        <a:rPr lang="ru-RU" sz="1200" u="none" strike="noStrike" dirty="0">
                          <a:effectLst/>
                        </a:rPr>
                        <a:t>2017</a:t>
                      </a:r>
                      <a:endParaRPr lang="ru-RU" sz="1200" b="1" i="0" u="none" strike="noStrike" dirty="0">
                        <a:solidFill>
                          <a:srgbClr val="000000"/>
                        </a:solidFill>
                        <a:effectLst/>
                        <a:latin typeface="Times New Roman"/>
                      </a:endParaRPr>
                    </a:p>
                  </a:txBody>
                  <a:tcPr marL="9525" marR="9525" marT="9525" marB="0" anchor="ctr">
                    <a:solidFill>
                      <a:schemeClr val="bg1">
                        <a:lumMod val="95000"/>
                      </a:schemeClr>
                    </a:solidFill>
                  </a:tcPr>
                </a:tc>
                <a:tc>
                  <a:txBody>
                    <a:bodyPr/>
                    <a:lstStyle/>
                    <a:p>
                      <a:pPr algn="ctr" fontAlgn="b"/>
                      <a:r>
                        <a:rPr lang="ru-RU" sz="1200" u="none" strike="noStrike" dirty="0">
                          <a:effectLst/>
                        </a:rPr>
                        <a:t>2018</a:t>
                      </a:r>
                      <a:endParaRPr lang="ru-RU" sz="1200" b="1" i="0" u="none" strike="noStrike" dirty="0">
                        <a:solidFill>
                          <a:srgbClr val="000000"/>
                        </a:solidFill>
                        <a:effectLst/>
                        <a:latin typeface="Times New Roman"/>
                      </a:endParaRPr>
                    </a:p>
                  </a:txBody>
                  <a:tcPr marL="9525" marR="9525" marT="9525" marB="0" anchor="ctr">
                    <a:solidFill>
                      <a:schemeClr val="bg1">
                        <a:lumMod val="95000"/>
                      </a:schemeClr>
                    </a:solidFill>
                  </a:tcPr>
                </a:tc>
              </a:tr>
              <a:tr h="248358">
                <a:tc>
                  <a:txBody>
                    <a:bodyPr/>
                    <a:lstStyle/>
                    <a:p>
                      <a:pPr algn="l" fontAlgn="ctr"/>
                      <a:r>
                        <a:rPr lang="ru-RU" sz="1200" u="none" strike="noStrike" dirty="0">
                          <a:effectLst/>
                        </a:rPr>
                        <a:t>Дизтопливо</a:t>
                      </a:r>
                      <a:endParaRPr lang="ru-RU" sz="1200" b="0" i="0" u="none" strike="noStrike" dirty="0">
                        <a:solidFill>
                          <a:srgbClr val="000000"/>
                        </a:solidFill>
                        <a:effectLst/>
                        <a:latin typeface="Times New Roman"/>
                      </a:endParaRPr>
                    </a:p>
                  </a:txBody>
                  <a:tcPr marL="9525" marR="9525" marT="9525" marB="0" anchor="ctr">
                    <a:solidFill>
                      <a:schemeClr val="bg1"/>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4150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tc>
                  <a:txBody>
                    <a:bodyPr/>
                    <a:lstStyle/>
                    <a:p>
                      <a:pPr algn="ctr" fontAlgn="b"/>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5293</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6800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tc>
                  <a:txBody>
                    <a:bodyPr/>
                    <a:lstStyle/>
                    <a:p>
                      <a:pPr algn="ctr" fontAlgn="ctr"/>
                      <a:r>
                        <a:rPr lang="ru-RU" sz="1200" u="none" strike="noStrike">
                          <a:effectLst/>
                          <a:latin typeface="Verdana" panose="020B0604030504040204" pitchFamily="34" charset="0"/>
                          <a:ea typeface="Verdana" panose="020B0604030504040204" pitchFamily="34" charset="0"/>
                          <a:cs typeface="Verdana" panose="020B0604030504040204" pitchFamily="34" charset="0"/>
                        </a:rPr>
                        <a:t>7072</a:t>
                      </a:r>
                      <a:endParaRPr lang="ru-RU" sz="12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tr>
              <a:tr h="259647">
                <a:tc>
                  <a:txBody>
                    <a:bodyPr/>
                    <a:lstStyle/>
                    <a:p>
                      <a:pPr algn="l" fontAlgn="ctr"/>
                      <a:r>
                        <a:rPr lang="ru-RU" sz="1200" u="none" strike="noStrike" dirty="0">
                          <a:effectLst/>
                        </a:rPr>
                        <a:t>Средние дистилляты</a:t>
                      </a:r>
                      <a:endParaRPr lang="ru-RU" sz="12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4150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tx2">
                        <a:lumMod val="20000"/>
                        <a:lumOff val="80000"/>
                      </a:schemeClr>
                    </a:solidFill>
                  </a:tcPr>
                </a:tc>
                <a:tc>
                  <a:txBody>
                    <a:bodyPr/>
                    <a:lstStyle/>
                    <a:p>
                      <a:pPr algn="ctr" fontAlgn="b"/>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5293</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2">
                        <a:lumMod val="20000"/>
                        <a:lumOff val="80000"/>
                      </a:schemeClr>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7800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tx2">
                        <a:lumMod val="20000"/>
                        <a:lumOff val="80000"/>
                      </a:schemeClr>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8112</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tx2">
                        <a:lumMod val="20000"/>
                        <a:lumOff val="80000"/>
                      </a:schemeClr>
                    </a:solidFill>
                  </a:tcPr>
                </a:tc>
              </a:tr>
              <a:tr h="248358">
                <a:tc>
                  <a:txBody>
                    <a:bodyPr/>
                    <a:lstStyle/>
                    <a:p>
                      <a:pPr algn="l" fontAlgn="ctr"/>
                      <a:r>
                        <a:rPr lang="ru-RU" sz="1200" u="none" strike="noStrike" dirty="0">
                          <a:effectLst/>
                        </a:rPr>
                        <a:t>Автобензин</a:t>
                      </a:r>
                      <a:endParaRPr lang="ru-RU" sz="1200" b="0" i="0" u="none" strike="noStrike" dirty="0">
                        <a:solidFill>
                          <a:srgbClr val="000000"/>
                        </a:solidFill>
                        <a:effectLst/>
                        <a:latin typeface="Times New Roman"/>
                      </a:endParaRPr>
                    </a:p>
                  </a:txBody>
                  <a:tcPr marL="9525" marR="9525" marT="9525" marB="0" anchor="ctr">
                    <a:solidFill>
                      <a:schemeClr val="bg1"/>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tc>
                  <a:txBody>
                    <a:bodyPr/>
                    <a:lstStyle/>
                    <a:p>
                      <a:pPr algn="ctr" fontAlgn="b"/>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tc>
                  <a:txBody>
                    <a:bodyPr/>
                    <a:lstStyle/>
                    <a:p>
                      <a:pPr algn="ctr" fontAlgn="b"/>
                      <a:r>
                        <a:rPr lang="ru-RU"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ru-RU"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r>
              <a:tr h="237069">
                <a:tc>
                  <a:txBody>
                    <a:bodyPr/>
                    <a:lstStyle/>
                    <a:p>
                      <a:pPr algn="l" fontAlgn="ctr"/>
                      <a:r>
                        <a:rPr lang="ru-RU" sz="1200" u="none" strike="noStrike" dirty="0">
                          <a:effectLst/>
                        </a:rPr>
                        <a:t> класс 4 и ниже </a:t>
                      </a:r>
                      <a:endParaRPr lang="ru-RU" sz="12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10500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tx2">
                        <a:lumMod val="20000"/>
                        <a:lumOff val="80000"/>
                      </a:schemeClr>
                    </a:solidFill>
                  </a:tcPr>
                </a:tc>
                <a:tc>
                  <a:txBody>
                    <a:bodyPr/>
                    <a:lstStyle/>
                    <a:p>
                      <a:pPr algn="ctr" fontAlgn="b"/>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13100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2">
                        <a:lumMod val="20000"/>
                        <a:lumOff val="80000"/>
                      </a:schemeClr>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13100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tx2">
                        <a:lumMod val="20000"/>
                        <a:lumOff val="80000"/>
                      </a:schemeClr>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13100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tx2">
                        <a:lumMod val="20000"/>
                        <a:lumOff val="80000"/>
                      </a:schemeClr>
                    </a:solidFill>
                  </a:tcPr>
                </a:tc>
              </a:tr>
              <a:tr h="237069">
                <a:tc>
                  <a:txBody>
                    <a:bodyPr/>
                    <a:lstStyle/>
                    <a:p>
                      <a:pPr algn="l" fontAlgn="ctr"/>
                      <a:r>
                        <a:rPr lang="ru-RU" sz="1200" u="none" strike="noStrike">
                          <a:effectLst/>
                        </a:rPr>
                        <a:t> класс 5</a:t>
                      </a:r>
                      <a:endParaRPr lang="ru-RU" sz="1200" b="0" i="0" u="none" strike="noStrike">
                        <a:solidFill>
                          <a:srgbClr val="000000"/>
                        </a:solidFill>
                        <a:effectLst/>
                        <a:latin typeface="Times New Roman"/>
                      </a:endParaRPr>
                    </a:p>
                  </a:txBody>
                  <a:tcPr marL="9525" marR="9525" marT="9525" marB="0" anchor="ctr">
                    <a:solidFill>
                      <a:schemeClr val="bg1"/>
                    </a:solidFill>
                  </a:tcPr>
                </a:tc>
                <a:tc>
                  <a:txBody>
                    <a:bodyPr/>
                    <a:lstStyle/>
                    <a:p>
                      <a:pPr algn="ctr" fontAlgn="ctr"/>
                      <a:r>
                        <a:rPr lang="ru-RU" sz="1200" u="none" strike="noStrike">
                          <a:effectLst/>
                          <a:latin typeface="Verdana" panose="020B0604030504040204" pitchFamily="34" charset="0"/>
                          <a:ea typeface="Verdana" panose="020B0604030504040204" pitchFamily="34" charset="0"/>
                          <a:cs typeface="Verdana" panose="020B0604030504040204" pitchFamily="34" charset="0"/>
                        </a:rPr>
                        <a:t>7530</a:t>
                      </a:r>
                      <a:endParaRPr lang="ru-RU" sz="12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tc>
                  <a:txBody>
                    <a:bodyPr/>
                    <a:lstStyle/>
                    <a:p>
                      <a:pPr algn="ctr" fontAlgn="b"/>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10130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10130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10535</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tr>
              <a:tr h="248358">
                <a:tc>
                  <a:txBody>
                    <a:bodyPr/>
                    <a:lstStyle/>
                    <a:p>
                      <a:pPr algn="l" fontAlgn="ctr"/>
                      <a:r>
                        <a:rPr lang="ru-RU" sz="1200" u="none" strike="noStrike" dirty="0">
                          <a:effectLst/>
                        </a:rPr>
                        <a:t>Прямогонный бензин</a:t>
                      </a:r>
                      <a:endParaRPr lang="ru-RU" sz="12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10500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tx2">
                        <a:lumMod val="20000"/>
                        <a:lumOff val="80000"/>
                      </a:schemeClr>
                    </a:solidFill>
                  </a:tcPr>
                </a:tc>
                <a:tc>
                  <a:txBody>
                    <a:bodyPr/>
                    <a:lstStyle/>
                    <a:p>
                      <a:pPr algn="ctr" fontAlgn="b"/>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13100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2">
                        <a:lumMod val="20000"/>
                        <a:lumOff val="80000"/>
                      </a:schemeClr>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13100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tx2">
                        <a:lumMod val="20000"/>
                        <a:lumOff val="80000"/>
                      </a:schemeClr>
                    </a:solidFill>
                  </a:tcPr>
                </a:tc>
                <a:tc>
                  <a:txBody>
                    <a:bodyPr/>
                    <a:lstStyle/>
                    <a:p>
                      <a:pPr algn="ctr" fontAlgn="ctr"/>
                      <a:r>
                        <a:rPr lang="ru-RU" sz="1200" u="none" strike="noStrike" dirty="0">
                          <a:effectLst/>
                          <a:latin typeface="Verdana" panose="020B0604030504040204" pitchFamily="34" charset="0"/>
                          <a:ea typeface="Verdana" panose="020B0604030504040204" pitchFamily="34" charset="0"/>
                          <a:cs typeface="Verdana" panose="020B0604030504040204" pitchFamily="34" charset="0"/>
                        </a:rPr>
                        <a:t>13100</a:t>
                      </a:r>
                      <a:endParaRPr lang="ru-RU"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xmlns="" val="2560664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a:solidFill>
                  <a:srgbClr val="003F82"/>
                </a:solidFill>
                <a:latin typeface="Verdana" pitchFamily="34" charset="0"/>
                <a:ea typeface="Verdana" pitchFamily="34" charset="0"/>
                <a:cs typeface="Verdana" pitchFamily="34" charset="0"/>
              </a:rPr>
              <a:t>Влияние налоговых изменений на </a:t>
            </a:r>
            <a:r>
              <a:rPr lang="ru-RU" sz="2800" dirty="0" smtClean="0">
                <a:solidFill>
                  <a:srgbClr val="003F82"/>
                </a:solidFill>
                <a:latin typeface="Verdana" pitchFamily="34" charset="0"/>
                <a:ea typeface="Verdana" pitchFamily="34" charset="0"/>
                <a:cs typeface="Verdana" pitchFamily="34" charset="0"/>
              </a:rPr>
              <a:t>цену топлива</a:t>
            </a:r>
            <a:endParaRPr lang="ru-RU" sz="2800" dirty="0">
              <a:solidFill>
                <a:srgbClr val="003F82"/>
              </a:solidFill>
              <a:latin typeface="Verdana" pitchFamily="34" charset="0"/>
              <a:ea typeface="Verdana" pitchFamily="34" charset="0"/>
              <a:cs typeface="Verdana" pitchFamily="34" charset="0"/>
            </a:endParaRPr>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3501008"/>
            <a:ext cx="2609850" cy="2371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4" name="Таблица 3"/>
          <p:cNvGraphicFramePr>
            <a:graphicFrameLocks noGrp="1"/>
          </p:cNvGraphicFramePr>
          <p:nvPr>
            <p:extLst>
              <p:ext uri="{D42A27DB-BD31-4B8C-83A1-F6EECF244321}">
                <p14:modId xmlns:p14="http://schemas.microsoft.com/office/powerpoint/2010/main" xmlns="" val="185412063"/>
              </p:ext>
            </p:extLst>
          </p:nvPr>
        </p:nvGraphicFramePr>
        <p:xfrm>
          <a:off x="539552" y="1484784"/>
          <a:ext cx="7128791" cy="1656184"/>
        </p:xfrm>
        <a:graphic>
          <a:graphicData uri="http://schemas.openxmlformats.org/drawingml/2006/table">
            <a:tbl>
              <a:tblPr>
                <a:tableStyleId>{5C22544A-7EE6-4342-B048-85BDC9FD1C3A}</a:tableStyleId>
              </a:tblPr>
              <a:tblGrid>
                <a:gridCol w="1717154"/>
                <a:gridCol w="1717154"/>
                <a:gridCol w="1222822"/>
                <a:gridCol w="1209813"/>
                <a:gridCol w="1261848"/>
              </a:tblGrid>
              <a:tr h="414046">
                <a:tc>
                  <a:txBody>
                    <a:bodyPr/>
                    <a:lstStyle/>
                    <a:p>
                      <a:pPr algn="l"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НПЗ, направление</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2">
                        <a:lumMod val="20000"/>
                        <a:lumOff val="80000"/>
                      </a:schemeClr>
                    </a:solidFill>
                  </a:tcPr>
                </a:tc>
                <a:tc gridSpan="4">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Индекс экспортного </a:t>
                      </a:r>
                      <a:r>
                        <a:rPr lang="ru-RU" sz="110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паритета. Дизтопливо.</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14046">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Московский НПЗ</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Цена в Европе, $/т</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Акциз, руб./т</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Пошлина, $/т</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b"/>
                      <a:r>
                        <a:rPr lang="ru-RU" sz="1100" u="none" strike="noStrike"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Нэтбек</a:t>
                      </a:r>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руб./т</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r>
              <a:tr h="414046">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Приморск (труба)</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lumMod val="85000"/>
                      </a:schemeClr>
                    </a:solidFill>
                  </a:tcPr>
                </a:tc>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464,8</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lumMod val="85000"/>
                      </a:schemeClr>
                    </a:solidFill>
                  </a:tcPr>
                </a:tc>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5293</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lumMod val="85000"/>
                      </a:schemeClr>
                    </a:solidFill>
                  </a:tcPr>
                </a:tc>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36,1</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lumMod val="85000"/>
                      </a:schemeClr>
                    </a:solidFill>
                  </a:tcPr>
                </a:tc>
                <a:tc>
                  <a:txBody>
                    <a:bodyPr/>
                    <a:lstStyle/>
                    <a:p>
                      <a:pPr algn="ctr" fontAlgn="b"/>
                      <a:r>
                        <a:rPr lang="ru-RU" sz="11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35058</a:t>
                      </a:r>
                      <a:endParaRPr lang="ru-RU"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lumMod val="85000"/>
                      </a:schemeClr>
                    </a:solidFill>
                  </a:tcPr>
                </a:tc>
              </a:tr>
              <a:tr h="414046">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Приморск (труба)</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b"/>
                      <a:r>
                        <a:rPr lang="ru-RU" sz="11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464,8</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b"/>
                      <a:r>
                        <a:rPr lang="ru-RU" sz="1100" u="none" strike="noStrike">
                          <a:solidFill>
                            <a:schemeClr val="tx1"/>
                          </a:solidFill>
                          <a:effectLst/>
                          <a:latin typeface="Verdana" panose="020B0604030504040204" pitchFamily="34" charset="0"/>
                          <a:ea typeface="Verdana" panose="020B0604030504040204" pitchFamily="34" charset="0"/>
                          <a:cs typeface="Verdana" panose="020B0604030504040204" pitchFamily="34" charset="0"/>
                        </a:rPr>
                        <a:t>6800</a:t>
                      </a:r>
                      <a:endParaRPr lang="ru-RU" sz="1100" b="0" i="0" u="none" strike="noStrike">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b"/>
                      <a:r>
                        <a:rPr lang="ru-RU" sz="110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23,7</a:t>
                      </a:r>
                      <a:endParaRPr lang="ru-RU" sz="11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c>
                  <a:txBody>
                    <a:bodyPr/>
                    <a:lstStyle/>
                    <a:p>
                      <a:pPr algn="ctr" fontAlgn="b"/>
                      <a:r>
                        <a:rPr lang="ru-RU" sz="11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37817</a:t>
                      </a:r>
                      <a:endParaRPr lang="ru-RU" sz="11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tr>
            </a:tbl>
          </a:graphicData>
        </a:graphic>
      </p:graphicFrame>
      <p:sp>
        <p:nvSpPr>
          <p:cNvPr id="5" name="TextBox 4"/>
          <p:cNvSpPr txBox="1"/>
          <p:nvPr/>
        </p:nvSpPr>
        <p:spPr>
          <a:xfrm>
            <a:off x="323528" y="836712"/>
            <a:ext cx="9001000" cy="646331"/>
          </a:xfrm>
          <a:prstGeom prst="rect">
            <a:avLst/>
          </a:prstGeom>
          <a:noFill/>
        </p:spPr>
        <p:txBody>
          <a:bodyPr wrap="square" rtlCol="0">
            <a:spAutoFit/>
          </a:bodyPr>
          <a:lstStyle/>
          <a:p>
            <a:pPr marL="285750" indent="-285750">
              <a:buFont typeface="Arial" panose="020B0604020202020204" pitchFamily="34" charset="0"/>
              <a:buChar char="•"/>
            </a:pPr>
            <a:r>
              <a:rPr lang="ru-RU" dirty="0" smtClean="0">
                <a:solidFill>
                  <a:schemeClr val="bg1">
                    <a:lumMod val="50000"/>
                  </a:schemeClr>
                </a:solidFill>
              </a:rPr>
              <a:t>Рост акциза и снижение пошлины </a:t>
            </a:r>
            <a:r>
              <a:rPr lang="ru-RU" dirty="0" smtClean="0">
                <a:solidFill>
                  <a:schemeClr val="bg1">
                    <a:lumMod val="50000"/>
                  </a:schemeClr>
                </a:solidFill>
              </a:rPr>
              <a:t>на дизтопливо вызвал </a:t>
            </a:r>
            <a:r>
              <a:rPr lang="ru-RU" dirty="0" smtClean="0">
                <a:solidFill>
                  <a:schemeClr val="bg1">
                    <a:lumMod val="50000"/>
                  </a:schemeClr>
                </a:solidFill>
              </a:rPr>
              <a:t>рост</a:t>
            </a:r>
            <a:r>
              <a:rPr lang="en-US" dirty="0" smtClean="0">
                <a:solidFill>
                  <a:schemeClr val="bg1">
                    <a:lumMod val="50000"/>
                  </a:schemeClr>
                </a:solidFill>
              </a:rPr>
              <a:t> </a:t>
            </a:r>
            <a:r>
              <a:rPr lang="ru-RU" dirty="0" smtClean="0">
                <a:solidFill>
                  <a:schemeClr val="bg1">
                    <a:lumMod val="50000"/>
                  </a:schemeClr>
                </a:solidFill>
              </a:rPr>
              <a:t>индекса экспортного паритета на </a:t>
            </a:r>
            <a:r>
              <a:rPr lang="ru-RU" dirty="0">
                <a:solidFill>
                  <a:schemeClr val="bg1">
                    <a:lumMod val="50000"/>
                  </a:schemeClr>
                </a:solidFill>
              </a:rPr>
              <a:t>8</a:t>
            </a:r>
            <a:r>
              <a:rPr lang="ru-RU" dirty="0" smtClean="0">
                <a:solidFill>
                  <a:schemeClr val="bg1">
                    <a:lumMod val="50000"/>
                  </a:schemeClr>
                </a:solidFill>
              </a:rPr>
              <a:t>%</a:t>
            </a:r>
            <a:endParaRPr lang="ru-RU" dirty="0">
              <a:solidFill>
                <a:schemeClr val="bg1">
                  <a:lumMod val="50000"/>
                </a:schemeClr>
              </a:solidFill>
            </a:endParaRPr>
          </a:p>
        </p:txBody>
      </p:sp>
      <p:sp>
        <p:nvSpPr>
          <p:cNvPr id="7" name="Прямоугольник 6"/>
          <p:cNvSpPr/>
          <p:nvPr/>
        </p:nvSpPr>
        <p:spPr>
          <a:xfrm>
            <a:off x="539552" y="5949280"/>
            <a:ext cx="3568606" cy="276999"/>
          </a:xfrm>
          <a:prstGeom prst="rect">
            <a:avLst/>
          </a:prstGeom>
        </p:spPr>
        <p:txBody>
          <a:bodyPr wrap="none">
            <a:spAutoFit/>
          </a:bodyPr>
          <a:lstStyle/>
          <a:p>
            <a:r>
              <a:rPr lang="ru-RU"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Источник:</a:t>
            </a:r>
            <a:r>
              <a:rPr lang="en-US"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200"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Argus</a:t>
            </a:r>
            <a:r>
              <a:rPr lang="ru-RU" sz="1200"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Экспорт нефтепродуктов</a:t>
            </a:r>
            <a:endParaRPr lang="en-US"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Прямоугольник 11"/>
          <p:cNvSpPr/>
          <p:nvPr/>
        </p:nvSpPr>
        <p:spPr>
          <a:xfrm>
            <a:off x="2699792" y="6244114"/>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a:t>
            </a:r>
            <a:r>
              <a:rPr lang="ru-RU"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Argus Media group. All rights reserved</a:t>
            </a:r>
            <a:endPar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0854" y="3557318"/>
            <a:ext cx="3912260" cy="23793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74405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57150"/>
            <a:ext cx="8001000" cy="609600"/>
          </a:xfrm>
        </p:spPr>
        <p:txBody>
          <a:bodyPr>
            <a:normAutofit/>
          </a:bodyPr>
          <a:lstStyle/>
          <a:p>
            <a:r>
              <a:rPr lang="ru-RU" sz="2800" dirty="0">
                <a:solidFill>
                  <a:srgbClr val="003F82"/>
                </a:solidFill>
                <a:latin typeface="Verdana" pitchFamily="34" charset="0"/>
                <a:ea typeface="Verdana" pitchFamily="34" charset="0"/>
                <a:cs typeface="Verdana" pitchFamily="34" charset="0"/>
              </a:rPr>
              <a:t>Планируемые ремонты на российских НПЗ</a:t>
            </a:r>
          </a:p>
        </p:txBody>
      </p:sp>
      <p:pic>
        <p:nvPicPr>
          <p:cNvPr id="3075"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5519" y="620688"/>
            <a:ext cx="7166355" cy="5328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Прямоугольник 4"/>
          <p:cNvSpPr/>
          <p:nvPr/>
        </p:nvSpPr>
        <p:spPr>
          <a:xfrm>
            <a:off x="2628198" y="6237312"/>
            <a:ext cx="3887603" cy="246221"/>
          </a:xfrm>
          <a:prstGeom prst="rect">
            <a:avLst/>
          </a:prstGeom>
        </p:spPr>
        <p:txBody>
          <a:bodyPr wrap="none">
            <a:spAutoFit/>
          </a:bodyPr>
          <a:lstStyle/>
          <a:p>
            <a:pPr lvl="0"/>
            <a:r>
              <a:rPr lang="en-US" sz="1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Copyright © 201</a:t>
            </a:r>
            <a:r>
              <a:rPr lang="ru-RU" sz="1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7</a:t>
            </a:r>
            <a:r>
              <a:rPr lang="en-US" sz="1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Argus Media group. All rights reserved</a:t>
            </a:r>
            <a:endParaRPr lang="ru-RU" sz="1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206519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611560" y="980728"/>
            <a:ext cx="8003809" cy="4886671"/>
          </a:xfrm>
        </p:spPr>
        <p:txBody>
          <a:bodyPr>
            <a:normAutofit/>
          </a:bodyPr>
          <a:lstStyle/>
          <a:p>
            <a:pPr marL="285750" indent="-285750"/>
            <a:r>
              <a:rPr lang="ru-RU" sz="1600" dirty="0">
                <a:solidFill>
                  <a:srgbClr val="595959"/>
                </a:solidFill>
                <a:latin typeface="Verdana" pitchFamily="34" charset="0"/>
                <a:cs typeface="Arial" pitchFamily="34" charset="0"/>
              </a:rPr>
              <a:t>Россия поставляет на экспорт те нефтепродукты, которые производит в избытке. Приоритет в поставках  на внутренний </a:t>
            </a:r>
            <a:r>
              <a:rPr lang="ru-RU" sz="1600" dirty="0" smtClean="0">
                <a:solidFill>
                  <a:srgbClr val="595959"/>
                </a:solidFill>
                <a:latin typeface="Verdana" pitchFamily="34" charset="0"/>
                <a:cs typeface="Arial" pitchFamily="34" charset="0"/>
              </a:rPr>
              <a:t>рынок</a:t>
            </a:r>
            <a:endParaRPr lang="ru-RU" sz="1600" dirty="0">
              <a:solidFill>
                <a:srgbClr val="595959"/>
              </a:solidFill>
              <a:latin typeface="Verdana" pitchFamily="34" charset="0"/>
              <a:cs typeface="Arial" pitchFamily="34" charset="0"/>
            </a:endParaRPr>
          </a:p>
          <a:p>
            <a:pPr marL="285750" indent="-285750"/>
            <a:r>
              <a:rPr lang="ru-RU" sz="1600" dirty="0" smtClean="0">
                <a:solidFill>
                  <a:srgbClr val="595959"/>
                </a:solidFill>
                <a:latin typeface="Verdana" pitchFamily="34" charset="0"/>
                <a:cs typeface="Arial" pitchFamily="34" charset="0"/>
              </a:rPr>
              <a:t>Рост </a:t>
            </a:r>
            <a:r>
              <a:rPr lang="ru-RU" sz="1600" dirty="0">
                <a:solidFill>
                  <a:srgbClr val="595959"/>
                </a:solidFill>
                <a:latin typeface="Verdana" pitchFamily="34" charset="0"/>
                <a:cs typeface="Arial" pitchFamily="34" charset="0"/>
              </a:rPr>
              <a:t>ставки акцизов </a:t>
            </a:r>
            <a:r>
              <a:rPr lang="ru-RU" sz="1600" dirty="0" smtClean="0">
                <a:solidFill>
                  <a:srgbClr val="595959"/>
                </a:solidFill>
                <a:latin typeface="Verdana" pitchFamily="34" charset="0"/>
                <a:cs typeface="Arial" pitchFamily="34" charset="0"/>
              </a:rPr>
              <a:t>при одновременном </a:t>
            </a:r>
            <a:r>
              <a:rPr lang="ru-RU" sz="1600" dirty="0" smtClean="0">
                <a:solidFill>
                  <a:srgbClr val="595959"/>
                </a:solidFill>
                <a:latin typeface="Verdana" pitchFamily="34" charset="0"/>
                <a:cs typeface="Arial" pitchFamily="34" charset="0"/>
              </a:rPr>
              <a:t>снижении ставок экспортных </a:t>
            </a:r>
            <a:r>
              <a:rPr lang="ru-RU" sz="1600" dirty="0">
                <a:solidFill>
                  <a:srgbClr val="595959"/>
                </a:solidFill>
                <a:latin typeface="Verdana" pitchFamily="34" charset="0"/>
                <a:cs typeface="Arial" pitchFamily="34" charset="0"/>
              </a:rPr>
              <a:t>пошлины на нефть и </a:t>
            </a:r>
            <a:r>
              <a:rPr lang="ru-RU" sz="1600" dirty="0" smtClean="0">
                <a:solidFill>
                  <a:srgbClr val="595959"/>
                </a:solidFill>
                <a:latin typeface="Verdana" pitchFamily="34" charset="0"/>
                <a:cs typeface="Arial" pitchFamily="34" charset="0"/>
              </a:rPr>
              <a:t>светлые продукты</a:t>
            </a:r>
            <a:r>
              <a:rPr lang="ru-RU" sz="1600" dirty="0" smtClean="0">
                <a:solidFill>
                  <a:srgbClr val="595959"/>
                </a:solidFill>
                <a:latin typeface="Verdana" pitchFamily="34" charset="0"/>
                <a:cs typeface="Arial" pitchFamily="34" charset="0"/>
              </a:rPr>
              <a:t> </a:t>
            </a:r>
            <a:r>
              <a:rPr lang="ru-RU" sz="1600" dirty="0">
                <a:solidFill>
                  <a:srgbClr val="595959"/>
                </a:solidFill>
                <a:latin typeface="Verdana" pitchFamily="34" charset="0"/>
                <a:cs typeface="Arial" pitchFamily="34" charset="0"/>
              </a:rPr>
              <a:t>способствуют росту привлекательности  экспортных </a:t>
            </a:r>
            <a:r>
              <a:rPr lang="ru-RU" sz="1600" dirty="0" smtClean="0">
                <a:solidFill>
                  <a:srgbClr val="595959"/>
                </a:solidFill>
                <a:latin typeface="Verdana" pitchFamily="34" charset="0"/>
                <a:cs typeface="Arial" pitchFamily="34" charset="0"/>
              </a:rPr>
              <a:t>поставок</a:t>
            </a:r>
            <a:endParaRPr lang="en-US" sz="1600" dirty="0" smtClean="0">
              <a:solidFill>
                <a:srgbClr val="595959"/>
              </a:solidFill>
              <a:latin typeface="Verdana" pitchFamily="34" charset="0"/>
              <a:cs typeface="Arial" pitchFamily="34" charset="0"/>
            </a:endParaRPr>
          </a:p>
          <a:p>
            <a:pPr marL="285750" indent="-285750"/>
            <a:r>
              <a:rPr lang="ru-RU" sz="1600" dirty="0" smtClean="0">
                <a:solidFill>
                  <a:srgbClr val="595959"/>
                </a:solidFill>
                <a:latin typeface="Verdana" pitchFamily="34" charset="0"/>
                <a:cs typeface="Arial" pitchFamily="34" charset="0"/>
              </a:rPr>
              <a:t>Согласно </a:t>
            </a:r>
            <a:r>
              <a:rPr lang="ru-RU" sz="1600" dirty="0">
                <a:solidFill>
                  <a:srgbClr val="595959"/>
                </a:solidFill>
                <a:latin typeface="Verdana" pitchFamily="34" charset="0"/>
                <a:cs typeface="Arial" pitchFamily="34" charset="0"/>
              </a:rPr>
              <a:t>сложившейся  практике торговли в случаях роста экспортной альтернативы  производители повышают цены на внутреннем </a:t>
            </a:r>
            <a:r>
              <a:rPr lang="ru-RU" sz="1600" dirty="0" smtClean="0">
                <a:solidFill>
                  <a:srgbClr val="595959"/>
                </a:solidFill>
                <a:latin typeface="Verdana" pitchFamily="34" charset="0"/>
                <a:cs typeface="Arial" pitchFamily="34" charset="0"/>
              </a:rPr>
              <a:t>рынке</a:t>
            </a:r>
            <a:endParaRPr lang="en-US" sz="1600" dirty="0" smtClean="0">
              <a:solidFill>
                <a:srgbClr val="595959"/>
              </a:solidFill>
              <a:latin typeface="Verdana" pitchFamily="34" charset="0"/>
              <a:cs typeface="Arial" pitchFamily="34" charset="0"/>
            </a:endParaRPr>
          </a:p>
          <a:p>
            <a:pPr marL="285750" indent="-285750"/>
            <a:r>
              <a:rPr lang="ru-RU" sz="1600" dirty="0">
                <a:solidFill>
                  <a:srgbClr val="595959"/>
                </a:solidFill>
                <a:latin typeface="Verdana" pitchFamily="34" charset="0"/>
                <a:cs typeface="Arial" pitchFamily="34" charset="0"/>
              </a:rPr>
              <a:t>Дефицит дизельного топлива в Европе ликвидирован, и на мировом рынке наблюдается тенденция к избытку при одновременном росте спроса на </a:t>
            </a:r>
            <a:r>
              <a:rPr lang="ru-RU" sz="1600" dirty="0" smtClean="0">
                <a:solidFill>
                  <a:srgbClr val="595959"/>
                </a:solidFill>
                <a:latin typeface="Verdana" pitchFamily="34" charset="0"/>
                <a:cs typeface="Arial" pitchFamily="34" charset="0"/>
              </a:rPr>
              <a:t>автобензин</a:t>
            </a:r>
            <a:endParaRPr lang="ru-RU" sz="1600" dirty="0">
              <a:solidFill>
                <a:srgbClr val="595959"/>
              </a:solidFill>
              <a:latin typeface="Verdana" pitchFamily="34" charset="0"/>
              <a:cs typeface="Arial" pitchFamily="34" charset="0"/>
            </a:endParaRPr>
          </a:p>
          <a:p>
            <a:pPr marL="285750" indent="-285750"/>
            <a:r>
              <a:rPr lang="ru-RU" sz="1600" dirty="0">
                <a:solidFill>
                  <a:srgbClr val="595959"/>
                </a:solidFill>
                <a:latin typeface="Verdana" pitchFamily="34" charset="0"/>
                <a:cs typeface="Arial" pitchFamily="34" charset="0"/>
              </a:rPr>
              <a:t>Доля дизтоплива в корзине нефтепродуктов продолжит расти благодаря модернизации российских НПЗ. Европа остается ключевым рынком сбыта</a:t>
            </a:r>
          </a:p>
          <a:p>
            <a:pPr marL="285750" indent="-285750"/>
            <a:r>
              <a:rPr lang="ru-RU" sz="1600" dirty="0" smtClean="0">
                <a:solidFill>
                  <a:srgbClr val="595959"/>
                </a:solidFill>
                <a:latin typeface="Verdana" pitchFamily="34" charset="0"/>
                <a:cs typeface="Arial" pitchFamily="34" charset="0"/>
              </a:rPr>
              <a:t>В 2017 г возможно</a:t>
            </a:r>
            <a:r>
              <a:rPr lang="ru-RU" sz="1600" dirty="0" smtClean="0">
                <a:solidFill>
                  <a:srgbClr val="595959"/>
                </a:solidFill>
                <a:latin typeface="Verdana" pitchFamily="34" charset="0"/>
                <a:cs typeface="Arial" pitchFamily="34" charset="0"/>
              </a:rPr>
              <a:t> снижение производства  </a:t>
            </a:r>
            <a:r>
              <a:rPr lang="ru-RU" sz="1600" dirty="0">
                <a:solidFill>
                  <a:srgbClr val="595959"/>
                </a:solidFill>
                <a:latin typeface="Verdana" pitchFamily="34" charset="0"/>
                <a:cs typeface="Arial" pitchFamily="34" charset="0"/>
              </a:rPr>
              <a:t>нефтепродуктов за счет роста экспорта нефти на фоне уменьшения рентабельности переработки в России</a:t>
            </a:r>
          </a:p>
          <a:p>
            <a:endParaRPr lang="ru-RU" sz="1800" dirty="0"/>
          </a:p>
        </p:txBody>
      </p:sp>
      <p:sp>
        <p:nvSpPr>
          <p:cNvPr id="3" name="Заголовок 2"/>
          <p:cNvSpPr>
            <a:spLocks noGrp="1"/>
          </p:cNvSpPr>
          <p:nvPr>
            <p:ph type="title"/>
          </p:nvPr>
        </p:nvSpPr>
        <p:spPr/>
        <p:txBody>
          <a:bodyPr>
            <a:normAutofit/>
          </a:bodyPr>
          <a:lstStyle/>
          <a:p>
            <a:r>
              <a:rPr lang="ru-RU" sz="2800" dirty="0">
                <a:solidFill>
                  <a:srgbClr val="003F82"/>
                </a:solidFill>
                <a:latin typeface="Verdana" pitchFamily="34" charset="0"/>
                <a:ea typeface="Verdana" pitchFamily="34" charset="0"/>
                <a:cs typeface="Verdana" pitchFamily="34" charset="0"/>
              </a:rPr>
              <a:t>Выводы</a:t>
            </a:r>
          </a:p>
        </p:txBody>
      </p:sp>
    </p:spTree>
    <p:extLst>
      <p:ext uri="{BB962C8B-B14F-4D97-AF65-F5344CB8AC3E}">
        <p14:creationId xmlns:p14="http://schemas.microsoft.com/office/powerpoint/2010/main" xmlns="" val="2037220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0" y="2286000"/>
            <a:ext cx="8001000" cy="1329268"/>
          </a:xfrm>
          <a:prstGeom prst="rect">
            <a:avLst/>
          </a:prstGeom>
        </p:spPr>
        <p:txBody>
          <a:bodyPr vert="horz" wrap="square" lIns="0" tIns="0" rIns="0" bIns="0" rtlCol="0" anchor="t">
            <a:normAutofit/>
          </a:bodyPr>
          <a:lstStyle/>
          <a:p>
            <a:pPr>
              <a:spcAft>
                <a:spcPts val="300"/>
              </a:spcAft>
            </a:pPr>
            <a:r>
              <a:rPr lang="ru-RU" dirty="0" smtClean="0">
                <a:solidFill>
                  <a:schemeClr val="bg1"/>
                </a:solidFill>
                <a:latin typeface="Verdana"/>
                <a:ea typeface="ＭＳ Ｐゴシック" pitchFamily="34" charset="-128"/>
                <a:cs typeface="Verdana"/>
              </a:rPr>
              <a:t>Дмитрий Терентьев</a:t>
            </a:r>
            <a:endParaRPr lang="en-GB" sz="1800" dirty="0" smtClean="0">
              <a:solidFill>
                <a:schemeClr val="bg1"/>
              </a:solidFill>
              <a:latin typeface="Verdana"/>
              <a:ea typeface="ＭＳ Ｐゴシック" pitchFamily="34" charset="-128"/>
              <a:cs typeface="Verdana"/>
            </a:endParaRPr>
          </a:p>
          <a:p>
            <a:r>
              <a:rPr lang="ru-RU" sz="1400" dirty="0" smtClean="0">
                <a:solidFill>
                  <a:schemeClr val="bg1"/>
                </a:solidFill>
                <a:latin typeface="Verdana"/>
                <a:ea typeface="ＭＳ Ｐゴシック" pitchFamily="34" charset="-128"/>
                <a:cs typeface="Verdana"/>
              </a:rPr>
              <a:t>Менеджер по развитию бизнеса</a:t>
            </a:r>
            <a:endParaRPr lang="en-GB" sz="1400" dirty="0" smtClean="0">
              <a:solidFill>
                <a:schemeClr val="bg1"/>
              </a:solidFill>
              <a:latin typeface="Verdana"/>
              <a:ea typeface="ＭＳ Ｐゴシック" pitchFamily="34" charset="-128"/>
              <a:cs typeface="Verdana"/>
            </a:endParaRPr>
          </a:p>
          <a:p>
            <a:endParaRPr lang="en-GB" dirty="0">
              <a:solidFill>
                <a:schemeClr val="bg1"/>
              </a:solidFill>
              <a:latin typeface="Verdana"/>
              <a:ea typeface="ＭＳ Ｐゴシック" pitchFamily="34" charset="-128"/>
              <a:cs typeface="Verdana"/>
            </a:endParaRPr>
          </a:p>
        </p:txBody>
      </p:sp>
      <p:sp>
        <p:nvSpPr>
          <p:cNvPr id="6" name="TextBox 5"/>
          <p:cNvSpPr txBox="1"/>
          <p:nvPr/>
        </p:nvSpPr>
        <p:spPr>
          <a:xfrm>
            <a:off x="609600" y="3073398"/>
            <a:ext cx="914400" cy="914400"/>
          </a:xfrm>
          <a:prstGeom prst="rect">
            <a:avLst/>
          </a:prstGeom>
        </p:spPr>
        <p:txBody>
          <a:bodyPr vert="horz" wrap="none" lIns="0" tIns="0" rIns="0" bIns="0" rtlCol="0" anchor="t">
            <a:noAutofit/>
          </a:bodyPr>
          <a:lstStyle/>
          <a:p>
            <a:pPr>
              <a:spcAft>
                <a:spcPts val="300"/>
              </a:spcAft>
            </a:pPr>
            <a:r>
              <a:rPr lang="en-GB" sz="1400" dirty="0" smtClean="0">
                <a:solidFill>
                  <a:srgbClr val="FFFFFF"/>
                </a:solidFill>
                <a:latin typeface="Verdana"/>
                <a:ea typeface="ＭＳ Ｐゴシック" pitchFamily="34" charset="-128"/>
                <a:cs typeface="Verdana"/>
              </a:rPr>
              <a:t>Email:</a:t>
            </a:r>
          </a:p>
          <a:p>
            <a:pPr>
              <a:spcAft>
                <a:spcPts val="300"/>
              </a:spcAft>
            </a:pPr>
            <a:r>
              <a:rPr lang="ru-RU" sz="1400" dirty="0" smtClean="0">
                <a:solidFill>
                  <a:srgbClr val="FFFFFF"/>
                </a:solidFill>
                <a:latin typeface="Verdana"/>
                <a:ea typeface="ＭＳ Ｐゴシック" pitchFamily="34" charset="-128"/>
                <a:cs typeface="Verdana"/>
              </a:rPr>
              <a:t>Телефон</a:t>
            </a:r>
            <a:r>
              <a:rPr lang="en-GB" sz="1400" dirty="0" smtClean="0">
                <a:solidFill>
                  <a:srgbClr val="FFFFFF"/>
                </a:solidFill>
                <a:latin typeface="Verdana"/>
                <a:ea typeface="ＭＳ Ｐゴシック" pitchFamily="34" charset="-128"/>
                <a:cs typeface="Verdana"/>
              </a:rPr>
              <a:t>:</a:t>
            </a:r>
          </a:p>
          <a:p>
            <a:pPr>
              <a:spcAft>
                <a:spcPts val="300"/>
              </a:spcAft>
            </a:pPr>
            <a:r>
              <a:rPr lang="ru-RU" sz="1400" dirty="0" smtClean="0">
                <a:solidFill>
                  <a:srgbClr val="FFFFFF"/>
                </a:solidFill>
                <a:latin typeface="Verdana"/>
                <a:ea typeface="ＭＳ Ｐゴシック" pitchFamily="34" charset="-128"/>
                <a:cs typeface="Verdana"/>
              </a:rPr>
              <a:t>Город</a:t>
            </a:r>
            <a:r>
              <a:rPr lang="en-GB" sz="1400" dirty="0" smtClean="0">
                <a:solidFill>
                  <a:srgbClr val="FFFFFF"/>
                </a:solidFill>
                <a:latin typeface="Verdana"/>
                <a:ea typeface="ＭＳ Ｐゴシック" pitchFamily="34" charset="-128"/>
                <a:cs typeface="Verdana"/>
              </a:rPr>
              <a:t>:</a:t>
            </a:r>
          </a:p>
          <a:p>
            <a:pPr>
              <a:spcAft>
                <a:spcPts val="300"/>
              </a:spcAft>
            </a:pPr>
            <a:r>
              <a:rPr lang="ru-RU" sz="1400" dirty="0" smtClean="0">
                <a:solidFill>
                  <a:srgbClr val="FFFFFF"/>
                </a:solidFill>
                <a:latin typeface="Verdana"/>
                <a:ea typeface="ＭＳ Ｐゴシック" pitchFamily="34" charset="-128"/>
                <a:cs typeface="Verdana"/>
              </a:rPr>
              <a:t>Сайт</a:t>
            </a:r>
            <a:r>
              <a:rPr lang="en-GB" sz="1400" dirty="0" smtClean="0">
                <a:solidFill>
                  <a:srgbClr val="FFFFFF"/>
                </a:solidFill>
                <a:latin typeface="Verdana"/>
                <a:ea typeface="ＭＳ Ｐゴシック" pitchFamily="34" charset="-128"/>
                <a:cs typeface="Verdana"/>
              </a:rPr>
              <a:t>:</a:t>
            </a:r>
          </a:p>
        </p:txBody>
      </p:sp>
      <p:sp>
        <p:nvSpPr>
          <p:cNvPr id="8" name="TextBox 7"/>
          <p:cNvSpPr txBox="1"/>
          <p:nvPr/>
        </p:nvSpPr>
        <p:spPr>
          <a:xfrm>
            <a:off x="1447800" y="3073398"/>
            <a:ext cx="914400" cy="914400"/>
          </a:xfrm>
          <a:prstGeom prst="rect">
            <a:avLst/>
          </a:prstGeom>
        </p:spPr>
        <p:txBody>
          <a:bodyPr vert="horz" wrap="none" lIns="0" tIns="0" rIns="0" bIns="0" rtlCol="0" anchor="t">
            <a:noAutofit/>
          </a:bodyPr>
          <a:lstStyle/>
          <a:p>
            <a:pPr>
              <a:spcAft>
                <a:spcPts val="300"/>
              </a:spcAft>
            </a:pPr>
            <a:r>
              <a:rPr lang="en-US" sz="1400" dirty="0" err="1" smtClean="0">
                <a:solidFill>
                  <a:srgbClr val="FFFFFF"/>
                </a:solidFill>
                <a:latin typeface="Verdana"/>
                <a:ea typeface="ＭＳ Ｐゴシック" pitchFamily="34" charset="-128"/>
                <a:cs typeface="Verdana"/>
              </a:rPr>
              <a:t>Dmitry.terentiev</a:t>
            </a:r>
            <a:r>
              <a:rPr lang="en-GB" sz="1400" dirty="0" smtClean="0">
                <a:solidFill>
                  <a:srgbClr val="FFFFFF"/>
                </a:solidFill>
                <a:latin typeface="Verdana"/>
                <a:ea typeface="ＭＳ Ｐゴシック" pitchFamily="34" charset="-128"/>
                <a:cs typeface="Verdana"/>
              </a:rPr>
              <a:t>@argusmedia.com</a:t>
            </a:r>
          </a:p>
          <a:p>
            <a:pPr>
              <a:spcAft>
                <a:spcPts val="300"/>
              </a:spcAft>
            </a:pPr>
            <a:r>
              <a:rPr lang="ru-RU" sz="1400" dirty="0" smtClean="0">
                <a:solidFill>
                  <a:srgbClr val="FFFFFF"/>
                </a:solidFill>
                <a:latin typeface="Verdana"/>
                <a:ea typeface="ＭＳ Ｐゴシック" pitchFamily="34" charset="-128"/>
                <a:cs typeface="Verdana"/>
              </a:rPr>
              <a:t> </a:t>
            </a:r>
            <a:r>
              <a:rPr lang="en-GB" sz="1400" dirty="0" smtClean="0">
                <a:solidFill>
                  <a:srgbClr val="FFFFFF"/>
                </a:solidFill>
                <a:latin typeface="Verdana"/>
                <a:ea typeface="ＭＳ Ｐゴシック" pitchFamily="34" charset="-128"/>
                <a:cs typeface="Verdana"/>
              </a:rPr>
              <a:t>+</a:t>
            </a:r>
            <a:r>
              <a:rPr lang="ru-RU" sz="1400" dirty="0" smtClean="0">
                <a:solidFill>
                  <a:srgbClr val="FFFFFF"/>
                </a:solidFill>
                <a:latin typeface="Verdana"/>
                <a:ea typeface="ＭＳ Ｐゴシック" pitchFamily="34" charset="-128"/>
                <a:cs typeface="Verdana"/>
              </a:rPr>
              <a:t>7</a:t>
            </a:r>
            <a:r>
              <a:rPr lang="en-US" sz="1400" dirty="0" smtClean="0">
                <a:solidFill>
                  <a:srgbClr val="FFFFFF"/>
                </a:solidFill>
                <a:latin typeface="Verdana"/>
                <a:ea typeface="ＭＳ Ｐゴシック" pitchFamily="34" charset="-128"/>
                <a:cs typeface="Verdana"/>
              </a:rPr>
              <a:t> (</a:t>
            </a:r>
            <a:r>
              <a:rPr lang="ru-RU" sz="1400" dirty="0" smtClean="0">
                <a:solidFill>
                  <a:srgbClr val="FFFFFF"/>
                </a:solidFill>
                <a:latin typeface="Verdana"/>
                <a:ea typeface="ＭＳ Ｐゴシック" pitchFamily="34" charset="-128"/>
                <a:cs typeface="Verdana"/>
              </a:rPr>
              <a:t>495</a:t>
            </a:r>
            <a:r>
              <a:rPr lang="en-US" sz="1400" dirty="0" smtClean="0">
                <a:solidFill>
                  <a:srgbClr val="FFFFFF"/>
                </a:solidFill>
                <a:latin typeface="Verdana"/>
                <a:ea typeface="ＭＳ Ｐゴシック" pitchFamily="34" charset="-128"/>
                <a:cs typeface="Verdana"/>
              </a:rPr>
              <a:t>) </a:t>
            </a:r>
            <a:r>
              <a:rPr lang="ru-RU" sz="1400" dirty="0" smtClean="0">
                <a:solidFill>
                  <a:srgbClr val="FFFFFF"/>
                </a:solidFill>
                <a:latin typeface="Verdana"/>
                <a:ea typeface="ＭＳ Ｐゴシック" pitchFamily="34" charset="-128"/>
                <a:cs typeface="Verdana"/>
              </a:rPr>
              <a:t>933</a:t>
            </a:r>
            <a:r>
              <a:rPr lang="en-US" sz="1400" dirty="0" smtClean="0">
                <a:solidFill>
                  <a:srgbClr val="FFFFFF"/>
                </a:solidFill>
                <a:latin typeface="Verdana"/>
                <a:ea typeface="ＭＳ Ｐゴシック" pitchFamily="34" charset="-128"/>
                <a:cs typeface="Verdana"/>
              </a:rPr>
              <a:t>-</a:t>
            </a:r>
            <a:r>
              <a:rPr lang="ru-RU" sz="1400" dirty="0" smtClean="0">
                <a:solidFill>
                  <a:srgbClr val="FFFFFF"/>
                </a:solidFill>
                <a:latin typeface="Verdana"/>
                <a:ea typeface="ＭＳ Ｐゴシック" pitchFamily="34" charset="-128"/>
                <a:cs typeface="Verdana"/>
              </a:rPr>
              <a:t>75</a:t>
            </a:r>
            <a:r>
              <a:rPr lang="en-US" sz="1400" dirty="0" smtClean="0">
                <a:solidFill>
                  <a:srgbClr val="FFFFFF"/>
                </a:solidFill>
                <a:latin typeface="Verdana"/>
                <a:ea typeface="ＭＳ Ｐゴシック" pitchFamily="34" charset="-128"/>
                <a:cs typeface="Verdana"/>
              </a:rPr>
              <a:t>-</a:t>
            </a:r>
            <a:r>
              <a:rPr lang="ru-RU" sz="1400" dirty="0" smtClean="0">
                <a:solidFill>
                  <a:srgbClr val="FFFFFF"/>
                </a:solidFill>
                <a:latin typeface="Verdana"/>
                <a:ea typeface="ＭＳ Ｐゴシック" pitchFamily="34" charset="-128"/>
                <a:cs typeface="Verdana"/>
              </a:rPr>
              <a:t>71,</a:t>
            </a:r>
            <a:r>
              <a:rPr lang="en-US" sz="1400" dirty="0" smtClean="0">
                <a:solidFill>
                  <a:srgbClr val="FFFFFF"/>
                </a:solidFill>
                <a:latin typeface="Verdana"/>
                <a:ea typeface="ＭＳ Ｐゴシック" pitchFamily="34" charset="-128"/>
                <a:cs typeface="Verdana"/>
              </a:rPr>
              <a:t> </a:t>
            </a:r>
            <a:r>
              <a:rPr lang="ru-RU" sz="1400" dirty="0" smtClean="0">
                <a:solidFill>
                  <a:srgbClr val="FFFFFF"/>
                </a:solidFill>
                <a:latin typeface="Verdana"/>
                <a:ea typeface="ＭＳ Ｐゴシック" pitchFamily="34" charset="-128"/>
                <a:cs typeface="Verdana"/>
              </a:rPr>
              <a:t>доб. 4</a:t>
            </a:r>
            <a:r>
              <a:rPr lang="en-US" sz="1400" dirty="0" smtClean="0">
                <a:solidFill>
                  <a:srgbClr val="FFFFFF"/>
                </a:solidFill>
                <a:latin typeface="Verdana"/>
                <a:ea typeface="ＭＳ Ｐゴシック" pitchFamily="34" charset="-128"/>
                <a:cs typeface="Verdana"/>
              </a:rPr>
              <a:t>25</a:t>
            </a:r>
            <a:endParaRPr lang="en-GB" sz="1400" dirty="0" smtClean="0">
              <a:solidFill>
                <a:srgbClr val="FFFFFF"/>
              </a:solidFill>
              <a:latin typeface="Verdana"/>
              <a:ea typeface="ＭＳ Ｐゴシック" pitchFamily="34" charset="-128"/>
              <a:cs typeface="Verdana"/>
            </a:endParaRPr>
          </a:p>
          <a:p>
            <a:pPr>
              <a:spcAft>
                <a:spcPts val="300"/>
              </a:spcAft>
            </a:pPr>
            <a:r>
              <a:rPr lang="ru-RU" sz="1400" dirty="0" smtClean="0">
                <a:solidFill>
                  <a:srgbClr val="FFFFFF"/>
                </a:solidFill>
                <a:latin typeface="Verdana"/>
                <a:ea typeface="ＭＳ Ｐゴシック" pitchFamily="34" charset="-128"/>
                <a:cs typeface="Verdana"/>
              </a:rPr>
              <a:t>Москва</a:t>
            </a:r>
            <a:endParaRPr lang="en-GB" sz="1400" dirty="0" smtClean="0">
              <a:solidFill>
                <a:srgbClr val="FFFFFF"/>
              </a:solidFill>
              <a:latin typeface="Verdana"/>
              <a:ea typeface="ＭＳ Ｐゴシック" pitchFamily="34" charset="-128"/>
              <a:cs typeface="Verdana"/>
            </a:endParaRPr>
          </a:p>
          <a:p>
            <a:pPr>
              <a:spcAft>
                <a:spcPts val="300"/>
              </a:spcAft>
            </a:pPr>
            <a:r>
              <a:rPr lang="en-GB" sz="1400" dirty="0" smtClean="0">
                <a:solidFill>
                  <a:srgbClr val="FFFFFF"/>
                </a:solidFill>
                <a:latin typeface="Verdana"/>
                <a:ea typeface="ＭＳ Ｐゴシック" pitchFamily="34" charset="-128"/>
                <a:cs typeface="Verdana"/>
              </a:rPr>
              <a:t>www.argus.</a:t>
            </a:r>
            <a:r>
              <a:rPr lang="en-US" sz="1400" dirty="0" err="1" smtClean="0">
                <a:solidFill>
                  <a:srgbClr val="FFFFFF"/>
                </a:solidFill>
                <a:latin typeface="Verdana"/>
                <a:ea typeface="ＭＳ Ｐゴシック" pitchFamily="34" charset="-128"/>
                <a:cs typeface="Verdana"/>
              </a:rPr>
              <a:t>ru</a:t>
            </a:r>
            <a:r>
              <a:rPr lang="en-US" sz="1400" dirty="0" smtClean="0">
                <a:solidFill>
                  <a:srgbClr val="FFFFFF"/>
                </a:solidFill>
                <a:latin typeface="Verdana"/>
                <a:ea typeface="ＭＳ Ｐゴシック" pitchFamily="34" charset="-128"/>
                <a:cs typeface="Verdana"/>
              </a:rPr>
              <a:t>, www.argusmedia.com</a:t>
            </a:r>
            <a:endParaRPr lang="en-GB" sz="1400" dirty="0" smtClean="0">
              <a:solidFill>
                <a:srgbClr val="FFFFFF"/>
              </a:solidFill>
              <a:latin typeface="Verdana"/>
              <a:ea typeface="ＭＳ Ｐゴシック" pitchFamily="34" charset="-128"/>
              <a:cs typeface="Verdana"/>
            </a:endParaRPr>
          </a:p>
        </p:txBody>
      </p:sp>
    </p:spTree>
    <p:extLst>
      <p:ext uri="{BB962C8B-B14F-4D97-AF65-F5344CB8AC3E}">
        <p14:creationId xmlns:p14="http://schemas.microsoft.com/office/powerpoint/2010/main" xmlns="" val="866578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sz="2800" dirty="0" smtClean="0">
                <a:solidFill>
                  <a:srgbClr val="003F82"/>
                </a:solidFill>
                <a:latin typeface="Verdana" pitchFamily="34" charset="0"/>
                <a:ea typeface="Verdana" pitchFamily="34" charset="0"/>
                <a:cs typeface="Verdana" pitchFamily="34" charset="0"/>
              </a:rPr>
              <a:t>Содержание</a:t>
            </a:r>
            <a:endParaRPr lang="en-US" sz="2800" dirty="0">
              <a:solidFill>
                <a:srgbClr val="003F82"/>
              </a:solidFill>
              <a:latin typeface="Verdana" pitchFamily="34" charset="0"/>
              <a:ea typeface="Verdana" pitchFamily="34" charset="0"/>
              <a:cs typeface="Verdana" pitchFamily="34" charset="0"/>
            </a:endParaRPr>
          </a:p>
        </p:txBody>
      </p:sp>
      <p:sp>
        <p:nvSpPr>
          <p:cNvPr id="3" name="Прямоугольник 2"/>
          <p:cNvSpPr/>
          <p:nvPr/>
        </p:nvSpPr>
        <p:spPr>
          <a:xfrm>
            <a:off x="2699792" y="6244114"/>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a:t>
            </a:r>
            <a:r>
              <a:rPr lang="ru-RU"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Argus Media group. All rights reserved</a:t>
            </a:r>
            <a:endPar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043608" y="1124744"/>
            <a:ext cx="6312438" cy="2954655"/>
          </a:xfrm>
          <a:prstGeom prst="rect">
            <a:avLst/>
          </a:prstGeom>
          <a:noFill/>
        </p:spPr>
        <p:txBody>
          <a:bodyPr wrap="square" rtlCol="0">
            <a:spAutoFit/>
          </a:bodyPr>
          <a:lstStyle/>
          <a:p>
            <a:pPr marL="457200" indent="-457200">
              <a:buFont typeface="+mj-lt"/>
              <a:buAutoNum type="arabicPeriod"/>
            </a:pPr>
            <a:r>
              <a:rPr lang="ru-RU" sz="2400" dirty="0">
                <a:solidFill>
                  <a:srgbClr val="595959"/>
                </a:solidFill>
                <a:latin typeface="Verdana" pitchFamily="34" charset="0"/>
                <a:cs typeface="Arial" pitchFamily="34" charset="0"/>
              </a:rPr>
              <a:t>Производство </a:t>
            </a:r>
            <a:r>
              <a:rPr lang="ru-RU" sz="2400" dirty="0" smtClean="0">
                <a:solidFill>
                  <a:srgbClr val="595959"/>
                </a:solidFill>
                <a:latin typeface="Verdana" pitchFamily="34" charset="0"/>
                <a:cs typeface="Arial" pitchFamily="34" charset="0"/>
              </a:rPr>
              <a:t>моторного топлива</a:t>
            </a:r>
          </a:p>
          <a:p>
            <a:pPr marL="457200" indent="-457200">
              <a:buFont typeface="+mj-lt"/>
              <a:buAutoNum type="arabicPeriod"/>
            </a:pPr>
            <a:r>
              <a:rPr lang="ru-RU" sz="2400" dirty="0" smtClean="0">
                <a:solidFill>
                  <a:srgbClr val="595959"/>
                </a:solidFill>
                <a:latin typeface="Verdana" pitchFamily="34" charset="0"/>
                <a:cs typeface="Arial" pitchFamily="34" charset="0"/>
              </a:rPr>
              <a:t>Спрос на бензин и дизтопливо</a:t>
            </a:r>
          </a:p>
          <a:p>
            <a:pPr marL="457200" indent="-457200">
              <a:buFont typeface="+mj-lt"/>
              <a:buAutoNum type="arabicPeriod"/>
            </a:pPr>
            <a:r>
              <a:rPr lang="ru-RU" sz="2400" dirty="0" smtClean="0">
                <a:solidFill>
                  <a:srgbClr val="595959"/>
                </a:solidFill>
                <a:latin typeface="Verdana" pitchFamily="34" charset="0"/>
                <a:cs typeface="Arial" pitchFamily="34" charset="0"/>
              </a:rPr>
              <a:t>Экспортные </a:t>
            </a:r>
            <a:r>
              <a:rPr lang="ru-RU" sz="2400" dirty="0">
                <a:solidFill>
                  <a:srgbClr val="595959"/>
                </a:solidFill>
                <a:latin typeface="Verdana" pitchFamily="34" charset="0"/>
                <a:cs typeface="Arial" pitchFamily="34" charset="0"/>
              </a:rPr>
              <a:t>поставки из </a:t>
            </a:r>
            <a:r>
              <a:rPr lang="ru-RU" sz="2400" dirty="0" smtClean="0">
                <a:solidFill>
                  <a:srgbClr val="595959"/>
                </a:solidFill>
                <a:latin typeface="Verdana" pitchFamily="34" charset="0"/>
                <a:cs typeface="Arial" pitchFamily="34" charset="0"/>
              </a:rPr>
              <a:t>России</a:t>
            </a:r>
            <a:endParaRPr lang="en-US" sz="2400" dirty="0">
              <a:solidFill>
                <a:srgbClr val="595959"/>
              </a:solidFill>
              <a:latin typeface="Verdana" pitchFamily="34" charset="0"/>
              <a:cs typeface="Arial" pitchFamily="34" charset="0"/>
            </a:endParaRPr>
          </a:p>
          <a:p>
            <a:pPr marL="457200" indent="-457200">
              <a:buFont typeface="+mj-lt"/>
              <a:buAutoNum type="arabicPeriod"/>
            </a:pPr>
            <a:r>
              <a:rPr lang="ru-RU" sz="2400" dirty="0">
                <a:solidFill>
                  <a:srgbClr val="595959"/>
                </a:solidFill>
                <a:latin typeface="Verdana" pitchFamily="34" charset="0"/>
                <a:cs typeface="Arial" pitchFamily="34" charset="0"/>
              </a:rPr>
              <a:t>Динамика цен в течение года</a:t>
            </a:r>
          </a:p>
          <a:p>
            <a:pPr marL="457200" indent="-457200">
              <a:buFont typeface="+mj-lt"/>
              <a:buAutoNum type="arabicPeriod"/>
            </a:pPr>
            <a:r>
              <a:rPr lang="ru-RU" sz="2400" dirty="0">
                <a:solidFill>
                  <a:srgbClr val="595959"/>
                </a:solidFill>
                <a:latin typeface="Verdana" pitchFamily="34" charset="0"/>
                <a:cs typeface="Arial" pitchFamily="34" charset="0"/>
              </a:rPr>
              <a:t>Мировой рынок. Текущая ситуация и тенденции</a:t>
            </a:r>
          </a:p>
          <a:p>
            <a:pPr marL="457200" indent="-457200">
              <a:buFont typeface="+mj-lt"/>
              <a:buAutoNum type="arabicPeriod"/>
            </a:pPr>
            <a:r>
              <a:rPr lang="ru-RU" sz="2400" dirty="0" smtClean="0">
                <a:solidFill>
                  <a:srgbClr val="595959"/>
                </a:solidFill>
                <a:latin typeface="Verdana" pitchFamily="34" charset="0"/>
                <a:cs typeface="Arial" pitchFamily="34" charset="0"/>
              </a:rPr>
              <a:t>Выводы</a:t>
            </a:r>
          </a:p>
          <a:p>
            <a:endParaRPr lang="ru-RU" dirty="0"/>
          </a:p>
        </p:txBody>
      </p:sp>
    </p:spTree>
    <p:extLst>
      <p:ext uri="{BB962C8B-B14F-4D97-AF65-F5344CB8AC3E}">
        <p14:creationId xmlns:p14="http://schemas.microsoft.com/office/powerpoint/2010/main" xmlns="" val="478663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614363" y="1143000"/>
            <a:ext cx="5394325" cy="3937000"/>
          </a:xfrm>
        </p:spPr>
        <p:txBody>
          <a:bodyPr rtlCol="0">
            <a:normAutofit fontScale="47500" lnSpcReduction="20000"/>
          </a:bodyPr>
          <a:lstStyle/>
          <a:p>
            <a:pPr defTabSz="457200" eaLnBrk="1" fontAlgn="auto" hangingPunct="1">
              <a:spcAft>
                <a:spcPts val="0"/>
              </a:spcAft>
              <a:buClr>
                <a:srgbClr val="5893C1"/>
              </a:buClr>
              <a:buFont typeface="Arial" panose="020B0604020202020204" pitchFamily="34" charset="0"/>
              <a:buChar char="•"/>
              <a:defRPr/>
            </a:pPr>
            <a:r>
              <a:rPr lang="ru-RU" sz="3800" dirty="0">
                <a:solidFill>
                  <a:srgbClr val="595959"/>
                </a:solidFill>
                <a:latin typeface="Verdana" pitchFamily="34" charset="0"/>
                <a:cs typeface="Arial" pitchFamily="34" charset="0"/>
              </a:rPr>
              <a:t>Основан в </a:t>
            </a:r>
            <a:r>
              <a:rPr lang="en-GB" sz="3800" dirty="0">
                <a:solidFill>
                  <a:srgbClr val="595959"/>
                </a:solidFill>
                <a:latin typeface="Verdana" pitchFamily="34" charset="0"/>
                <a:cs typeface="Arial" pitchFamily="34" charset="0"/>
              </a:rPr>
              <a:t>1970 </a:t>
            </a:r>
            <a:r>
              <a:rPr lang="ru-RU" sz="3800" dirty="0">
                <a:solidFill>
                  <a:srgbClr val="595959"/>
                </a:solidFill>
                <a:latin typeface="Verdana" pitchFamily="34" charset="0"/>
                <a:cs typeface="Arial" pitchFamily="34" charset="0"/>
              </a:rPr>
              <a:t>г. </a:t>
            </a:r>
            <a:r>
              <a:rPr lang="en-GB" sz="3800" dirty="0">
                <a:solidFill>
                  <a:srgbClr val="595959"/>
                </a:solidFill>
                <a:latin typeface="Verdana" pitchFamily="34" charset="0"/>
                <a:cs typeface="Arial" pitchFamily="34" charset="0"/>
              </a:rPr>
              <a:t>— </a:t>
            </a:r>
            <a:r>
              <a:rPr lang="ru-RU" sz="3800" dirty="0">
                <a:solidFill>
                  <a:srgbClr val="595959"/>
                </a:solidFill>
                <a:latin typeface="Verdana" pitchFamily="34" charset="0"/>
                <a:cs typeface="Arial" pitchFamily="34" charset="0"/>
              </a:rPr>
              <a:t>более</a:t>
            </a:r>
            <a:r>
              <a:rPr lang="en-GB" sz="3800" dirty="0">
                <a:solidFill>
                  <a:srgbClr val="595959"/>
                </a:solidFill>
                <a:latin typeface="Verdana" pitchFamily="34" charset="0"/>
                <a:cs typeface="Arial" pitchFamily="34" charset="0"/>
              </a:rPr>
              <a:t> </a:t>
            </a:r>
            <a:r>
              <a:rPr lang="en-GB" sz="3800" dirty="0" smtClean="0">
                <a:solidFill>
                  <a:srgbClr val="595959"/>
                </a:solidFill>
                <a:latin typeface="Verdana" pitchFamily="34" charset="0"/>
                <a:cs typeface="Arial" pitchFamily="34" charset="0"/>
              </a:rPr>
              <a:t>45 </a:t>
            </a:r>
            <a:r>
              <a:rPr lang="ru-RU" sz="3800" dirty="0">
                <a:solidFill>
                  <a:srgbClr val="595959"/>
                </a:solidFill>
                <a:latin typeface="Verdana" pitchFamily="34" charset="0"/>
                <a:cs typeface="Arial" pitchFamily="34" charset="0"/>
              </a:rPr>
              <a:t>лет на </a:t>
            </a:r>
            <a:r>
              <a:rPr lang="ru-RU" sz="3800" dirty="0" smtClean="0">
                <a:solidFill>
                  <a:srgbClr val="595959"/>
                </a:solidFill>
                <a:latin typeface="Verdana" pitchFamily="34" charset="0"/>
                <a:cs typeface="Arial" pitchFamily="34" charset="0"/>
              </a:rPr>
              <a:t>рынке</a:t>
            </a:r>
            <a:endParaRPr lang="en-GB" sz="3800" dirty="0">
              <a:solidFill>
                <a:srgbClr val="595959"/>
              </a:solidFill>
              <a:latin typeface="Verdana" pitchFamily="34" charset="0"/>
              <a:cs typeface="Arial" pitchFamily="34" charset="0"/>
            </a:endParaRPr>
          </a:p>
          <a:p>
            <a:pPr defTabSz="457200" eaLnBrk="1" fontAlgn="auto" hangingPunct="1">
              <a:spcAft>
                <a:spcPts val="0"/>
              </a:spcAft>
              <a:buClr>
                <a:srgbClr val="5893C1"/>
              </a:buClr>
              <a:buFont typeface="Arial" panose="020B0604020202020204" pitchFamily="34" charset="0"/>
              <a:buChar char="•"/>
              <a:defRPr/>
            </a:pPr>
            <a:r>
              <a:rPr lang="ru-RU" sz="3800" dirty="0">
                <a:solidFill>
                  <a:srgbClr val="595959"/>
                </a:solidFill>
                <a:latin typeface="Verdana" pitchFamily="34" charset="0"/>
                <a:cs typeface="Arial" pitchFamily="34" charset="0"/>
              </a:rPr>
              <a:t>Более</a:t>
            </a:r>
            <a:r>
              <a:rPr lang="en-GB" sz="3800" dirty="0">
                <a:solidFill>
                  <a:srgbClr val="595959"/>
                </a:solidFill>
                <a:latin typeface="Verdana" pitchFamily="34" charset="0"/>
                <a:cs typeface="Arial" pitchFamily="34" charset="0"/>
              </a:rPr>
              <a:t> 120 </a:t>
            </a:r>
            <a:r>
              <a:rPr lang="ru-RU" sz="3800" dirty="0">
                <a:solidFill>
                  <a:srgbClr val="595959"/>
                </a:solidFill>
                <a:latin typeface="Verdana" pitchFamily="34" charset="0"/>
                <a:cs typeface="Arial" pitchFamily="34" charset="0"/>
              </a:rPr>
              <a:t>изданий, продуктов и услуг</a:t>
            </a:r>
            <a:endParaRPr lang="en-GB" sz="3800" dirty="0">
              <a:solidFill>
                <a:srgbClr val="595959"/>
              </a:solidFill>
              <a:latin typeface="Verdana" pitchFamily="34" charset="0"/>
              <a:cs typeface="Arial" pitchFamily="34" charset="0"/>
            </a:endParaRPr>
          </a:p>
          <a:p>
            <a:pPr defTabSz="457200" eaLnBrk="1" fontAlgn="auto" hangingPunct="1">
              <a:spcAft>
                <a:spcPts val="0"/>
              </a:spcAft>
              <a:buClr>
                <a:srgbClr val="5893C1"/>
              </a:buClr>
              <a:buFont typeface="Arial" panose="020B0604020202020204" pitchFamily="34" charset="0"/>
              <a:buChar char="•"/>
              <a:defRPr/>
            </a:pPr>
            <a:r>
              <a:rPr lang="ru-RU" sz="3800" dirty="0">
                <a:solidFill>
                  <a:srgbClr val="595959"/>
                </a:solidFill>
                <a:latin typeface="Verdana" pitchFamily="34" charset="0"/>
                <a:cs typeface="Arial" pitchFamily="34" charset="0"/>
              </a:rPr>
              <a:t>Около 700 штатных и 5</a:t>
            </a:r>
            <a:r>
              <a:rPr lang="en-GB" sz="3800" dirty="0">
                <a:solidFill>
                  <a:srgbClr val="595959"/>
                </a:solidFill>
                <a:latin typeface="Verdana" pitchFamily="34" charset="0"/>
                <a:cs typeface="Arial" pitchFamily="34" charset="0"/>
              </a:rPr>
              <a:t>0 </a:t>
            </a:r>
            <a:r>
              <a:rPr lang="ru-RU" sz="3800" dirty="0">
                <a:solidFill>
                  <a:srgbClr val="595959"/>
                </a:solidFill>
                <a:latin typeface="Verdana" pitchFamily="34" charset="0"/>
                <a:cs typeface="Arial" pitchFamily="34" charset="0"/>
              </a:rPr>
              <a:t>внештатных сотрудников</a:t>
            </a:r>
            <a:endParaRPr lang="en-GB" sz="3800" dirty="0">
              <a:solidFill>
                <a:srgbClr val="595959"/>
              </a:solidFill>
              <a:latin typeface="Verdana" pitchFamily="34" charset="0"/>
              <a:cs typeface="Arial" pitchFamily="34" charset="0"/>
            </a:endParaRPr>
          </a:p>
          <a:p>
            <a:pPr defTabSz="457200" eaLnBrk="1" fontAlgn="auto" hangingPunct="1">
              <a:spcAft>
                <a:spcPts val="0"/>
              </a:spcAft>
              <a:buClr>
                <a:srgbClr val="5893C1"/>
              </a:buClr>
              <a:buFont typeface="Arial" panose="020B0604020202020204" pitchFamily="34" charset="0"/>
              <a:buChar char="•"/>
              <a:defRPr/>
            </a:pPr>
            <a:r>
              <a:rPr lang="ru-RU" sz="3800" dirty="0">
                <a:solidFill>
                  <a:srgbClr val="595959"/>
                </a:solidFill>
                <a:latin typeface="Verdana" pitchFamily="34" charset="0"/>
                <a:cs typeface="Arial" pitchFamily="34" charset="0"/>
              </a:rPr>
              <a:t>Клиенты в 110 странах</a:t>
            </a:r>
            <a:endParaRPr lang="en-GB" sz="3800" dirty="0">
              <a:solidFill>
                <a:srgbClr val="595959"/>
              </a:solidFill>
              <a:latin typeface="Verdana" pitchFamily="34" charset="0"/>
              <a:cs typeface="Arial" pitchFamily="34" charset="0"/>
            </a:endParaRPr>
          </a:p>
          <a:p>
            <a:pPr defTabSz="457200" eaLnBrk="1" fontAlgn="auto" hangingPunct="1">
              <a:spcAft>
                <a:spcPts val="0"/>
              </a:spcAft>
              <a:buClr>
                <a:srgbClr val="5893C1"/>
              </a:buClr>
              <a:buFont typeface="Arial" panose="020B0604020202020204" pitchFamily="34" charset="0"/>
              <a:buChar char="•"/>
              <a:defRPr/>
            </a:pPr>
            <a:r>
              <a:rPr lang="ru-RU" sz="3800" dirty="0">
                <a:solidFill>
                  <a:srgbClr val="595959"/>
                </a:solidFill>
                <a:latin typeface="Verdana" pitchFamily="34" charset="0"/>
                <a:cs typeface="Arial" pitchFamily="34" charset="0"/>
              </a:rPr>
              <a:t>Двадцать офисов по всему миру</a:t>
            </a:r>
          </a:p>
          <a:p>
            <a:pPr defTabSz="457200" eaLnBrk="1" fontAlgn="auto" hangingPunct="1">
              <a:spcAft>
                <a:spcPts val="0"/>
              </a:spcAft>
              <a:buClr>
                <a:srgbClr val="5893C1"/>
              </a:buClr>
              <a:buFont typeface="Arial" panose="020B0604020202020204" pitchFamily="34" charset="0"/>
              <a:buChar char="•"/>
              <a:defRPr/>
            </a:pPr>
            <a:r>
              <a:rPr lang="ru-RU" sz="3800" dirty="0">
                <a:solidFill>
                  <a:srgbClr val="595959"/>
                </a:solidFill>
                <a:latin typeface="Verdana" pitchFamily="34" charset="0"/>
                <a:cs typeface="Arial" pitchFamily="34" charset="0"/>
              </a:rPr>
              <a:t>В России и СНГ работает с 1994 г., штат – более 100 </a:t>
            </a:r>
            <a:r>
              <a:rPr lang="ru-RU" sz="3800" dirty="0" smtClean="0">
                <a:solidFill>
                  <a:srgbClr val="595959"/>
                </a:solidFill>
                <a:latin typeface="Verdana" pitchFamily="34" charset="0"/>
                <a:cs typeface="Arial" pitchFamily="34" charset="0"/>
              </a:rPr>
              <a:t>человек</a:t>
            </a:r>
            <a:endParaRPr lang="en-US" sz="3800" dirty="0" smtClean="0">
              <a:solidFill>
                <a:srgbClr val="595959"/>
              </a:solidFill>
              <a:latin typeface="Verdana" pitchFamily="34" charset="0"/>
              <a:cs typeface="Arial" pitchFamily="34" charset="0"/>
            </a:endParaRPr>
          </a:p>
          <a:p>
            <a:pPr defTabSz="457200" eaLnBrk="1" fontAlgn="auto" hangingPunct="1">
              <a:spcAft>
                <a:spcPts val="0"/>
              </a:spcAft>
              <a:buClr>
                <a:srgbClr val="5893C1"/>
              </a:buClr>
              <a:buFont typeface="Arial" panose="020B0604020202020204" pitchFamily="34" charset="0"/>
              <a:buChar char="•"/>
              <a:defRPr/>
            </a:pPr>
            <a:r>
              <a:rPr lang="ru-RU" sz="3800" dirty="0" smtClean="0">
                <a:solidFill>
                  <a:srgbClr val="595959"/>
                </a:solidFill>
                <a:latin typeface="Verdana" pitchFamily="34" charset="0"/>
                <a:cs typeface="Arial" pitchFamily="34" charset="0"/>
              </a:rPr>
              <a:t> </a:t>
            </a:r>
            <a:r>
              <a:rPr lang="ru-RU" sz="3800" dirty="0">
                <a:solidFill>
                  <a:srgbClr val="595959"/>
                </a:solidFill>
                <a:latin typeface="Verdana" pitchFamily="34" charset="0"/>
                <a:cs typeface="Arial" pitchFamily="34" charset="0"/>
              </a:rPr>
              <a:t>Официальный источник ценовой информации для правительств России, Белоруссии, Казахстана и других стран</a:t>
            </a:r>
          </a:p>
          <a:p>
            <a:pPr defTabSz="457200" eaLnBrk="1" fontAlgn="auto" hangingPunct="1">
              <a:spcAft>
                <a:spcPts val="0"/>
              </a:spcAft>
              <a:buClr>
                <a:srgbClr val="5893C1"/>
              </a:buClr>
              <a:buFont typeface="Arial" panose="020B0604020202020204" pitchFamily="34" charset="0"/>
              <a:buChar char="•"/>
              <a:defRPr/>
            </a:pPr>
            <a:r>
              <a:rPr lang="ru-RU" sz="3800" dirty="0">
                <a:solidFill>
                  <a:srgbClr val="595959"/>
                </a:solidFill>
                <a:latin typeface="Verdana" pitchFamily="34" charset="0"/>
                <a:cs typeface="Arial" pitchFamily="34" charset="0"/>
              </a:rPr>
              <a:t>Отмечен наградами:</a:t>
            </a:r>
            <a:endParaRPr lang="en-GB" sz="3800" dirty="0">
              <a:solidFill>
                <a:srgbClr val="595959"/>
              </a:solidFill>
              <a:latin typeface="Verdana" pitchFamily="34" charset="0"/>
              <a:cs typeface="Arial" pitchFamily="34" charset="0"/>
            </a:endParaRPr>
          </a:p>
          <a:p>
            <a:pPr marL="0" indent="0" eaLnBrk="1" fontAlgn="auto" hangingPunct="1">
              <a:spcAft>
                <a:spcPts val="0"/>
              </a:spcAft>
              <a:buFont typeface="Arial" pitchFamily="34" charset="0"/>
              <a:buNone/>
              <a:defRPr/>
            </a:pPr>
            <a:endParaRPr lang="ru-RU" dirty="0"/>
          </a:p>
        </p:txBody>
      </p:sp>
      <p:sp>
        <p:nvSpPr>
          <p:cNvPr id="6147" name="Заголовок 2"/>
          <p:cNvSpPr>
            <a:spLocks noGrp="1"/>
          </p:cNvSpPr>
          <p:nvPr>
            <p:ph type="title"/>
          </p:nvPr>
        </p:nvSpPr>
        <p:spPr>
          <a:xfrm>
            <a:off x="665163" y="333375"/>
            <a:ext cx="8001000" cy="609600"/>
          </a:xfrm>
        </p:spPr>
        <p:txBody>
          <a:bodyPr/>
          <a:lstStyle/>
          <a:p>
            <a:pPr eaLnBrk="1" hangingPunct="1"/>
            <a:r>
              <a:rPr lang="en-US" altLang="ru-RU" sz="2800" smtClean="0">
                <a:solidFill>
                  <a:srgbClr val="003F82"/>
                </a:solidFill>
                <a:latin typeface="Verdana" pitchFamily="34" charset="0"/>
                <a:ea typeface="Verdana" pitchFamily="34" charset="0"/>
                <a:cs typeface="Verdana" pitchFamily="34" charset="0"/>
              </a:rPr>
              <a:t>Argus </a:t>
            </a:r>
            <a:r>
              <a:rPr lang="ru-RU" altLang="ru-RU" sz="2800" smtClean="0">
                <a:solidFill>
                  <a:srgbClr val="003F82"/>
                </a:solidFill>
                <a:latin typeface="Verdana" pitchFamily="34" charset="0"/>
                <a:ea typeface="Verdana" pitchFamily="34" charset="0"/>
                <a:cs typeface="Verdana" pitchFamily="34" charset="0"/>
              </a:rPr>
              <a:t>сегодня</a:t>
            </a:r>
          </a:p>
        </p:txBody>
      </p:sp>
      <p:pic>
        <p:nvPicPr>
          <p:cNvPr id="6148"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5675" y="5080000"/>
            <a:ext cx="23082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6050" y="4976813"/>
            <a:ext cx="709613"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9"/>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49813" y="4976813"/>
            <a:ext cx="709612"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10"/>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81675" y="4976813"/>
            <a:ext cx="709613"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p:cNvPicPr>
            <a:picLocks noChangeAspect="1" noChangeArrowheads="1"/>
          </p:cNvPicPr>
          <p:nvPr/>
        </p:nvPicPr>
        <p:blipFill>
          <a:blip r:embed="rId7" cstate="print"/>
          <a:srcRect/>
          <a:stretch>
            <a:fillRect/>
          </a:stretch>
        </p:blipFill>
        <p:spPr bwMode="auto">
          <a:xfrm>
            <a:off x="5867400" y="1073150"/>
            <a:ext cx="2965450" cy="38369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Прямоугольник 9"/>
          <p:cNvSpPr/>
          <p:nvPr/>
        </p:nvSpPr>
        <p:spPr>
          <a:xfrm>
            <a:off x="2699792" y="6244114"/>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a:t>
            </a:r>
            <a:r>
              <a:rPr lang="ru-RU"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Argus Media group. All rights reserved</a:t>
            </a:r>
            <a:endPar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411698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p:txBody>
          <a:bodyPr>
            <a:normAutofit/>
          </a:bodyPr>
          <a:lstStyle/>
          <a:p>
            <a:pPr marL="285750" indent="-285750">
              <a:lnSpc>
                <a:spcPct val="90000"/>
              </a:lnSpc>
            </a:pPr>
            <a:r>
              <a:rPr lang="ru-RU" dirty="0">
                <a:solidFill>
                  <a:srgbClr val="595959"/>
                </a:solidFill>
                <a:latin typeface="Verdana" pitchFamily="34" charset="0"/>
                <a:cs typeface="Arial" pitchFamily="34" charset="0"/>
              </a:rPr>
              <a:t>Моторное топливо: автобензин Аи-98, Аи-95, Аи-92 и Аи-80; дизтопливо летнее, межсезонное, зимнее, арктическое</a:t>
            </a:r>
          </a:p>
          <a:p>
            <a:pPr marL="285750" indent="-285750">
              <a:lnSpc>
                <a:spcPct val="90000"/>
              </a:lnSpc>
            </a:pPr>
            <a:r>
              <a:rPr lang="ru-RU" dirty="0">
                <a:solidFill>
                  <a:srgbClr val="595959"/>
                </a:solidFill>
                <a:latin typeface="Verdana" pitchFamily="34" charset="0"/>
                <a:cs typeface="Arial" pitchFamily="34" charset="0"/>
              </a:rPr>
              <a:t>Крупнооптовый сегмент –</a:t>
            </a:r>
            <a:r>
              <a:rPr lang="en-US" dirty="0">
                <a:solidFill>
                  <a:srgbClr val="595959"/>
                </a:solidFill>
                <a:latin typeface="Verdana" pitchFamily="34" charset="0"/>
                <a:cs typeface="Arial" pitchFamily="34" charset="0"/>
              </a:rPr>
              <a:t> </a:t>
            </a:r>
            <a:r>
              <a:rPr lang="ru-RU" dirty="0">
                <a:solidFill>
                  <a:srgbClr val="595959"/>
                </a:solidFill>
                <a:latin typeface="Verdana" pitchFamily="34" charset="0"/>
                <a:cs typeface="Arial" pitchFamily="34" charset="0"/>
              </a:rPr>
              <a:t>поставки цистернами с НПЗ (от 60 т)</a:t>
            </a:r>
          </a:p>
          <a:p>
            <a:pPr marL="285750" indent="-285750">
              <a:lnSpc>
                <a:spcPct val="90000"/>
              </a:lnSpc>
            </a:pPr>
            <a:r>
              <a:rPr lang="ru-RU" dirty="0" smtClean="0">
                <a:solidFill>
                  <a:srgbClr val="595959"/>
                </a:solidFill>
                <a:latin typeface="Verdana" pitchFamily="34" charset="0"/>
                <a:cs typeface="Arial" pitchFamily="34" charset="0"/>
              </a:rPr>
              <a:t>Мелкооптовый </a:t>
            </a:r>
            <a:r>
              <a:rPr lang="ru-RU" dirty="0">
                <a:solidFill>
                  <a:srgbClr val="595959"/>
                </a:solidFill>
                <a:latin typeface="Verdana" pitchFamily="34" charset="0"/>
                <a:cs typeface="Arial" pitchFamily="34" charset="0"/>
              </a:rPr>
              <a:t>сегмент </a:t>
            </a:r>
            <a:r>
              <a:rPr lang="en-US" dirty="0">
                <a:solidFill>
                  <a:srgbClr val="595959"/>
                </a:solidFill>
                <a:latin typeface="Verdana" pitchFamily="34" charset="0"/>
                <a:cs typeface="Arial" pitchFamily="34" charset="0"/>
              </a:rPr>
              <a:t>–</a:t>
            </a:r>
            <a:r>
              <a:rPr lang="ru-RU" dirty="0">
                <a:solidFill>
                  <a:srgbClr val="595959"/>
                </a:solidFill>
                <a:latin typeface="Verdana" pitchFamily="34" charset="0"/>
                <a:cs typeface="Arial" pitchFamily="34" charset="0"/>
              </a:rPr>
              <a:t> поставки бензовозами с НПЗ или нефтебаз</a:t>
            </a:r>
          </a:p>
          <a:p>
            <a:pPr marL="285750" indent="-285750">
              <a:lnSpc>
                <a:spcPct val="90000"/>
              </a:lnSpc>
            </a:pPr>
            <a:r>
              <a:rPr lang="ru-RU" dirty="0" smtClean="0">
                <a:solidFill>
                  <a:srgbClr val="595959"/>
                </a:solidFill>
                <a:latin typeface="Verdana" pitchFamily="34" charset="0"/>
                <a:cs typeface="Arial" pitchFamily="34" charset="0"/>
              </a:rPr>
              <a:t>Розничный </a:t>
            </a:r>
            <a:r>
              <a:rPr lang="ru-RU" dirty="0">
                <a:solidFill>
                  <a:srgbClr val="595959"/>
                </a:solidFill>
                <a:latin typeface="Verdana" pitchFamily="34" charset="0"/>
                <a:cs typeface="Arial" pitchFamily="34" charset="0"/>
              </a:rPr>
              <a:t>сегмент </a:t>
            </a:r>
            <a:r>
              <a:rPr lang="ru-RU" dirty="0" smtClean="0">
                <a:solidFill>
                  <a:srgbClr val="595959"/>
                </a:solidFill>
                <a:latin typeface="Verdana" pitchFamily="34" charset="0"/>
                <a:cs typeface="Arial" pitchFamily="34" charset="0"/>
              </a:rPr>
              <a:t>– </a:t>
            </a:r>
            <a:r>
              <a:rPr lang="ru-RU" dirty="0">
                <a:solidFill>
                  <a:srgbClr val="595959"/>
                </a:solidFill>
                <a:latin typeface="Verdana" pitchFamily="34" charset="0"/>
                <a:cs typeface="Arial" pitchFamily="34" charset="0"/>
              </a:rPr>
              <a:t>продажи через </a:t>
            </a:r>
            <a:r>
              <a:rPr lang="ru-RU" dirty="0" smtClean="0">
                <a:solidFill>
                  <a:srgbClr val="595959"/>
                </a:solidFill>
                <a:latin typeface="Verdana" pitchFamily="34" charset="0"/>
                <a:cs typeface="Arial" pitchFamily="34" charset="0"/>
              </a:rPr>
              <a:t>АЗС</a:t>
            </a:r>
            <a:endParaRPr lang="ru-RU" dirty="0">
              <a:solidFill>
                <a:srgbClr val="595959"/>
              </a:solidFill>
              <a:latin typeface="Verdana" pitchFamily="34" charset="0"/>
              <a:cs typeface="Arial" pitchFamily="34" charset="0"/>
            </a:endParaRPr>
          </a:p>
        </p:txBody>
      </p:sp>
      <p:sp>
        <p:nvSpPr>
          <p:cNvPr id="3" name="Заголовок 2"/>
          <p:cNvSpPr>
            <a:spLocks noGrp="1"/>
          </p:cNvSpPr>
          <p:nvPr>
            <p:ph type="title"/>
          </p:nvPr>
        </p:nvSpPr>
        <p:spPr/>
        <p:txBody>
          <a:bodyPr>
            <a:normAutofit/>
          </a:bodyPr>
          <a:lstStyle/>
          <a:p>
            <a:r>
              <a:rPr lang="ru-RU" sz="2800" dirty="0">
                <a:solidFill>
                  <a:srgbClr val="003F82"/>
                </a:solidFill>
                <a:latin typeface="Verdana" pitchFamily="34" charset="0"/>
                <a:ea typeface="Verdana" pitchFamily="34" charset="0"/>
                <a:cs typeface="Verdana" pitchFamily="34" charset="0"/>
              </a:rPr>
              <a:t>Оптовый рынок моторного топлива</a:t>
            </a:r>
          </a:p>
        </p:txBody>
      </p:sp>
    </p:spTree>
    <p:extLst>
      <p:ext uri="{BB962C8B-B14F-4D97-AF65-F5344CB8AC3E}">
        <p14:creationId xmlns:p14="http://schemas.microsoft.com/office/powerpoint/2010/main" xmlns="" val="327465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1480" y="260648"/>
            <a:ext cx="8217024" cy="692646"/>
          </a:xfrm>
        </p:spPr>
        <p:txBody>
          <a:bodyPr>
            <a:noAutofit/>
          </a:bodyPr>
          <a:lstStyle/>
          <a:p>
            <a:pPr eaLnBrk="0" fontAlgn="base" hangingPunct="0">
              <a:spcAft>
                <a:spcPct val="0"/>
              </a:spcAft>
            </a:pPr>
            <a:r>
              <a:rPr lang="ru-RU" sz="2800" dirty="0">
                <a:solidFill>
                  <a:srgbClr val="003F82"/>
                </a:solidFill>
                <a:latin typeface="Verdana" pitchFamily="34" charset="0"/>
                <a:ea typeface="Verdana" pitchFamily="34" charset="0"/>
                <a:cs typeface="Verdana" pitchFamily="34" charset="0"/>
              </a:rPr>
              <a:t>Производство моторного топлива в России растет</a:t>
            </a:r>
            <a:r>
              <a:rPr lang="en-US" sz="2800" dirty="0">
                <a:solidFill>
                  <a:srgbClr val="003F82"/>
                </a:solidFill>
                <a:latin typeface="Verdana" pitchFamily="34" charset="0"/>
                <a:ea typeface="Verdana" pitchFamily="34" charset="0"/>
                <a:cs typeface="Verdana" pitchFamily="34" charset="0"/>
              </a:rPr>
              <a:t>*</a:t>
            </a:r>
            <a:endParaRPr lang="ru-RU" sz="2800" dirty="0">
              <a:solidFill>
                <a:srgbClr val="003F82"/>
              </a:solidFill>
              <a:latin typeface="Verdana" pitchFamily="34" charset="0"/>
              <a:ea typeface="Verdana" pitchFamily="34" charset="0"/>
              <a:cs typeface="Verdana" pitchFamily="34" charset="0"/>
            </a:endParaRPr>
          </a:p>
        </p:txBody>
      </p:sp>
      <p:sp>
        <p:nvSpPr>
          <p:cNvPr id="4" name="Footer Placeholder 3"/>
          <p:cNvSpPr>
            <a:spLocks noGrp="1"/>
          </p:cNvSpPr>
          <p:nvPr>
            <p:ph type="ftr" sz="quarter" idx="10"/>
          </p:nvPr>
        </p:nvSpPr>
        <p:spPr>
          <a:xfrm>
            <a:off x="3048000" y="6228292"/>
            <a:ext cx="3972272" cy="365125"/>
          </a:xfrm>
        </p:spPr>
        <p:txBody>
          <a:bodyPr/>
          <a:lstStyle/>
          <a:p>
            <a:r>
              <a:rPr lang="en-US" dirty="0" smtClean="0"/>
              <a:t>Copyright © 201</a:t>
            </a:r>
            <a:r>
              <a:rPr lang="ru-RU" dirty="0" smtClean="0"/>
              <a:t>7</a:t>
            </a:r>
            <a:r>
              <a:rPr lang="en-US" dirty="0" smtClean="0"/>
              <a:t> Argus Media group. All rights reserved.</a:t>
            </a:r>
            <a:endParaRPr lang="en-US" dirty="0"/>
          </a:p>
        </p:txBody>
      </p:sp>
      <p:sp>
        <p:nvSpPr>
          <p:cNvPr id="9" name="Прямоугольник 8"/>
          <p:cNvSpPr/>
          <p:nvPr/>
        </p:nvSpPr>
        <p:spPr>
          <a:xfrm>
            <a:off x="755576" y="5858439"/>
            <a:ext cx="6615211" cy="276999"/>
          </a:xfrm>
          <a:prstGeom prst="rect">
            <a:avLst/>
          </a:prstGeom>
        </p:spPr>
        <p:txBody>
          <a:bodyPr wrap="square">
            <a:spAutoFit/>
          </a:bodyPr>
          <a:lstStyle/>
          <a:p>
            <a:r>
              <a:rPr lang="ru-RU" sz="1200" dirty="0">
                <a:latin typeface="Verdana" panose="020B0604030504040204" pitchFamily="34" charset="0"/>
                <a:ea typeface="Verdana" panose="020B0604030504040204" pitchFamily="34" charset="0"/>
                <a:cs typeface="Verdana" panose="020B0604030504040204" pitchFamily="34" charset="0"/>
              </a:rPr>
              <a:t>* </a:t>
            </a:r>
            <a:r>
              <a:rPr lang="ru-RU" sz="1200" dirty="0" smtClean="0">
                <a:latin typeface="Verdana" panose="020B0604030504040204" pitchFamily="34" charset="0"/>
                <a:ea typeface="Verdana" panose="020B0604030504040204" pitchFamily="34" charset="0"/>
                <a:cs typeface="Verdana" panose="020B0604030504040204" pitchFamily="34" charset="0"/>
              </a:rPr>
              <a:t>По данным </a:t>
            </a:r>
            <a:r>
              <a:rPr lang="ru-RU" sz="1200" dirty="0">
                <a:latin typeface="Verdana" panose="020B0604030504040204" pitchFamily="34" charset="0"/>
                <a:ea typeface="Verdana" panose="020B0604030504040204" pitchFamily="34" charset="0"/>
                <a:cs typeface="Verdana" panose="020B0604030504040204" pitchFamily="34" charset="0"/>
              </a:rPr>
              <a:t>Минэнерго</a:t>
            </a:r>
          </a:p>
        </p:txBody>
      </p:sp>
      <p:graphicFrame>
        <p:nvGraphicFramePr>
          <p:cNvPr id="7" name="Объект 6"/>
          <p:cNvGraphicFramePr>
            <a:graphicFrameLocks noGrp="1"/>
          </p:cNvGraphicFramePr>
          <p:nvPr>
            <p:ph sz="half" idx="1"/>
            <p:extLst>
              <p:ext uri="{D42A27DB-BD31-4B8C-83A1-F6EECF244321}">
                <p14:modId xmlns:p14="http://schemas.microsoft.com/office/powerpoint/2010/main" xmlns="" val="3480423730"/>
              </p:ext>
            </p:extLst>
          </p:nvPr>
        </p:nvGraphicFramePr>
        <p:xfrm>
          <a:off x="827584" y="1124744"/>
          <a:ext cx="5296546" cy="2457229"/>
        </p:xfrm>
        <a:graphic>
          <a:graphicData uri="http://schemas.openxmlformats.org/drawingml/2006/table">
            <a:tbl>
              <a:tblPr>
                <a:tableStyleId>{5C22544A-7EE6-4342-B048-85BDC9FD1C3A}</a:tableStyleId>
              </a:tblPr>
              <a:tblGrid>
                <a:gridCol w="1749091"/>
                <a:gridCol w="1182485"/>
                <a:gridCol w="1182485"/>
                <a:gridCol w="1182485"/>
              </a:tblGrid>
              <a:tr h="657027">
                <a:tc>
                  <a:txBody>
                    <a:bodyPr/>
                    <a:lstStyle/>
                    <a:p>
                      <a:pPr algn="ctr" fontAlgn="b"/>
                      <a:r>
                        <a:rPr lang="ru-RU" sz="1600" b="1" i="0" u="none" strike="noStrike" dirty="0" smtClean="0">
                          <a:effectLst/>
                          <a:latin typeface="MS Sans Serif"/>
                        </a:rPr>
                        <a:t>Объем,</a:t>
                      </a:r>
                      <a:r>
                        <a:rPr lang="ru-RU" sz="1600" b="1" i="0" u="none" strike="noStrike" baseline="0" dirty="0" smtClean="0">
                          <a:effectLst/>
                          <a:latin typeface="MS Sans Serif"/>
                        </a:rPr>
                        <a:t> млн т</a:t>
                      </a:r>
                      <a:endParaRPr lang="ru-RU" sz="1600" b="1" i="0" u="none" strike="noStrike" dirty="0">
                        <a:effectLst/>
                        <a:latin typeface="MS Sans Serif"/>
                      </a:endParaRPr>
                    </a:p>
                  </a:txBody>
                  <a:tcPr marL="9525" marR="9525" marT="9525" marB="0" anchor="b">
                    <a:solidFill>
                      <a:schemeClr val="bg1">
                        <a:lumMod val="85000"/>
                      </a:schemeClr>
                    </a:solidFill>
                  </a:tcPr>
                </a:tc>
                <a:tc>
                  <a:txBody>
                    <a:bodyPr/>
                    <a:lstStyle/>
                    <a:p>
                      <a:pPr algn="ctr" fontAlgn="b"/>
                      <a:r>
                        <a:rPr lang="ru-RU" sz="1600" b="1" u="none" strike="noStrike" dirty="0">
                          <a:effectLst/>
                        </a:rPr>
                        <a:t>2016</a:t>
                      </a:r>
                      <a:endParaRPr lang="ru-RU" sz="1600" b="1" i="0" u="none" strike="noStrike" dirty="0">
                        <a:effectLst/>
                        <a:latin typeface="MS Sans Serif"/>
                      </a:endParaRPr>
                    </a:p>
                  </a:txBody>
                  <a:tcPr marL="9525" marR="9525" marT="9525" marB="0" anchor="b">
                    <a:solidFill>
                      <a:schemeClr val="bg1">
                        <a:lumMod val="85000"/>
                      </a:schemeClr>
                    </a:solidFill>
                  </a:tcPr>
                </a:tc>
                <a:tc>
                  <a:txBody>
                    <a:bodyPr/>
                    <a:lstStyle/>
                    <a:p>
                      <a:pPr algn="ctr" fontAlgn="b"/>
                      <a:r>
                        <a:rPr lang="ru-RU" sz="1600" b="1" u="none" strike="noStrike" dirty="0">
                          <a:effectLst/>
                        </a:rPr>
                        <a:t>2015</a:t>
                      </a:r>
                      <a:endParaRPr lang="ru-RU" sz="1600" b="1" i="0" u="none" strike="noStrike" dirty="0">
                        <a:effectLst/>
                        <a:latin typeface="MS Sans Serif"/>
                      </a:endParaRPr>
                    </a:p>
                  </a:txBody>
                  <a:tcPr marL="9525" marR="9525" marT="9525" marB="0" anchor="b">
                    <a:solidFill>
                      <a:schemeClr val="bg1">
                        <a:lumMod val="85000"/>
                      </a:schemeClr>
                    </a:solidFill>
                  </a:tcPr>
                </a:tc>
                <a:tc>
                  <a:txBody>
                    <a:bodyPr/>
                    <a:lstStyle/>
                    <a:p>
                      <a:pPr algn="ctr" fontAlgn="b"/>
                      <a:r>
                        <a:rPr lang="ru-RU" sz="1600" b="1" u="none" strike="noStrike" dirty="0">
                          <a:effectLst/>
                        </a:rPr>
                        <a:t>2016-2015</a:t>
                      </a:r>
                      <a:endParaRPr lang="ru-RU" sz="1600" b="1" i="0" u="none" strike="noStrike" dirty="0">
                        <a:effectLst/>
                        <a:latin typeface="MS Sans Serif"/>
                      </a:endParaRPr>
                    </a:p>
                  </a:txBody>
                  <a:tcPr marL="9525" marR="9525" marT="9525" marB="0" anchor="b">
                    <a:solidFill>
                      <a:schemeClr val="bg1">
                        <a:lumMod val="85000"/>
                      </a:schemeClr>
                    </a:solidFill>
                  </a:tcPr>
                </a:tc>
              </a:tr>
              <a:tr h="657027">
                <a:tc>
                  <a:txBody>
                    <a:bodyPr/>
                    <a:lstStyle/>
                    <a:p>
                      <a:pPr algn="ctr" fontAlgn="b"/>
                      <a:r>
                        <a:rPr lang="ru-RU" sz="1600" u="none" strike="noStrike" dirty="0">
                          <a:effectLst/>
                        </a:rPr>
                        <a:t>Бензин</a:t>
                      </a:r>
                      <a:endParaRPr lang="ru-RU" sz="1600" b="0" i="0" u="none" strike="noStrike" dirty="0">
                        <a:effectLst/>
                        <a:latin typeface="MS Sans Serif"/>
                      </a:endParaRPr>
                    </a:p>
                  </a:txBody>
                  <a:tcPr marL="9525" marR="9525" marT="9525" marB="0" anchor="ctr">
                    <a:solidFill>
                      <a:schemeClr val="tx2">
                        <a:lumMod val="20000"/>
                        <a:lumOff val="80000"/>
                      </a:schemeClr>
                    </a:solidFill>
                  </a:tcPr>
                </a:tc>
                <a:tc>
                  <a:txBody>
                    <a:bodyPr/>
                    <a:lstStyle/>
                    <a:p>
                      <a:pPr algn="ctr" fontAlgn="b"/>
                      <a:r>
                        <a:rPr lang="ru-RU" sz="1600" u="none" strike="noStrike" dirty="0">
                          <a:effectLst/>
                        </a:rPr>
                        <a:t>39,99</a:t>
                      </a:r>
                      <a:endParaRPr lang="ru-RU" sz="1600" b="0" i="0" u="none" strike="noStrike" dirty="0">
                        <a:effectLst/>
                        <a:latin typeface="MS Sans Serif"/>
                      </a:endParaRPr>
                    </a:p>
                  </a:txBody>
                  <a:tcPr marL="9525" marR="9525" marT="9525" marB="0" anchor="ctr">
                    <a:solidFill>
                      <a:schemeClr val="tx2">
                        <a:lumMod val="20000"/>
                        <a:lumOff val="80000"/>
                      </a:schemeClr>
                    </a:solidFill>
                  </a:tcPr>
                </a:tc>
                <a:tc>
                  <a:txBody>
                    <a:bodyPr/>
                    <a:lstStyle/>
                    <a:p>
                      <a:pPr algn="ctr" fontAlgn="b"/>
                      <a:r>
                        <a:rPr lang="ru-RU" sz="1600" u="none" strike="noStrike" dirty="0">
                          <a:effectLst/>
                        </a:rPr>
                        <a:t>39,21</a:t>
                      </a:r>
                      <a:endParaRPr lang="ru-RU" sz="1600" b="0" i="0" u="none" strike="noStrike" dirty="0">
                        <a:effectLst/>
                        <a:latin typeface="MS Sans Serif"/>
                      </a:endParaRPr>
                    </a:p>
                  </a:txBody>
                  <a:tcPr marL="9525" marR="9525" marT="9525" marB="0" anchor="ctr">
                    <a:solidFill>
                      <a:schemeClr val="tx2">
                        <a:lumMod val="20000"/>
                        <a:lumOff val="80000"/>
                      </a:schemeClr>
                    </a:solidFill>
                  </a:tcPr>
                </a:tc>
                <a:tc>
                  <a:txBody>
                    <a:bodyPr/>
                    <a:lstStyle/>
                    <a:p>
                      <a:pPr algn="ctr" fontAlgn="b"/>
                      <a:r>
                        <a:rPr lang="ru-RU" sz="1600" u="none" strike="noStrike" dirty="0">
                          <a:effectLst/>
                        </a:rPr>
                        <a:t>0,78</a:t>
                      </a:r>
                      <a:endParaRPr lang="ru-RU" sz="1600" b="0" i="0" u="none" strike="noStrike" dirty="0">
                        <a:effectLst/>
                        <a:latin typeface="MS Sans Serif"/>
                      </a:endParaRPr>
                    </a:p>
                  </a:txBody>
                  <a:tcPr marL="9525" marR="9525" marT="9525" marB="0" anchor="ctr">
                    <a:solidFill>
                      <a:schemeClr val="tx2">
                        <a:lumMod val="20000"/>
                        <a:lumOff val="80000"/>
                      </a:schemeClr>
                    </a:solidFill>
                  </a:tcPr>
                </a:tc>
              </a:tr>
              <a:tr h="486148">
                <a:tc>
                  <a:txBody>
                    <a:bodyPr/>
                    <a:lstStyle/>
                    <a:p>
                      <a:pPr algn="ctr" fontAlgn="b"/>
                      <a:r>
                        <a:rPr lang="ru-RU" sz="1600" u="none" strike="noStrike" dirty="0">
                          <a:effectLst/>
                        </a:rPr>
                        <a:t>Дизтопливо</a:t>
                      </a:r>
                      <a:endParaRPr lang="ru-RU" sz="1600" b="0" i="0" u="none" strike="noStrike" dirty="0">
                        <a:effectLst/>
                        <a:latin typeface="MS Sans Serif"/>
                      </a:endParaRPr>
                    </a:p>
                  </a:txBody>
                  <a:tcPr marL="9525" marR="9525" marT="9525" marB="0" anchor="ctr">
                    <a:solidFill>
                      <a:schemeClr val="bg1"/>
                    </a:solidFill>
                  </a:tcPr>
                </a:tc>
                <a:tc>
                  <a:txBody>
                    <a:bodyPr/>
                    <a:lstStyle/>
                    <a:p>
                      <a:pPr algn="ctr" fontAlgn="b"/>
                      <a:r>
                        <a:rPr lang="ru-RU" sz="1600" u="none" strike="noStrike" dirty="0">
                          <a:effectLst/>
                        </a:rPr>
                        <a:t>76,34</a:t>
                      </a:r>
                      <a:endParaRPr lang="ru-RU" sz="1600" b="0" i="0" u="none" strike="noStrike" dirty="0">
                        <a:effectLst/>
                        <a:latin typeface="MS Sans Serif"/>
                      </a:endParaRPr>
                    </a:p>
                  </a:txBody>
                  <a:tcPr marL="9525" marR="9525" marT="9525" marB="0" anchor="ctr">
                    <a:solidFill>
                      <a:schemeClr val="bg1"/>
                    </a:solidFill>
                  </a:tcPr>
                </a:tc>
                <a:tc>
                  <a:txBody>
                    <a:bodyPr/>
                    <a:lstStyle/>
                    <a:p>
                      <a:pPr algn="ctr" fontAlgn="b"/>
                      <a:r>
                        <a:rPr lang="ru-RU" sz="1600" u="none" strike="noStrike" dirty="0">
                          <a:effectLst/>
                        </a:rPr>
                        <a:t>76,08</a:t>
                      </a:r>
                      <a:endParaRPr lang="ru-RU" sz="1600" b="0" i="0" u="none" strike="noStrike" dirty="0">
                        <a:effectLst/>
                        <a:latin typeface="MS Sans Serif"/>
                      </a:endParaRPr>
                    </a:p>
                  </a:txBody>
                  <a:tcPr marL="9525" marR="9525" marT="9525" marB="0" anchor="ctr">
                    <a:solidFill>
                      <a:schemeClr val="bg1"/>
                    </a:solidFill>
                  </a:tcPr>
                </a:tc>
                <a:tc>
                  <a:txBody>
                    <a:bodyPr/>
                    <a:lstStyle/>
                    <a:p>
                      <a:pPr algn="ctr" fontAlgn="b"/>
                      <a:r>
                        <a:rPr lang="ru-RU" sz="1600" u="none" strike="noStrike" dirty="0">
                          <a:effectLst/>
                        </a:rPr>
                        <a:t>0,26</a:t>
                      </a:r>
                      <a:endParaRPr lang="ru-RU" sz="1600" b="0" i="0" u="none" strike="noStrike" dirty="0">
                        <a:effectLst/>
                        <a:latin typeface="MS Sans Serif"/>
                      </a:endParaRPr>
                    </a:p>
                  </a:txBody>
                  <a:tcPr marL="9525" marR="9525" marT="9525" marB="0" anchor="ctr">
                    <a:solidFill>
                      <a:schemeClr val="bg1"/>
                    </a:solidFill>
                  </a:tcPr>
                </a:tc>
              </a:tr>
              <a:tr h="657027">
                <a:tc>
                  <a:txBody>
                    <a:bodyPr/>
                    <a:lstStyle/>
                    <a:p>
                      <a:pPr algn="ctr" fontAlgn="b"/>
                      <a:r>
                        <a:rPr lang="ru-RU" sz="1600" u="none" strike="noStrike" dirty="0">
                          <a:effectLst/>
                        </a:rPr>
                        <a:t>Переработка</a:t>
                      </a:r>
                      <a:endParaRPr lang="ru-RU" sz="1600" b="0" i="0" u="none" strike="noStrike" dirty="0">
                        <a:effectLst/>
                        <a:latin typeface="MS Sans Serif"/>
                      </a:endParaRPr>
                    </a:p>
                  </a:txBody>
                  <a:tcPr marL="9525" marR="9525" marT="9525" marB="0" anchor="ctr">
                    <a:solidFill>
                      <a:schemeClr val="tx2">
                        <a:lumMod val="20000"/>
                        <a:lumOff val="80000"/>
                      </a:schemeClr>
                    </a:solidFill>
                  </a:tcPr>
                </a:tc>
                <a:tc>
                  <a:txBody>
                    <a:bodyPr/>
                    <a:lstStyle/>
                    <a:p>
                      <a:pPr algn="ctr" fontAlgn="b"/>
                      <a:r>
                        <a:rPr lang="ru-RU" sz="1600" u="none" strike="noStrike" dirty="0">
                          <a:effectLst/>
                        </a:rPr>
                        <a:t>279,36</a:t>
                      </a:r>
                      <a:endParaRPr lang="ru-RU" sz="1600" b="0" i="0" u="none" strike="noStrike" dirty="0">
                        <a:effectLst/>
                        <a:latin typeface="MS Sans Serif"/>
                      </a:endParaRPr>
                    </a:p>
                  </a:txBody>
                  <a:tcPr marL="9525" marR="9525" marT="9525" marB="0" anchor="ctr">
                    <a:solidFill>
                      <a:schemeClr val="tx2">
                        <a:lumMod val="20000"/>
                        <a:lumOff val="80000"/>
                      </a:schemeClr>
                    </a:solidFill>
                  </a:tcPr>
                </a:tc>
                <a:tc>
                  <a:txBody>
                    <a:bodyPr/>
                    <a:lstStyle/>
                    <a:p>
                      <a:pPr algn="ctr" fontAlgn="b"/>
                      <a:r>
                        <a:rPr lang="ru-RU" sz="1600" u="none" strike="noStrike" dirty="0">
                          <a:effectLst/>
                        </a:rPr>
                        <a:t>282,89</a:t>
                      </a:r>
                      <a:endParaRPr lang="ru-RU" sz="1600" b="0" i="0" u="none" strike="noStrike" dirty="0">
                        <a:effectLst/>
                        <a:latin typeface="MS Sans Serif"/>
                      </a:endParaRPr>
                    </a:p>
                  </a:txBody>
                  <a:tcPr marL="9525" marR="9525" marT="9525" marB="0" anchor="ctr">
                    <a:solidFill>
                      <a:schemeClr val="tx2">
                        <a:lumMod val="20000"/>
                        <a:lumOff val="80000"/>
                      </a:schemeClr>
                    </a:solidFill>
                  </a:tcPr>
                </a:tc>
                <a:tc>
                  <a:txBody>
                    <a:bodyPr/>
                    <a:lstStyle/>
                    <a:p>
                      <a:pPr algn="ctr" fontAlgn="b"/>
                      <a:r>
                        <a:rPr lang="ru-RU" sz="1600" u="none" strike="noStrike" dirty="0">
                          <a:effectLst/>
                        </a:rPr>
                        <a:t>-3,53</a:t>
                      </a:r>
                      <a:endParaRPr lang="ru-RU" sz="1600" b="0" i="0" u="none" strike="noStrike" dirty="0">
                        <a:effectLst/>
                        <a:latin typeface="MS Sans Serif"/>
                      </a:endParaRPr>
                    </a:p>
                  </a:txBody>
                  <a:tcPr marL="9525" marR="9525" marT="9525" marB="0" anchor="ctr">
                    <a:solidFill>
                      <a:schemeClr val="tx2">
                        <a:lumMod val="20000"/>
                        <a:lumOff val="80000"/>
                      </a:schemeClr>
                    </a:solidFill>
                  </a:tcPr>
                </a:tc>
              </a:tr>
            </a:tbl>
          </a:graphicData>
        </a:graphic>
      </p:graphicFrame>
      <p:sp>
        <p:nvSpPr>
          <p:cNvPr id="10" name="Прямоугольник 9"/>
          <p:cNvSpPr/>
          <p:nvPr/>
        </p:nvSpPr>
        <p:spPr>
          <a:xfrm>
            <a:off x="683568" y="3933056"/>
            <a:ext cx="8352928" cy="584775"/>
          </a:xfrm>
          <a:prstGeom prst="rect">
            <a:avLst/>
          </a:prstGeom>
        </p:spPr>
        <p:txBody>
          <a:bodyPr wrap="square">
            <a:spAutoFit/>
          </a:bodyPr>
          <a:lstStyle/>
          <a:p>
            <a:pPr marL="285750" indent="-285750">
              <a:buFont typeface="Arial" panose="020B0604020202020204" pitchFamily="34" charset="0"/>
              <a:buChar char="•"/>
            </a:pPr>
            <a:r>
              <a:rPr lang="ru-RU" sz="1600" dirty="0">
                <a:solidFill>
                  <a:srgbClr val="595959"/>
                </a:solidFill>
                <a:latin typeface="Verdana" pitchFamily="34" charset="0"/>
                <a:cs typeface="Arial" pitchFamily="34" charset="0"/>
              </a:rPr>
              <a:t>Модернизация российских </a:t>
            </a:r>
            <a:r>
              <a:rPr lang="ru-RU" sz="1600" dirty="0" smtClean="0">
                <a:solidFill>
                  <a:srgbClr val="595959"/>
                </a:solidFill>
                <a:latin typeface="Verdana" pitchFamily="34" charset="0"/>
                <a:cs typeface="Arial" pitchFamily="34" charset="0"/>
              </a:rPr>
              <a:t>НПЗ – увеличение </a:t>
            </a:r>
            <a:r>
              <a:rPr lang="ru-RU" sz="1600" dirty="0">
                <a:solidFill>
                  <a:srgbClr val="595959"/>
                </a:solidFill>
                <a:latin typeface="Verdana" pitchFamily="34" charset="0"/>
                <a:cs typeface="Arial" pitchFamily="34" charset="0"/>
              </a:rPr>
              <a:t>выхода светлых нефтепродуктов</a:t>
            </a:r>
          </a:p>
        </p:txBody>
      </p:sp>
      <p:sp>
        <p:nvSpPr>
          <p:cNvPr id="11" name="Прямоугольник 10"/>
          <p:cNvSpPr/>
          <p:nvPr/>
        </p:nvSpPr>
        <p:spPr>
          <a:xfrm>
            <a:off x="683568" y="4501762"/>
            <a:ext cx="7632848" cy="338554"/>
          </a:xfrm>
          <a:prstGeom prst="rect">
            <a:avLst/>
          </a:prstGeom>
        </p:spPr>
        <p:txBody>
          <a:bodyPr wrap="square">
            <a:spAutoFit/>
          </a:bodyPr>
          <a:lstStyle/>
          <a:p>
            <a:pPr marL="285750" indent="-285750">
              <a:buFont typeface="Arial" panose="020B0604020202020204" pitchFamily="34" charset="0"/>
              <a:buChar char="•"/>
            </a:pPr>
            <a:r>
              <a:rPr lang="ru-RU" sz="1600" dirty="0">
                <a:solidFill>
                  <a:srgbClr val="595959"/>
                </a:solidFill>
                <a:latin typeface="Verdana" pitchFamily="34" charset="0"/>
                <a:cs typeface="Arial" pitchFamily="34" charset="0"/>
              </a:rPr>
              <a:t>Снижение объемов переработки нефти на российских НПЗ</a:t>
            </a:r>
          </a:p>
        </p:txBody>
      </p:sp>
    </p:spTree>
    <p:extLst>
      <p:ext uri="{BB962C8B-B14F-4D97-AF65-F5344CB8AC3E}">
        <p14:creationId xmlns:p14="http://schemas.microsoft.com/office/powerpoint/2010/main" xmlns="" val="596785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dirty="0">
                <a:solidFill>
                  <a:srgbClr val="003F82"/>
                </a:solidFill>
                <a:latin typeface="Verdana" pitchFamily="34" charset="0"/>
                <a:ea typeface="Verdana" pitchFamily="34" charset="0"/>
                <a:cs typeface="Verdana" pitchFamily="34" charset="0"/>
              </a:rPr>
              <a:t>Структура производства </a:t>
            </a:r>
            <a:r>
              <a:rPr lang="ru-RU" sz="2800" dirty="0" smtClean="0">
                <a:solidFill>
                  <a:srgbClr val="003F82"/>
                </a:solidFill>
                <a:latin typeface="Verdana" pitchFamily="34" charset="0"/>
                <a:ea typeface="Verdana" pitchFamily="34" charset="0"/>
                <a:cs typeface="Verdana" pitchFamily="34" charset="0"/>
              </a:rPr>
              <a:t>бензина и дизтоплива</a:t>
            </a:r>
            <a:endParaRPr lang="ru-RU" sz="2800" dirty="0">
              <a:solidFill>
                <a:srgbClr val="003F82"/>
              </a:solidFill>
              <a:latin typeface="Verdana" pitchFamily="34" charset="0"/>
              <a:ea typeface="Verdana" pitchFamily="34" charset="0"/>
              <a:cs typeface="Verdana" pitchFamily="34" charset="0"/>
            </a:endParaRPr>
          </a:p>
        </p:txBody>
      </p:sp>
      <p:graphicFrame>
        <p:nvGraphicFramePr>
          <p:cNvPr id="4" name="Объект 3"/>
          <p:cNvGraphicFramePr>
            <a:graphicFrameLocks noGrp="1"/>
          </p:cNvGraphicFramePr>
          <p:nvPr>
            <p:ph sz="half" idx="1"/>
            <p:extLst>
              <p:ext uri="{D42A27DB-BD31-4B8C-83A1-F6EECF244321}">
                <p14:modId xmlns:p14="http://schemas.microsoft.com/office/powerpoint/2010/main" xmlns="" val="2856389236"/>
              </p:ext>
            </p:extLst>
          </p:nvPr>
        </p:nvGraphicFramePr>
        <p:xfrm>
          <a:off x="755576" y="1052736"/>
          <a:ext cx="6275610" cy="34381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7544" y="4725144"/>
            <a:ext cx="8496945" cy="830997"/>
          </a:xfrm>
          <a:prstGeom prst="rect">
            <a:avLst/>
          </a:prstGeom>
          <a:noFill/>
        </p:spPr>
        <p:txBody>
          <a:bodyPr wrap="square" rtlCol="0">
            <a:spAutoFit/>
          </a:bodyPr>
          <a:lstStyle/>
          <a:p>
            <a:r>
              <a:rPr lang="ru-RU" sz="1600" dirty="0">
                <a:solidFill>
                  <a:srgbClr val="595959"/>
                </a:solidFill>
                <a:latin typeface="Verdana" pitchFamily="34" charset="0"/>
                <a:cs typeface="Arial" pitchFamily="34" charset="0"/>
              </a:rPr>
              <a:t>Структура производства дизтоплива: выпуск дизтоплива Евро 5 (10</a:t>
            </a:r>
            <a:r>
              <a:rPr lang="en-US" sz="1600" dirty="0">
                <a:solidFill>
                  <a:srgbClr val="595959"/>
                </a:solidFill>
                <a:latin typeface="Verdana" pitchFamily="34" charset="0"/>
                <a:cs typeface="Arial" pitchFamily="34" charset="0"/>
              </a:rPr>
              <a:t>ppm) </a:t>
            </a:r>
            <a:r>
              <a:rPr lang="ru-RU" sz="1600" dirty="0">
                <a:solidFill>
                  <a:srgbClr val="595959"/>
                </a:solidFill>
                <a:latin typeface="Verdana" pitchFamily="34" charset="0"/>
                <a:cs typeface="Arial" pitchFamily="34" charset="0"/>
              </a:rPr>
              <a:t>в 2016 г составил 80% от общего объема, 61 млн т. В 2015 г – 69% или 52,3 млн т.</a:t>
            </a:r>
          </a:p>
        </p:txBody>
      </p:sp>
      <p:sp>
        <p:nvSpPr>
          <p:cNvPr id="7" name="Прямоугольник 6"/>
          <p:cNvSpPr/>
          <p:nvPr/>
        </p:nvSpPr>
        <p:spPr>
          <a:xfrm>
            <a:off x="2579043" y="6309319"/>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201</a:t>
            </a:r>
            <a:r>
              <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Argus Media group. All rights reserved.</a:t>
            </a:r>
          </a:p>
        </p:txBody>
      </p:sp>
    </p:spTree>
    <p:extLst>
      <p:ext uri="{BB962C8B-B14F-4D97-AF65-F5344CB8AC3E}">
        <p14:creationId xmlns:p14="http://schemas.microsoft.com/office/powerpoint/2010/main" xmlns="" val="4145761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39552" y="1124744"/>
            <a:ext cx="8001000" cy="4724399"/>
          </a:xfrm>
        </p:spPr>
        <p:txBody>
          <a:bodyPr>
            <a:normAutofit fontScale="85000" lnSpcReduction="20000"/>
          </a:bodyPr>
          <a:lstStyle/>
          <a:p>
            <a:pPr marL="285750" indent="-285750"/>
            <a:r>
              <a:rPr lang="ru-RU" sz="2200" dirty="0">
                <a:solidFill>
                  <a:srgbClr val="595959"/>
                </a:solidFill>
                <a:latin typeface="Verdana" pitchFamily="34" charset="0"/>
                <a:cs typeface="Arial" pitchFamily="34" charset="0"/>
              </a:rPr>
              <a:t>Потребление бензина в 2016 г составило 34,9 млн т, незначительно снизившись с уровня 35,2 млн т годом ранее</a:t>
            </a:r>
          </a:p>
          <a:p>
            <a:pPr marL="285750" indent="-285750"/>
            <a:r>
              <a:rPr lang="ru-RU" sz="2200" dirty="0">
                <a:solidFill>
                  <a:srgbClr val="595959"/>
                </a:solidFill>
                <a:latin typeface="Verdana" pitchFamily="34" charset="0"/>
                <a:cs typeface="Arial" pitchFamily="34" charset="0"/>
              </a:rPr>
              <a:t>Снижение продаж автомобилей</a:t>
            </a:r>
          </a:p>
          <a:p>
            <a:pPr marL="285750" indent="-285750"/>
            <a:r>
              <a:rPr lang="ru-RU" sz="2200" dirty="0">
                <a:solidFill>
                  <a:srgbClr val="595959"/>
                </a:solidFill>
                <a:latin typeface="Verdana" pitchFamily="34" charset="0"/>
                <a:cs typeface="Arial" pitchFamily="34" charset="0"/>
              </a:rPr>
              <a:t>Топливная экономичность</a:t>
            </a:r>
          </a:p>
          <a:p>
            <a:pPr marL="285750" indent="-285750"/>
            <a:r>
              <a:rPr lang="ru-RU" sz="2200" dirty="0">
                <a:solidFill>
                  <a:srgbClr val="595959"/>
                </a:solidFill>
                <a:latin typeface="Verdana" pitchFamily="34" charset="0"/>
                <a:cs typeface="Arial" pitchFamily="34" charset="0"/>
              </a:rPr>
              <a:t>Легковые автомобили: 97% </a:t>
            </a:r>
            <a:r>
              <a:rPr lang="ru-RU" sz="2200" dirty="0" smtClean="0">
                <a:solidFill>
                  <a:srgbClr val="595959"/>
                </a:solidFill>
                <a:latin typeface="Verdana" pitchFamily="34" charset="0"/>
                <a:cs typeface="Arial" pitchFamily="34" charset="0"/>
              </a:rPr>
              <a:t>бензиновые, </a:t>
            </a:r>
            <a:r>
              <a:rPr lang="ru-RU" sz="2200" dirty="0">
                <a:solidFill>
                  <a:srgbClr val="595959"/>
                </a:solidFill>
                <a:latin typeface="Verdana" pitchFamily="34" charset="0"/>
                <a:cs typeface="Arial" pitchFamily="34" charset="0"/>
              </a:rPr>
              <a:t>3% дизельные</a:t>
            </a:r>
          </a:p>
          <a:p>
            <a:pPr marL="285750" indent="-285750"/>
            <a:r>
              <a:rPr lang="ru-RU" sz="2200" dirty="0">
                <a:solidFill>
                  <a:srgbClr val="595959"/>
                </a:solidFill>
                <a:latin typeface="Verdana" pitchFamily="34" charset="0"/>
                <a:cs typeface="Arial" pitchFamily="34" charset="0"/>
              </a:rPr>
              <a:t>Грузовые автомобили: 36% бензиновые, 60% дизельные, 4% </a:t>
            </a:r>
            <a:r>
              <a:rPr lang="ru-RU" sz="2200" dirty="0" err="1">
                <a:solidFill>
                  <a:srgbClr val="595959"/>
                </a:solidFill>
                <a:latin typeface="Verdana" pitchFamily="34" charset="0"/>
                <a:cs typeface="Arial" pitchFamily="34" charset="0"/>
              </a:rPr>
              <a:t>автогаз</a:t>
            </a:r>
            <a:endParaRPr lang="ru-RU" sz="2200" dirty="0">
              <a:solidFill>
                <a:srgbClr val="595959"/>
              </a:solidFill>
              <a:latin typeface="Verdana" pitchFamily="34" charset="0"/>
              <a:cs typeface="Arial" pitchFamily="34" charset="0"/>
            </a:endParaRPr>
          </a:p>
          <a:p>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sz="1700" dirty="0">
              <a:solidFill>
                <a:srgbClr val="595959"/>
              </a:solidFill>
              <a:latin typeface="Verdana" pitchFamily="34" charset="0"/>
              <a:cs typeface="Arial" pitchFamily="34" charset="0"/>
            </a:endParaRPr>
          </a:p>
          <a:p>
            <a:pPr marL="0" indent="0">
              <a:buNone/>
            </a:pPr>
            <a:r>
              <a:rPr lang="ru-RU" sz="1700" dirty="0">
                <a:solidFill>
                  <a:srgbClr val="595959"/>
                </a:solidFill>
                <a:latin typeface="Verdana" pitchFamily="34" charset="0"/>
                <a:cs typeface="Arial" pitchFamily="34" charset="0"/>
              </a:rPr>
              <a:t>* - По данным ЦДУ ТЭК, Росстата и отраслевых баз данных</a:t>
            </a:r>
          </a:p>
        </p:txBody>
      </p:sp>
      <p:sp>
        <p:nvSpPr>
          <p:cNvPr id="3" name="Заголовок 2"/>
          <p:cNvSpPr>
            <a:spLocks noGrp="1"/>
          </p:cNvSpPr>
          <p:nvPr>
            <p:ph type="title"/>
          </p:nvPr>
        </p:nvSpPr>
        <p:spPr>
          <a:xfrm>
            <a:off x="611560" y="116632"/>
            <a:ext cx="8001000" cy="609600"/>
          </a:xfrm>
        </p:spPr>
        <p:txBody>
          <a:bodyPr>
            <a:normAutofit/>
          </a:bodyPr>
          <a:lstStyle/>
          <a:p>
            <a:r>
              <a:rPr lang="ru-RU" sz="2800" dirty="0">
                <a:solidFill>
                  <a:srgbClr val="003F82"/>
                </a:solidFill>
                <a:latin typeface="Verdana" pitchFamily="34" charset="0"/>
                <a:ea typeface="Verdana" pitchFamily="34" charset="0"/>
                <a:cs typeface="Verdana" pitchFamily="34" charset="0"/>
              </a:rPr>
              <a:t>Потребление автобензина</a:t>
            </a:r>
          </a:p>
        </p:txBody>
      </p:sp>
      <p:sp>
        <p:nvSpPr>
          <p:cNvPr id="4" name="Прямоугольник 3"/>
          <p:cNvSpPr/>
          <p:nvPr/>
        </p:nvSpPr>
        <p:spPr>
          <a:xfrm>
            <a:off x="2627784" y="6237312"/>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201</a:t>
            </a:r>
            <a:r>
              <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Argus Media group. All rights reserved.</a:t>
            </a:r>
          </a:p>
        </p:txBody>
      </p:sp>
    </p:spTree>
    <p:extLst>
      <p:ext uri="{BB962C8B-B14F-4D97-AF65-F5344CB8AC3E}">
        <p14:creationId xmlns:p14="http://schemas.microsoft.com/office/powerpoint/2010/main" xmlns="" val="4227609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70461" y="1138369"/>
            <a:ext cx="4893735" cy="2934072"/>
          </a:xfrm>
        </p:spPr>
        <p:txBody>
          <a:bodyPr>
            <a:noAutofit/>
          </a:bodyPr>
          <a:lstStyle/>
          <a:p>
            <a:r>
              <a:rPr lang="ru-RU"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Потребление товарного </a:t>
            </a:r>
            <a:r>
              <a:rPr lang="ru-RU"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дизтоплива в</a:t>
            </a:r>
            <a:r>
              <a:rPr lang="ru-RU"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2016  составило 32,7 млн, что на</a:t>
            </a: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12</a:t>
            </a: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больше, чем за аналогичный период 2015</a:t>
            </a:r>
          </a:p>
          <a:p>
            <a:r>
              <a:rPr lang="ru-RU"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В период с 2012 по 2015 гг. объем потребления суррогатных топлив составлял от 15 до 20% от общего объема внутреннего спроса</a:t>
            </a:r>
          </a:p>
          <a:p>
            <a:r>
              <a:rPr lang="ru-RU"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Основные заменители товарного дизтоплива: печное и судовое маловязкое топливо</a:t>
            </a:r>
          </a:p>
        </p:txBody>
      </p:sp>
      <p:sp>
        <p:nvSpPr>
          <p:cNvPr id="3" name="Заголовок 2"/>
          <p:cNvSpPr>
            <a:spLocks noGrp="1"/>
          </p:cNvSpPr>
          <p:nvPr>
            <p:ph type="title"/>
          </p:nvPr>
        </p:nvSpPr>
        <p:spPr>
          <a:xfrm>
            <a:off x="611559" y="188640"/>
            <a:ext cx="8001000" cy="609600"/>
          </a:xfrm>
        </p:spPr>
        <p:txBody>
          <a:bodyPr>
            <a:normAutofit/>
          </a:bodyPr>
          <a:lstStyle/>
          <a:p>
            <a:r>
              <a:rPr lang="ru-RU" sz="2800" dirty="0" smtClean="0">
                <a:solidFill>
                  <a:srgbClr val="003F82"/>
                </a:solidFill>
                <a:latin typeface="Verdana" pitchFamily="34" charset="0"/>
                <a:ea typeface="Verdana" pitchFamily="34" charset="0"/>
                <a:cs typeface="Verdana" pitchFamily="34" charset="0"/>
              </a:rPr>
              <a:t>Потребление дизтоплива растет</a:t>
            </a:r>
            <a:endParaRPr lang="ru-RU" sz="2800" dirty="0">
              <a:solidFill>
                <a:srgbClr val="003F82"/>
              </a:solidFill>
              <a:latin typeface="Verdana" pitchFamily="34" charset="0"/>
              <a:ea typeface="Verdana" pitchFamily="34" charset="0"/>
              <a:cs typeface="Verdana" pitchFamily="34" charset="0"/>
            </a:endParaRPr>
          </a:p>
        </p:txBody>
      </p:sp>
      <p:sp>
        <p:nvSpPr>
          <p:cNvPr id="6" name="TextBox 5"/>
          <p:cNvSpPr txBox="1"/>
          <p:nvPr/>
        </p:nvSpPr>
        <p:spPr>
          <a:xfrm>
            <a:off x="5508104" y="1584251"/>
            <a:ext cx="2683170" cy="369332"/>
          </a:xfrm>
          <a:prstGeom prst="rect">
            <a:avLst/>
          </a:prstGeom>
          <a:noFill/>
        </p:spPr>
        <p:txBody>
          <a:bodyPr wrap="none" rtlCol="0">
            <a:spAutoFit/>
          </a:bodyPr>
          <a:lstStyle/>
          <a:p>
            <a:r>
              <a:rPr lang="ru-RU" dirty="0" smtClean="0"/>
              <a:t>Производство СМТ, млн т</a:t>
            </a:r>
            <a:endParaRPr lang="ru-RU" dirty="0"/>
          </a:p>
        </p:txBody>
      </p:sp>
      <p:sp>
        <p:nvSpPr>
          <p:cNvPr id="8" name="Прямоугольник 7"/>
          <p:cNvSpPr/>
          <p:nvPr/>
        </p:nvSpPr>
        <p:spPr>
          <a:xfrm>
            <a:off x="683568" y="4062830"/>
            <a:ext cx="7920880" cy="1477328"/>
          </a:xfrm>
          <a:prstGeom prst="rect">
            <a:avLst/>
          </a:prstGeom>
        </p:spPr>
        <p:txBody>
          <a:bodyPr wrap="square">
            <a:spAutoFit/>
          </a:bodyPr>
          <a:lstStyle/>
          <a:p>
            <a:pPr marL="285750" lvl="0" indent="-285750">
              <a:buFont typeface="Arial" panose="020B0604020202020204" pitchFamily="34" charset="0"/>
              <a:buChar char="•"/>
            </a:pPr>
            <a:r>
              <a:rPr lang="ru-RU" dirty="0" smtClean="0">
                <a:solidFill>
                  <a:schemeClr val="bg1">
                    <a:lumMod val="50000"/>
                  </a:schemeClr>
                </a:solidFill>
              </a:rPr>
              <a:t>В </a:t>
            </a:r>
            <a:r>
              <a:rPr lang="ru-RU" dirty="0">
                <a:solidFill>
                  <a:schemeClr val="bg1">
                    <a:lumMod val="50000"/>
                  </a:schemeClr>
                </a:solidFill>
              </a:rPr>
              <a:t>2013 был введен акциз на печное топливо</a:t>
            </a:r>
          </a:p>
          <a:p>
            <a:pPr marL="285750" lvl="0" indent="-285750">
              <a:buFont typeface="Arial" panose="020B0604020202020204" pitchFamily="34" charset="0"/>
              <a:buChar char="•"/>
            </a:pPr>
            <a:r>
              <a:rPr lang="ru-RU" dirty="0">
                <a:solidFill>
                  <a:schemeClr val="bg1">
                    <a:lumMod val="50000"/>
                  </a:schemeClr>
                </a:solidFill>
              </a:rPr>
              <a:t>В 2016 был введен акциз на все средние дистилляты</a:t>
            </a:r>
          </a:p>
          <a:p>
            <a:pPr marL="285750" lvl="0" indent="-285750">
              <a:buFont typeface="Arial" panose="020B0604020202020204" pitchFamily="34" charset="0"/>
              <a:buChar char="•"/>
            </a:pPr>
            <a:r>
              <a:rPr lang="ru-RU" dirty="0">
                <a:solidFill>
                  <a:schemeClr val="bg1">
                    <a:lumMod val="50000"/>
                  </a:schemeClr>
                </a:solidFill>
              </a:rPr>
              <a:t>В 2016 г </a:t>
            </a:r>
            <a:r>
              <a:rPr lang="ru-RU" dirty="0" smtClean="0">
                <a:solidFill>
                  <a:schemeClr val="bg1">
                    <a:lumMod val="50000"/>
                  </a:schemeClr>
                </a:solidFill>
              </a:rPr>
              <a:t>распространился новый продукт </a:t>
            </a:r>
            <a:r>
              <a:rPr lang="ru-RU" dirty="0">
                <a:solidFill>
                  <a:schemeClr val="bg1">
                    <a:lumMod val="50000"/>
                  </a:schemeClr>
                </a:solidFill>
              </a:rPr>
              <a:t>–  дистиллят газового конденсата (средний). Производство за январь-октябрь 2015 г 674 тыс. т, январь-октябрь 2016 – 4,1 млн т.</a:t>
            </a:r>
          </a:p>
        </p:txBody>
      </p:sp>
      <p:sp>
        <p:nvSpPr>
          <p:cNvPr id="9" name="Прямоугольник 8"/>
          <p:cNvSpPr/>
          <p:nvPr/>
        </p:nvSpPr>
        <p:spPr>
          <a:xfrm>
            <a:off x="2699792" y="6244114"/>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a:t>
            </a:r>
            <a:r>
              <a:rPr lang="ru-RU"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Argus Media group. All rights reserved</a:t>
            </a:r>
            <a:endPar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2765318258"/>
              </p:ext>
            </p:extLst>
          </p:nvPr>
        </p:nvGraphicFramePr>
        <p:xfrm>
          <a:off x="4985792" y="1960233"/>
          <a:ext cx="4158208" cy="2332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12814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half" idx="1"/>
            <p:extLst>
              <p:ext uri="{D42A27DB-BD31-4B8C-83A1-F6EECF244321}">
                <p14:modId xmlns:p14="http://schemas.microsoft.com/office/powerpoint/2010/main" xmlns="" val="4168125055"/>
              </p:ext>
            </p:extLst>
          </p:nvPr>
        </p:nvGraphicFramePr>
        <p:xfrm>
          <a:off x="683568" y="692696"/>
          <a:ext cx="3024336" cy="5452269"/>
        </p:xfrm>
        <a:graphic>
          <a:graphicData uri="http://schemas.openxmlformats.org/drawingml/2006/table">
            <a:tbl>
              <a:tblPr>
                <a:tableStyleId>{5C22544A-7EE6-4342-B048-85BDC9FD1C3A}</a:tableStyleId>
              </a:tblPr>
              <a:tblGrid>
                <a:gridCol w="1800200"/>
                <a:gridCol w="720080"/>
                <a:gridCol w="504056"/>
              </a:tblGrid>
              <a:tr h="216024">
                <a:tc gridSpan="3">
                  <a:txBody>
                    <a:bodyPr/>
                    <a:lstStyle/>
                    <a:p>
                      <a:pPr algn="l" fontAlgn="b"/>
                      <a:r>
                        <a:rPr lang="ru-RU" sz="1200" b="1" u="none" strike="noStrike" dirty="0">
                          <a:effectLst/>
                        </a:rPr>
                        <a:t>Направления экспорта российского </a:t>
                      </a:r>
                      <a:r>
                        <a:rPr lang="ru-RU" sz="1200" b="1" u="none" strike="noStrike" dirty="0" smtClean="0">
                          <a:effectLst/>
                        </a:rPr>
                        <a:t>бензина</a:t>
                      </a:r>
                      <a:endParaRPr lang="ru-RU" sz="1200" b="1" i="0" u="none" strike="noStrike" dirty="0">
                        <a:solidFill>
                          <a:srgbClr val="FFFFFF"/>
                        </a:solidFill>
                        <a:effectLst/>
                        <a:latin typeface="Trebuchet MS"/>
                      </a:endParaRPr>
                    </a:p>
                  </a:txBody>
                  <a:tcPr marL="7359" marR="7359" marT="7359" marB="0" anchor="b">
                    <a:solidFill>
                      <a:schemeClr val="bg1">
                        <a:lumMod val="85000"/>
                      </a:schemeClr>
                    </a:solidFill>
                  </a:tcPr>
                </a:tc>
                <a:tc hMerge="1">
                  <a:txBody>
                    <a:bodyPr/>
                    <a:lstStyle/>
                    <a:p>
                      <a:endParaRPr lang="ru-RU"/>
                    </a:p>
                  </a:txBody>
                  <a:tcPr/>
                </a:tc>
                <a:tc hMerge="1">
                  <a:txBody>
                    <a:bodyPr/>
                    <a:lstStyle/>
                    <a:p>
                      <a:pPr algn="r" fontAlgn="b"/>
                      <a:endParaRPr lang="ru-RU" sz="1200" b="1" i="1" u="none" strike="noStrike" dirty="0">
                        <a:solidFill>
                          <a:srgbClr val="FFFFFF"/>
                        </a:solidFill>
                        <a:effectLst/>
                        <a:latin typeface="Trebuchet MS"/>
                      </a:endParaRPr>
                    </a:p>
                  </a:txBody>
                  <a:tcPr marL="7359" marR="7359" marT="7359" marB="0" anchor="b"/>
                </a:tc>
              </a:tr>
              <a:tr h="193935">
                <a:tc>
                  <a:txBody>
                    <a:bodyPr/>
                    <a:lstStyle/>
                    <a:p>
                      <a:pPr algn="l" fontAlgn="b"/>
                      <a:r>
                        <a:rPr lang="ru-RU" sz="1200" u="none" strike="noStrike" dirty="0">
                          <a:effectLst/>
                        </a:rPr>
                        <a:t>Направление</a:t>
                      </a:r>
                      <a:endParaRPr lang="ru-RU" sz="1200" b="1"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2015 г.</a:t>
                      </a:r>
                      <a:endParaRPr lang="ru-RU" sz="1200" b="1"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2016 г.</a:t>
                      </a:r>
                      <a:endParaRPr lang="ru-RU" sz="1200" b="1"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Азербайджан</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15,3</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20,6</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dirty="0">
                          <a:effectLst/>
                        </a:rPr>
                        <a:t>Армения</a:t>
                      </a:r>
                      <a:endParaRPr lang="ru-RU" sz="1200" b="0"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0,5</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0,2</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Афганистан</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68,8</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123,9</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dirty="0">
                          <a:effectLst/>
                        </a:rPr>
                        <a:t>Балтийск</a:t>
                      </a:r>
                      <a:endParaRPr lang="ru-RU" sz="1200" b="0"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8,3</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Белоруссия</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35,0</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207,9</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a:effectLst/>
                        </a:rPr>
                        <a:t>Ванино</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53,3</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25,7</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Вентспилс</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440,5</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629,6</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a:effectLst/>
                        </a:rPr>
                        <a:t>Восточный</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140,7</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Грузия</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91,2</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142,4</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dirty="0">
                          <a:effectLst/>
                        </a:rPr>
                        <a:t>Кавказ</a:t>
                      </a:r>
                      <a:endParaRPr lang="ru-RU" sz="1200" b="0"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88,8</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61,6</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Казахстан</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1068,6</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1088,4</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a:effectLst/>
                        </a:rPr>
                        <a:t>Калининград</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51,1</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6,9</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Киргизия</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542,1</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480,8</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a:effectLst/>
                        </a:rPr>
                        <a:t>КНДР</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dirty="0">
                          <a:effectLst/>
                        </a:rPr>
                        <a:t>—</a:t>
                      </a:r>
                      <a:endParaRPr lang="ru-RU" sz="1200" b="0"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1,5</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Латвия</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0,2</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2,3</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a:effectLst/>
                        </a:rPr>
                        <a:t>Литва</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dirty="0">
                          <a:effectLst/>
                        </a:rPr>
                        <a:t>0,2</a:t>
                      </a:r>
                      <a:endParaRPr lang="ru-RU" sz="1200" b="0"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Монголия</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398,0</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370,8</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a:effectLst/>
                        </a:rPr>
                        <a:t>Мууга</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16,2</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Рига</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139,4</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79,2</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a:effectLst/>
                        </a:rPr>
                        <a:t>Таджикистан</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dirty="0">
                          <a:effectLst/>
                        </a:rPr>
                        <a:t>206,2</a:t>
                      </a:r>
                      <a:endParaRPr lang="ru-RU" sz="1200" b="0"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194,0</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Темрюк</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6,5</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12,5</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a:effectLst/>
                        </a:rPr>
                        <a:t>Узбекистан</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dirty="0">
                          <a:effectLst/>
                        </a:rPr>
                        <a:t>1,2</a:t>
                      </a:r>
                      <a:endParaRPr lang="ru-RU" sz="1200" b="0"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a:effectLst/>
                        </a:rPr>
                        <a:t>0,2</a:t>
                      </a:r>
                      <a:endParaRPr lang="ru-RU" sz="1200" b="0" i="0" u="none" strike="noStrike">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Украина</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43,8</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24,3</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u="none" strike="noStrike">
                          <a:effectLst/>
                        </a:rPr>
                        <a:t>Усть-Луга</a:t>
                      </a:r>
                      <a:endParaRPr lang="ru-RU" sz="1200" b="0" i="0" u="none" strike="noStrike">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dirty="0">
                          <a:effectLst/>
                        </a:rPr>
                        <a:t>1357,3</a:t>
                      </a:r>
                      <a:endParaRPr lang="ru-RU" sz="1200" b="0"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u="none" strike="noStrike" dirty="0">
                          <a:effectLst/>
                        </a:rPr>
                        <a:t>1379,2</a:t>
                      </a:r>
                      <a:endParaRPr lang="ru-RU" sz="1200" b="0" i="0" u="none" strike="noStrike" dirty="0">
                        <a:solidFill>
                          <a:srgbClr val="000000"/>
                        </a:solidFill>
                        <a:effectLst/>
                        <a:latin typeface="Trebuchet MS"/>
                      </a:endParaRPr>
                    </a:p>
                  </a:txBody>
                  <a:tcPr marL="7359" marR="7359" marT="7359" marB="0" anchor="b">
                    <a:solidFill>
                      <a:schemeClr val="bg1"/>
                    </a:solidFill>
                  </a:tcPr>
                </a:tc>
              </a:tr>
              <a:tr h="193935">
                <a:tc>
                  <a:txBody>
                    <a:bodyPr/>
                    <a:lstStyle/>
                    <a:p>
                      <a:pPr algn="l" fontAlgn="b"/>
                      <a:r>
                        <a:rPr lang="ru-RU" sz="1200" u="none" strike="noStrike" dirty="0">
                          <a:effectLst/>
                        </a:rPr>
                        <a:t>Южная Осетия</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3,3</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c>
                  <a:txBody>
                    <a:bodyPr/>
                    <a:lstStyle/>
                    <a:p>
                      <a:pPr algn="r" fontAlgn="b"/>
                      <a:r>
                        <a:rPr lang="ru-RU" sz="1200" u="none" strike="noStrike" dirty="0">
                          <a:effectLst/>
                        </a:rPr>
                        <a:t>2,7</a:t>
                      </a:r>
                      <a:endParaRPr lang="ru-RU" sz="1200" b="0" i="0" u="none" strike="noStrike" dirty="0">
                        <a:solidFill>
                          <a:srgbClr val="000000"/>
                        </a:solidFill>
                        <a:effectLst/>
                        <a:latin typeface="Trebuchet MS"/>
                      </a:endParaRPr>
                    </a:p>
                  </a:txBody>
                  <a:tcPr marL="7359" marR="7359" marT="7359" marB="0" anchor="b">
                    <a:solidFill>
                      <a:schemeClr val="tx2">
                        <a:lumMod val="20000"/>
                        <a:lumOff val="80000"/>
                      </a:schemeClr>
                    </a:solidFill>
                  </a:tcPr>
                </a:tc>
              </a:tr>
              <a:tr h="193935">
                <a:tc>
                  <a:txBody>
                    <a:bodyPr/>
                    <a:lstStyle/>
                    <a:p>
                      <a:pPr algn="l" fontAlgn="b"/>
                      <a:r>
                        <a:rPr lang="ru-RU" sz="1200" b="1" u="none" strike="noStrike" dirty="0">
                          <a:effectLst/>
                        </a:rPr>
                        <a:t>Итого</a:t>
                      </a:r>
                      <a:endParaRPr lang="ru-RU" sz="1200" b="1"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b="1" u="none" strike="noStrike" dirty="0">
                          <a:effectLst/>
                        </a:rPr>
                        <a:t>4760,2</a:t>
                      </a:r>
                      <a:endParaRPr lang="ru-RU" sz="1200" b="1" i="0" u="none" strike="noStrike" dirty="0">
                        <a:solidFill>
                          <a:srgbClr val="000000"/>
                        </a:solidFill>
                        <a:effectLst/>
                        <a:latin typeface="Trebuchet MS"/>
                      </a:endParaRPr>
                    </a:p>
                  </a:txBody>
                  <a:tcPr marL="7359" marR="7359" marT="7359" marB="0" anchor="b">
                    <a:solidFill>
                      <a:schemeClr val="bg1"/>
                    </a:solidFill>
                  </a:tcPr>
                </a:tc>
                <a:tc>
                  <a:txBody>
                    <a:bodyPr/>
                    <a:lstStyle/>
                    <a:p>
                      <a:pPr algn="r" fontAlgn="b"/>
                      <a:r>
                        <a:rPr lang="ru-RU" sz="1200" b="1" u="none" strike="noStrike" dirty="0">
                          <a:effectLst/>
                        </a:rPr>
                        <a:t>4870,8</a:t>
                      </a:r>
                      <a:endParaRPr lang="ru-RU" sz="1200" b="1" i="0" u="none" strike="noStrike" dirty="0">
                        <a:solidFill>
                          <a:srgbClr val="000000"/>
                        </a:solidFill>
                        <a:effectLst/>
                        <a:latin typeface="Trebuchet MS"/>
                      </a:endParaRPr>
                    </a:p>
                  </a:txBody>
                  <a:tcPr marL="7359" marR="7359" marT="7359" marB="0" anchor="b">
                    <a:solidFill>
                      <a:schemeClr val="bg1"/>
                    </a:solidFill>
                  </a:tcPr>
                </a:tc>
              </a:tr>
            </a:tbl>
          </a:graphicData>
        </a:graphic>
      </p:graphicFrame>
      <p:sp>
        <p:nvSpPr>
          <p:cNvPr id="3" name="Заголовок 2"/>
          <p:cNvSpPr>
            <a:spLocks noGrp="1"/>
          </p:cNvSpPr>
          <p:nvPr>
            <p:ph type="title"/>
          </p:nvPr>
        </p:nvSpPr>
        <p:spPr>
          <a:xfrm>
            <a:off x="611560" y="-99392"/>
            <a:ext cx="8001000" cy="609600"/>
          </a:xfrm>
        </p:spPr>
        <p:txBody>
          <a:bodyPr>
            <a:normAutofit/>
          </a:bodyPr>
          <a:lstStyle/>
          <a:p>
            <a:r>
              <a:rPr lang="ru-RU" sz="2800" dirty="0">
                <a:solidFill>
                  <a:srgbClr val="003F82"/>
                </a:solidFill>
                <a:latin typeface="Verdana" pitchFamily="34" charset="0"/>
                <a:ea typeface="Verdana" pitchFamily="34" charset="0"/>
                <a:cs typeface="Verdana" pitchFamily="34" charset="0"/>
              </a:rPr>
              <a:t>Экспорт российского </a:t>
            </a:r>
            <a:r>
              <a:rPr lang="ru-RU" sz="2800" dirty="0" smtClean="0">
                <a:solidFill>
                  <a:srgbClr val="003F82"/>
                </a:solidFill>
                <a:latin typeface="Verdana" pitchFamily="34" charset="0"/>
                <a:ea typeface="Verdana" pitchFamily="34" charset="0"/>
                <a:cs typeface="Verdana" pitchFamily="34" charset="0"/>
              </a:rPr>
              <a:t>бензина, </a:t>
            </a:r>
            <a:r>
              <a:rPr lang="ru-RU" sz="2800" dirty="0" err="1" smtClean="0">
                <a:solidFill>
                  <a:srgbClr val="003F82"/>
                </a:solidFill>
                <a:latin typeface="Verdana" pitchFamily="34" charset="0"/>
                <a:ea typeface="Verdana" pitchFamily="34" charset="0"/>
                <a:cs typeface="Verdana" pitchFamily="34" charset="0"/>
              </a:rPr>
              <a:t>тыс.т</a:t>
            </a:r>
            <a:endParaRPr lang="ru-RU" sz="2800" dirty="0">
              <a:solidFill>
                <a:srgbClr val="003F82"/>
              </a:solidFill>
              <a:latin typeface="Verdana" pitchFamily="34" charset="0"/>
              <a:ea typeface="Verdana" pitchFamily="34" charset="0"/>
              <a:cs typeface="Verdana"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1742445077"/>
              </p:ext>
            </p:extLst>
          </p:nvPr>
        </p:nvGraphicFramePr>
        <p:xfrm>
          <a:off x="3995936" y="692696"/>
          <a:ext cx="3307590" cy="5233104"/>
        </p:xfrm>
        <a:graphic>
          <a:graphicData uri="http://schemas.openxmlformats.org/drawingml/2006/table">
            <a:tbl>
              <a:tblPr>
                <a:tableStyleId>{5C22544A-7EE6-4342-B048-85BDC9FD1C3A}</a:tableStyleId>
              </a:tblPr>
              <a:tblGrid>
                <a:gridCol w="1685476"/>
                <a:gridCol w="811057"/>
                <a:gridCol w="811057"/>
              </a:tblGrid>
              <a:tr h="185748">
                <a:tc gridSpan="3">
                  <a:txBody>
                    <a:bodyPr/>
                    <a:lstStyle/>
                    <a:p>
                      <a:pPr algn="l" fontAlgn="b"/>
                      <a:r>
                        <a:rPr lang="ru-RU" sz="1200" b="1" u="none" strike="noStrike" dirty="0">
                          <a:effectLst/>
                        </a:rPr>
                        <a:t>Экспортеры российского </a:t>
                      </a:r>
                      <a:r>
                        <a:rPr lang="ru-RU" sz="1200" b="1" u="none" strike="noStrike" dirty="0" smtClean="0">
                          <a:effectLst/>
                        </a:rPr>
                        <a:t>бензина</a:t>
                      </a:r>
                      <a:endParaRPr lang="ru-RU" sz="1200" b="1" i="0" u="none" strike="noStrike" dirty="0">
                        <a:solidFill>
                          <a:srgbClr val="FFFFFF"/>
                        </a:solidFill>
                        <a:effectLst/>
                        <a:latin typeface="Trebuchet MS"/>
                      </a:endParaRPr>
                    </a:p>
                  </a:txBody>
                  <a:tcPr marL="7128" marR="7128" marT="7128" marB="0" anchor="b">
                    <a:solidFill>
                      <a:schemeClr val="bg1">
                        <a:lumMod val="85000"/>
                      </a:schemeClr>
                    </a:solidFill>
                  </a:tcPr>
                </a:tc>
                <a:tc hMerge="1">
                  <a:txBody>
                    <a:bodyPr/>
                    <a:lstStyle/>
                    <a:p>
                      <a:endParaRPr lang="ru-RU"/>
                    </a:p>
                  </a:txBody>
                  <a:tcPr/>
                </a:tc>
                <a:tc hMerge="1">
                  <a:txBody>
                    <a:bodyPr/>
                    <a:lstStyle/>
                    <a:p>
                      <a:pPr algn="r" fontAlgn="b"/>
                      <a:endParaRPr lang="ru-RU" sz="1200" b="1" i="1" u="none" strike="noStrike" dirty="0">
                        <a:solidFill>
                          <a:srgbClr val="FFFFFF"/>
                        </a:solidFill>
                        <a:effectLst/>
                        <a:latin typeface="Trebuchet MS"/>
                      </a:endParaRPr>
                    </a:p>
                  </a:txBody>
                  <a:tcPr marL="7128" marR="7128" marT="7128" marB="0" anchor="b"/>
                </a:tc>
              </a:tr>
              <a:tr h="194592">
                <a:tc>
                  <a:txBody>
                    <a:bodyPr/>
                    <a:lstStyle/>
                    <a:p>
                      <a:pPr algn="l" fontAlgn="b"/>
                      <a:r>
                        <a:rPr lang="ru-RU" sz="1200" u="none" strike="noStrike" dirty="0">
                          <a:effectLst/>
                        </a:rPr>
                        <a:t>Завод</a:t>
                      </a:r>
                      <a:endParaRPr lang="ru-RU" sz="1200" b="1"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a:effectLst/>
                        </a:rPr>
                        <a:t>2015 г.</a:t>
                      </a:r>
                      <a:endParaRPr lang="ru-RU" sz="1200" b="1" i="0" u="none" strike="noStrike">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2016 г.</a:t>
                      </a:r>
                      <a:endParaRPr lang="ru-RU" sz="1200" b="1"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a:effectLst/>
                        </a:rPr>
                        <a:t>Ангарский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716,9</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670,7</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dirty="0">
                          <a:effectLst/>
                        </a:rPr>
                        <a:t>Астраханский ГПЗ</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a:effectLst/>
                        </a:rPr>
                        <a:t>0,0</a:t>
                      </a:r>
                      <a:endParaRPr lang="ru-RU" sz="1200" b="0" i="0" u="none" strike="noStrike">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2,3</a:t>
                      </a:r>
                      <a:endParaRPr lang="ru-RU" sz="1200" b="0"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err="1">
                          <a:effectLst/>
                        </a:rPr>
                        <a:t>Ачинский</a:t>
                      </a:r>
                      <a:r>
                        <a:rPr lang="ru-RU" sz="1200" u="none" strike="noStrike" dirty="0">
                          <a:effectLst/>
                        </a:rPr>
                        <a:t>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2,4</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8,1</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a:effectLst/>
                        </a:rPr>
                        <a:t>Волгоградский НПЗ</a:t>
                      </a:r>
                      <a:endParaRPr lang="ru-RU" sz="1200" b="0" i="0" u="none" strike="noStrike">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64,8</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a:effectLst/>
                        </a:rPr>
                        <a:t>66,7</a:t>
                      </a:r>
                      <a:endParaRPr lang="ru-RU" sz="1200" b="0" i="0" u="none" strike="noStrike">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err="1">
                          <a:effectLst/>
                        </a:rPr>
                        <a:t>Киришский</a:t>
                      </a:r>
                      <a:r>
                        <a:rPr lang="ru-RU" sz="1200" u="none" strike="noStrike" dirty="0">
                          <a:effectLst/>
                        </a:rPr>
                        <a:t>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1357,3</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1366,3</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a:effectLst/>
                        </a:rPr>
                        <a:t>Куйбышевский НПЗ</a:t>
                      </a:r>
                      <a:endParaRPr lang="ru-RU" sz="1200" b="0" i="0" u="none" strike="noStrike">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91,3</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a:effectLst/>
                        </a:rPr>
                        <a:t>37,3</a:t>
                      </a:r>
                      <a:endParaRPr lang="ru-RU" sz="1200" b="0" i="0" u="none" strike="noStrike">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a:effectLst/>
                        </a:rPr>
                        <a:t>Московский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52,6</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93,5</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a:effectLst/>
                        </a:rPr>
                        <a:t>Прочие</a:t>
                      </a:r>
                      <a:endParaRPr lang="ru-RU" sz="1200" b="0" i="0" u="none" strike="noStrike">
                        <a:solidFill>
                          <a:srgbClr val="000000"/>
                        </a:solidFill>
                        <a:effectLst/>
                        <a:latin typeface="Trebuchet MS"/>
                      </a:endParaRPr>
                    </a:p>
                  </a:txBody>
                  <a:tcPr marL="7128" marR="7128" marT="7128" marB="0" anchor="b">
                    <a:solidFill>
                      <a:schemeClr val="bg1"/>
                    </a:solidFill>
                  </a:tcPr>
                </a:tc>
                <a:tc>
                  <a:txBody>
                    <a:bodyPr/>
                    <a:lstStyle/>
                    <a:p>
                      <a:pPr algn="r" fontAlgn="b"/>
                      <a:r>
                        <a:rPr lang="ru-RU" sz="1200" b="0" i="0" u="none" strike="noStrike" dirty="0" smtClean="0">
                          <a:solidFill>
                            <a:schemeClr val="dk1"/>
                          </a:solidFill>
                          <a:effectLst/>
                          <a:latin typeface="+mn-lt"/>
                        </a:rPr>
                        <a:t>95,3</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smtClean="0">
                          <a:effectLst/>
                        </a:rPr>
                        <a:t>66,8</a:t>
                      </a:r>
                      <a:endParaRPr lang="ru-RU" sz="1200" b="0"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a:effectLst/>
                        </a:rPr>
                        <a:t>Нижегородский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96,1</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278,2</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dirty="0">
                          <a:effectLst/>
                        </a:rPr>
                        <a:t>Нижнекамский НПЗ (</a:t>
                      </a:r>
                      <a:r>
                        <a:rPr lang="ru-RU" sz="1200" u="none" strike="noStrike" dirty="0" err="1">
                          <a:effectLst/>
                        </a:rPr>
                        <a:t>Таиф</a:t>
                      </a:r>
                      <a:r>
                        <a:rPr lang="ru-RU" sz="1200" u="none" strike="noStrike" dirty="0">
                          <a:effectLst/>
                        </a:rPr>
                        <a:t>)</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113,5</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70,2</a:t>
                      </a:r>
                      <a:endParaRPr lang="ru-RU" sz="1200" b="0"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err="1">
                          <a:effectLst/>
                        </a:rPr>
                        <a:t>Новокуйбышевский</a:t>
                      </a:r>
                      <a:r>
                        <a:rPr lang="ru-RU" sz="1200" u="none" strike="noStrike" dirty="0">
                          <a:effectLst/>
                        </a:rPr>
                        <a:t>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44,8</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62,7</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dirty="0">
                          <a:effectLst/>
                        </a:rPr>
                        <a:t>Новоуфимский НПЗ</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40,6</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13,1</a:t>
                      </a:r>
                      <a:endParaRPr lang="ru-RU" sz="1200" b="0"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a:effectLst/>
                        </a:rPr>
                        <a:t>Омский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675,2</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800,3</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dirty="0" err="1">
                          <a:effectLst/>
                        </a:rPr>
                        <a:t>Орский</a:t>
                      </a:r>
                      <a:r>
                        <a:rPr lang="ru-RU" sz="1200" u="none" strike="noStrike" dirty="0">
                          <a:effectLst/>
                        </a:rPr>
                        <a:t> НПЗ</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686,9</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642,4</a:t>
                      </a:r>
                      <a:endParaRPr lang="ru-RU" sz="1200" b="0"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a:effectLst/>
                        </a:rPr>
                        <a:t>Пермский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105,9</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9,4</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dirty="0">
                          <a:effectLst/>
                        </a:rPr>
                        <a:t>Рязанский НПЗ</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21,5</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40,5</a:t>
                      </a:r>
                      <a:endParaRPr lang="ru-RU" sz="1200" b="0"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err="1">
                          <a:effectLst/>
                        </a:rPr>
                        <a:t>Салаватский</a:t>
                      </a:r>
                      <a:r>
                        <a:rPr lang="ru-RU" sz="1200" u="none" strike="noStrike" dirty="0">
                          <a:effectLst/>
                        </a:rPr>
                        <a:t>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164,8</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128,9</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dirty="0">
                          <a:effectLst/>
                        </a:rPr>
                        <a:t>Саратовский НПЗ</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5,8</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0,0</a:t>
                      </a:r>
                      <a:endParaRPr lang="ru-RU" sz="1200" b="0"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err="1">
                          <a:effectLst/>
                        </a:rPr>
                        <a:t>Сызранский</a:t>
                      </a:r>
                      <a:r>
                        <a:rPr lang="ru-RU" sz="1200" u="none" strike="noStrike" dirty="0">
                          <a:effectLst/>
                        </a:rPr>
                        <a:t>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4,5</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7,2</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dirty="0">
                          <a:effectLst/>
                        </a:rPr>
                        <a:t>Уфанефтехим</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178,8</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114,8</a:t>
                      </a:r>
                      <a:endParaRPr lang="ru-RU" sz="1200" b="0"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a:effectLst/>
                        </a:rPr>
                        <a:t>Уфимский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233,8</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348,3</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u="none" strike="noStrike" dirty="0">
                          <a:effectLst/>
                        </a:rPr>
                        <a:t>Хабаровский НПЗ</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7,6</a:t>
                      </a:r>
                      <a:endParaRPr lang="ru-RU" sz="1200" b="0"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u="none" strike="noStrike" dirty="0">
                          <a:effectLst/>
                        </a:rPr>
                        <a:t>1,5</a:t>
                      </a:r>
                      <a:endParaRPr lang="ru-RU" sz="1200" b="0" i="0" u="none" strike="noStrike" dirty="0">
                        <a:solidFill>
                          <a:srgbClr val="000000"/>
                        </a:solidFill>
                        <a:effectLst/>
                        <a:latin typeface="Trebuchet MS"/>
                      </a:endParaRPr>
                    </a:p>
                  </a:txBody>
                  <a:tcPr marL="7128" marR="7128" marT="7128" marB="0" anchor="b">
                    <a:solidFill>
                      <a:schemeClr val="bg1"/>
                    </a:solidFill>
                  </a:tcPr>
                </a:tc>
              </a:tr>
              <a:tr h="194592">
                <a:tc>
                  <a:txBody>
                    <a:bodyPr/>
                    <a:lstStyle/>
                    <a:p>
                      <a:pPr algn="l" fontAlgn="b"/>
                      <a:r>
                        <a:rPr lang="ru-RU" sz="1200" u="none" strike="noStrike" dirty="0">
                          <a:effectLst/>
                        </a:rPr>
                        <a:t>Ярославский НПЗ</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0,1</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c>
                  <a:txBody>
                    <a:bodyPr/>
                    <a:lstStyle/>
                    <a:p>
                      <a:pPr algn="r" fontAlgn="b"/>
                      <a:r>
                        <a:rPr lang="ru-RU" sz="1200" u="none" strike="noStrike" dirty="0">
                          <a:effectLst/>
                        </a:rPr>
                        <a:t>41,6</a:t>
                      </a:r>
                      <a:endParaRPr lang="ru-RU" sz="1200" b="0" i="0" u="none" strike="noStrike" dirty="0">
                        <a:solidFill>
                          <a:srgbClr val="000000"/>
                        </a:solidFill>
                        <a:effectLst/>
                        <a:latin typeface="Trebuchet MS"/>
                      </a:endParaRPr>
                    </a:p>
                  </a:txBody>
                  <a:tcPr marL="7128" marR="7128" marT="7128" marB="0" anchor="b">
                    <a:solidFill>
                      <a:schemeClr val="tx2">
                        <a:lumMod val="20000"/>
                        <a:lumOff val="80000"/>
                      </a:schemeClr>
                    </a:solidFill>
                  </a:tcPr>
                </a:tc>
              </a:tr>
              <a:tr h="194592">
                <a:tc>
                  <a:txBody>
                    <a:bodyPr/>
                    <a:lstStyle/>
                    <a:p>
                      <a:pPr algn="l" fontAlgn="b"/>
                      <a:r>
                        <a:rPr lang="ru-RU" sz="1200" b="1" u="none" strike="noStrike" dirty="0">
                          <a:effectLst/>
                        </a:rPr>
                        <a:t>Итого</a:t>
                      </a:r>
                      <a:endParaRPr lang="ru-RU" sz="1200" b="1"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b="1" u="none" strike="noStrike" dirty="0">
                          <a:effectLst/>
                        </a:rPr>
                        <a:t>4760,2</a:t>
                      </a:r>
                      <a:endParaRPr lang="ru-RU" sz="1200" b="1" i="0" u="none" strike="noStrike" dirty="0">
                        <a:solidFill>
                          <a:srgbClr val="000000"/>
                        </a:solidFill>
                        <a:effectLst/>
                        <a:latin typeface="Trebuchet MS"/>
                      </a:endParaRPr>
                    </a:p>
                  </a:txBody>
                  <a:tcPr marL="7128" marR="7128" marT="7128" marB="0" anchor="b">
                    <a:solidFill>
                      <a:schemeClr val="bg1"/>
                    </a:solidFill>
                  </a:tcPr>
                </a:tc>
                <a:tc>
                  <a:txBody>
                    <a:bodyPr/>
                    <a:lstStyle/>
                    <a:p>
                      <a:pPr algn="r" fontAlgn="b"/>
                      <a:r>
                        <a:rPr lang="ru-RU" sz="1200" b="1" u="none" strike="noStrike" dirty="0">
                          <a:effectLst/>
                        </a:rPr>
                        <a:t>4870,8</a:t>
                      </a:r>
                      <a:endParaRPr lang="ru-RU" sz="1200" b="1" i="0" u="none" strike="noStrike" dirty="0">
                        <a:solidFill>
                          <a:srgbClr val="000000"/>
                        </a:solidFill>
                        <a:effectLst/>
                        <a:latin typeface="Trebuchet MS"/>
                      </a:endParaRPr>
                    </a:p>
                  </a:txBody>
                  <a:tcPr marL="7128" marR="7128" marT="7128" marB="0" anchor="b">
                    <a:solidFill>
                      <a:schemeClr val="bg1"/>
                    </a:solidFill>
                  </a:tcPr>
                </a:tc>
              </a:tr>
            </a:tbl>
          </a:graphicData>
        </a:graphic>
      </p:graphicFrame>
      <p:sp>
        <p:nvSpPr>
          <p:cNvPr id="2" name="Прямоугольник 1"/>
          <p:cNvSpPr/>
          <p:nvPr/>
        </p:nvSpPr>
        <p:spPr>
          <a:xfrm>
            <a:off x="2627784" y="6231323"/>
            <a:ext cx="4572000" cy="246221"/>
          </a:xfrm>
          <a:prstGeom prst="rect">
            <a:avLst/>
          </a:prstGeom>
        </p:spPr>
        <p:txBody>
          <a:bodyPr>
            <a:spAutoFit/>
          </a:bodyPr>
          <a:lstStyle/>
          <a:p>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Copyright © 201</a:t>
            </a:r>
            <a:r>
              <a:rPr lang="ru-RU"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r>
              <a:rPr lang="en-US"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Argus Media group. All rights reserved.</a:t>
            </a:r>
          </a:p>
        </p:txBody>
      </p:sp>
    </p:spTree>
    <p:extLst>
      <p:ext uri="{BB962C8B-B14F-4D97-AF65-F5344CB8AC3E}">
        <p14:creationId xmlns:p14="http://schemas.microsoft.com/office/powerpoint/2010/main" xmlns="" val="1332370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27895</TotalTime>
  <Words>1720</Words>
  <Application>Microsoft Office PowerPoint</Application>
  <PresentationFormat>Экран (4:3)</PresentationFormat>
  <Paragraphs>422</Paragraphs>
  <Slides>19</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Содержание</vt:lpstr>
      <vt:lpstr>Argus сегодня</vt:lpstr>
      <vt:lpstr>Оптовый рынок моторного топлива</vt:lpstr>
      <vt:lpstr>Производство моторного топлива в России растет*</vt:lpstr>
      <vt:lpstr>Структура производства бензина и дизтоплива</vt:lpstr>
      <vt:lpstr>Потребление автобензина</vt:lpstr>
      <vt:lpstr>Потребление дизтоплива растет</vt:lpstr>
      <vt:lpstr>Экспорт российского бензина, тыс.т</vt:lpstr>
      <vt:lpstr>Экспорт российского дизтоплива, тыс. т </vt:lpstr>
      <vt:lpstr>Основные направления экспортных поставок газойля</vt:lpstr>
      <vt:lpstr>Факторы, оказывающие влияние на ценообразование на внутреннем рынке</vt:lpstr>
      <vt:lpstr>Динамика цен на бензин, руб./т</vt:lpstr>
      <vt:lpstr>Динамика цен на ДТЛ, руб./т</vt:lpstr>
      <vt:lpstr>Налоги. Акцизы растут, пошлины снижаются</vt:lpstr>
      <vt:lpstr>Влияние налоговых изменений на цену топлива</vt:lpstr>
      <vt:lpstr>Планируемые ремонты на российских НПЗ</vt:lpstr>
      <vt:lpstr>Выводы</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Евгения</dc:creator>
  <cp:lastModifiedBy>Евгения</cp:lastModifiedBy>
  <cp:revision>180</cp:revision>
  <cp:lastPrinted>2017-03-14T15:24:34Z</cp:lastPrinted>
  <dcterms:created xsi:type="dcterms:W3CDTF">2016-09-18T15:23:01Z</dcterms:created>
  <dcterms:modified xsi:type="dcterms:W3CDTF">2017-03-14T19:52:00Z</dcterms:modified>
</cp:coreProperties>
</file>