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theme/themeOverride3.xml" ContentType="application/vnd.openxmlformats-officedocument.themeOverr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5301" r:id="rId1"/>
    <p:sldMasterId id="2147485406" r:id="rId2"/>
    <p:sldMasterId id="2147485421" r:id="rId3"/>
    <p:sldMasterId id="2147485673" r:id="rId4"/>
    <p:sldMasterId id="2147485689" r:id="rId5"/>
    <p:sldMasterId id="2147485705" r:id="rId6"/>
    <p:sldMasterId id="2147485721" r:id="rId7"/>
    <p:sldMasterId id="2147485735" r:id="rId8"/>
  </p:sldMasterIdLst>
  <p:notesMasterIdLst>
    <p:notesMasterId r:id="rId21"/>
  </p:notesMasterIdLst>
  <p:handoutMasterIdLst>
    <p:handoutMasterId r:id="rId22"/>
  </p:handoutMasterIdLst>
  <p:sldIdLst>
    <p:sldId id="861" r:id="rId9"/>
    <p:sldId id="936" r:id="rId10"/>
    <p:sldId id="939" r:id="rId11"/>
    <p:sldId id="938" r:id="rId12"/>
    <p:sldId id="922" r:id="rId13"/>
    <p:sldId id="935" r:id="rId14"/>
    <p:sldId id="927" r:id="rId15"/>
    <p:sldId id="910" r:id="rId16"/>
    <p:sldId id="934" r:id="rId17"/>
    <p:sldId id="930" r:id="rId18"/>
    <p:sldId id="940" r:id="rId19"/>
    <p:sldId id="941" r:id="rId20"/>
  </p:sldIdLst>
  <p:sldSz cx="9144000" cy="6858000" type="screen4x3"/>
  <p:notesSz cx="6669088" cy="9928225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5">
          <p15:clr>
            <a:srgbClr val="A4A3A4"/>
          </p15:clr>
        </p15:guide>
        <p15:guide id="2" orient="horz" pos="3203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4101">
          <p15:clr>
            <a:srgbClr val="A4A3A4"/>
          </p15:clr>
        </p15:guide>
        <p15:guide id="5" pos="272">
          <p15:clr>
            <a:srgbClr val="A4A3A4"/>
          </p15:clr>
        </p15:guide>
        <p15:guide id="6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6" userDrawn="1">
          <p15:clr>
            <a:srgbClr val="A4A3A4"/>
          </p15:clr>
        </p15:guide>
        <p15:guide id="2" orient="horz" pos="3127" userDrawn="1">
          <p15:clr>
            <a:srgbClr val="A4A3A4"/>
          </p15:clr>
        </p15:guide>
        <p15:guide id="3" pos="2099" userDrawn="1">
          <p15:clr>
            <a:srgbClr val="A4A3A4"/>
          </p15:clr>
        </p15:guide>
        <p15:guide id="4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68C"/>
    <a:srgbClr val="E8343E"/>
    <a:srgbClr val="7FA2BC"/>
    <a:srgbClr val="000000"/>
    <a:srgbClr val="0033CC"/>
    <a:srgbClr val="01467A"/>
    <a:srgbClr val="1F497D"/>
    <a:srgbClr val="588824"/>
    <a:srgbClr val="FF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9467" autoAdjust="0"/>
  </p:normalViewPr>
  <p:slideViewPr>
    <p:cSldViewPr snapToGrid="0" snapToObjects="1">
      <p:cViewPr varScale="1">
        <p:scale>
          <a:sx n="73" d="100"/>
          <a:sy n="73" d="100"/>
        </p:scale>
        <p:origin x="1302" y="78"/>
      </p:cViewPr>
      <p:guideLst>
        <p:guide orient="horz" pos="4185"/>
        <p:guide orient="horz" pos="3203"/>
        <p:guide orient="horz" pos="709"/>
        <p:guide orient="horz" pos="4101"/>
        <p:guide pos="272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22" y="-90"/>
      </p:cViewPr>
      <p:guideLst>
        <p:guide orient="horz" pos="3106"/>
        <p:guide orient="horz" pos="3127"/>
        <p:guide pos="209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_titov\Desktop\&#1053;&#1086;&#1074;&#1072;&#1103;%20&#1069;&#1088;&#1072;\Energy%20Initiative\&#1056;&#1077;&#1076;&#1072;&#1082;&#1094;&#1080;&#1103;%20&#1087;&#1086;&#1089;&#1083;&#1077;%20&#1086;&#1090;&#1087;&#1088;&#1072;&#1074;&#1082;&#1080;\&#1054;&#1094;&#1077;&#1085;&#1082;&#1080;%20&#1074;&#1083;&#1080;&#1103;&#1085;&#1080;&#1103;%20&#1092;&#1072;&#1082;&#1090;&#1086;&#1088;&#1086;&#1074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_titov\Desktop\&#1053;&#1086;&#1074;&#1072;&#1103;%20&#1069;&#1088;&#1072;\Energy%20Initiative\&#1056;&#1077;&#1076;&#1072;&#1082;&#1094;&#1080;&#1103;%20&#1087;&#1086;&#1089;&#1083;&#1077;%20&#1086;&#1090;&#1087;&#1088;&#1072;&#1074;&#1082;&#1080;\&#1054;&#1094;&#1077;&#1085;&#1082;&#1080;%20&#1074;&#1083;&#1080;&#1103;&#1085;&#1080;&#1103;%20&#1092;&#1072;&#1082;&#1090;&#1086;&#1088;&#1086;&#107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_titov\Desktop\&#1053;&#1086;&#1074;&#1072;&#1103;%20&#1069;&#1088;&#1072;\&#1055;&#1086;&#1076;&#1075;&#1086;&#1090;&#1086;&#1074;&#1082;&#1072;%20&#1087;&#1088;&#1077;&#1079;&#1077;&#1085;&#1090;&#1072;&#1094;&#1080;&#1081;\&#1042;&#1099;&#1089;&#1090;&#1091;&#1087;&#1083;&#1077;&#1085;&#1080;&#1077;%20&#1043;&#1088;&#1086;&#1084;&#1086;&#1074;&#1072;%20&#1074;%20&#1043;&#1091;&#1073;&#1082;&#1080;&#1085;&#1089;&#1082;&#1086;&#1084;_12.04.2018\&#1042;%20&#1092;&#1086;&#1082;&#1091;&#1089;&#1077;_&#1055;&#1080;&#1082;%20&#1087;&#1086;&#1090;&#1088;&#1077;&#1073;&#1083;&#1077;&#1085;&#1080;&#1103;%20&#1085;&#1077;&#1092;&#1090;&#1080;\&#1043;&#1088;&#1072;&#1092;&#1080;&#1082;&#1080;_&#1040;&#1085;&#1072;&#1083;&#1080;&#1079;%20Peak%20Oil%20Demand%20and%20Long-Run%20Oil%20Prices_&#1058;&#1080;&#1090;&#1086;&#1074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367901234567903E-2"/>
          <c:y val="2.4978174603174606E-2"/>
          <c:w val="0.9616320987654321"/>
          <c:h val="0.70510571181426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'Итог для автомоб'!$C$1</c:f>
              <c:strCache>
                <c:ptCount val="1"/>
                <c:pt idx="0">
                  <c:v>Рост парка</c:v>
                </c:pt>
              </c:strCache>
            </c:strRef>
          </c:tx>
          <c:spPr>
            <a:solidFill>
              <a:srgbClr val="01467A"/>
            </a:solidFill>
            <a:ln w="12700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1467A"/>
                  </a:solidFill>
                  <a:prstDash val="solid"/>
                  <a:round/>
                </a14:hiddenLine>
              </a:ext>
            </a:ex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'Итог для автомоб'!$A$2:$B$9</c:f>
              <c:multiLvlStrCache>
                <c:ptCount val="8"/>
                <c:lvl>
                  <c:pt idx="7">
                    <c:v> </c:v>
                  </c:pt>
                </c:lvl>
                <c:lvl>
                  <c:pt idx="0">
                    <c:v>МЭА</c:v>
                  </c:pt>
                  <c:pt idx="2">
                    <c:v>ОПЕК</c:v>
                  </c:pt>
                  <c:pt idx="4">
                    <c:v>BP</c:v>
                  </c:pt>
                  <c:pt idx="6">
                    <c:v>ExxonMobil</c:v>
                  </c:pt>
                </c:lvl>
              </c:multiLvlStrCache>
            </c:multiLvlStrRef>
          </c:cat>
          <c:val>
            <c:numRef>
              <c:f>'Итог для автомоб'!$C$2:$C$9</c:f>
              <c:numCache>
                <c:formatCode>General</c:formatCode>
                <c:ptCount val="8"/>
                <c:pt idx="0" formatCode="0.0">
                  <c:v>20</c:v>
                </c:pt>
                <c:pt idx="2" formatCode="0.0">
                  <c:v>28</c:v>
                </c:pt>
                <c:pt idx="4" formatCode="0.0">
                  <c:v>22.6</c:v>
                </c:pt>
                <c:pt idx="6" formatCode="0.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B-4DDF-AC43-883245E3067A}"/>
            </c:ext>
          </c:extLst>
        </c:ser>
        <c:ser>
          <c:idx val="1"/>
          <c:order val="1"/>
          <c:tx>
            <c:strRef>
              <c:f>'Итог для автомоб'!$D$1</c:f>
              <c:strCache>
                <c:ptCount val="1"/>
                <c:pt idx="0">
                  <c:v>Рост экономичности ДВС</c:v>
                </c:pt>
              </c:strCache>
            </c:strRef>
          </c:tx>
          <c:spPr>
            <a:solidFill>
              <a:srgbClr val="7FA2BC"/>
            </a:solidFill>
            <a:ln w="9525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FA2BC"/>
                  </a:solidFill>
                  <a:prstDash val="solid"/>
                  <a:round/>
                </a14:hiddenLine>
              </a:ext>
            </a:ex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'Итог для автомоб'!$A$2:$B$9</c:f>
              <c:multiLvlStrCache>
                <c:ptCount val="8"/>
                <c:lvl>
                  <c:pt idx="7">
                    <c:v> </c:v>
                  </c:pt>
                </c:lvl>
                <c:lvl>
                  <c:pt idx="0">
                    <c:v>МЭА</c:v>
                  </c:pt>
                  <c:pt idx="2">
                    <c:v>ОПЕК</c:v>
                  </c:pt>
                  <c:pt idx="4">
                    <c:v>BP</c:v>
                  </c:pt>
                  <c:pt idx="6">
                    <c:v>ExxonMobil</c:v>
                  </c:pt>
                </c:lvl>
              </c:multiLvlStrCache>
            </c:multiLvlStrRef>
          </c:cat>
          <c:val>
            <c:numRef>
              <c:f>'Итог для автомоб'!$D$2:$D$9</c:f>
              <c:numCache>
                <c:formatCode>0.0</c:formatCode>
                <c:ptCount val="8"/>
                <c:pt idx="1">
                  <c:v>12</c:v>
                </c:pt>
                <c:pt idx="3">
                  <c:v>12.8</c:v>
                </c:pt>
                <c:pt idx="5">
                  <c:v>18.2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B-4DDF-AC43-883245E3067A}"/>
            </c:ext>
          </c:extLst>
        </c:ser>
        <c:ser>
          <c:idx val="2"/>
          <c:order val="2"/>
          <c:tx>
            <c:strRef>
              <c:f>'Итог для автомоб'!$E$1</c:f>
              <c:strCache>
                <c:ptCount val="1"/>
                <c:pt idx="0">
                  <c:v>Электромобили</c:v>
                </c:pt>
              </c:strCache>
            </c:strRef>
          </c:tx>
          <c:spPr>
            <a:solidFill>
              <a:srgbClr val="0169B7"/>
            </a:solidFill>
            <a:ln w="12700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169B7"/>
                  </a:solidFill>
                  <a:prstDash val="solid"/>
                  <a:round/>
                </a14:hiddenLine>
              </a:ext>
            </a:extLst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4B-4DDF-AC43-883245E30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'Итог для автомоб'!$A$2:$B$9</c:f>
              <c:multiLvlStrCache>
                <c:ptCount val="8"/>
                <c:lvl>
                  <c:pt idx="7">
                    <c:v> </c:v>
                  </c:pt>
                </c:lvl>
                <c:lvl>
                  <c:pt idx="0">
                    <c:v>МЭА</c:v>
                  </c:pt>
                  <c:pt idx="2">
                    <c:v>ОПЕК</c:v>
                  </c:pt>
                  <c:pt idx="4">
                    <c:v>BP</c:v>
                  </c:pt>
                  <c:pt idx="6">
                    <c:v>ExxonMobil</c:v>
                  </c:pt>
                </c:lvl>
              </c:multiLvlStrCache>
            </c:multiLvlStrRef>
          </c:cat>
          <c:val>
            <c:numRef>
              <c:f>'Итог для автомоб'!$E$2:$E$9</c:f>
              <c:numCache>
                <c:formatCode>General</c:formatCode>
                <c:ptCount val="8"/>
                <c:pt idx="1">
                  <c:v>2.5</c:v>
                </c:pt>
                <c:pt idx="3">
                  <c:v>2.2000000000000002</c:v>
                </c:pt>
                <c:pt idx="5">
                  <c:v>2.5</c:v>
                </c:pt>
                <c:pt idx="7">
                  <c:v>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4B-4DDF-AC43-883245E3067A}"/>
            </c:ext>
          </c:extLst>
        </c:ser>
        <c:ser>
          <c:idx val="3"/>
          <c:order val="3"/>
          <c:tx>
            <c:strRef>
              <c:f>'Итог для автомоб'!$F$1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E8343E"/>
            </a:solidFill>
            <a:ln w="12700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E8343E"/>
                  </a:solidFill>
                  <a:prstDash val="solid"/>
                  <a:round/>
                </a14:hiddenLine>
              </a:ext>
            </a:ex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'Итог для автомоб'!$A$2:$B$9</c:f>
              <c:multiLvlStrCache>
                <c:ptCount val="8"/>
                <c:lvl>
                  <c:pt idx="7">
                    <c:v> </c:v>
                  </c:pt>
                </c:lvl>
                <c:lvl>
                  <c:pt idx="0">
                    <c:v>МЭА</c:v>
                  </c:pt>
                  <c:pt idx="2">
                    <c:v>ОПЕК</c:v>
                  </c:pt>
                  <c:pt idx="4">
                    <c:v>BP</c:v>
                  </c:pt>
                  <c:pt idx="6">
                    <c:v>ExxonMobil</c:v>
                  </c:pt>
                </c:lvl>
              </c:multiLvlStrCache>
            </c:multiLvlStrRef>
          </c:cat>
          <c:val>
            <c:numRef>
              <c:f>'Итог для автомоб'!$F$2:$F$9</c:f>
              <c:numCache>
                <c:formatCode>General</c:formatCode>
                <c:ptCount val="8"/>
                <c:pt idx="3">
                  <c:v>5.5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4B-4DDF-AC43-883245E306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3301976"/>
        <c:axId val="163302360"/>
      </c:barChart>
      <c:catAx>
        <c:axId val="163301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163302360"/>
        <c:crosses val="autoZero"/>
        <c:auto val="1"/>
        <c:lblAlgn val="ctr"/>
        <c:lblOffset val="100"/>
        <c:noMultiLvlLbl val="0"/>
      </c:catAx>
      <c:valAx>
        <c:axId val="16330236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барр./сут.</a:t>
                </a:r>
              </a:p>
            </c:rich>
          </c:tx>
          <c:layout>
            <c:manualLayout>
              <c:xMode val="edge"/>
              <c:yMode val="edge"/>
              <c:x val="5.1528636159380296E-2"/>
              <c:y val="4.5079549587803573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3019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588235294117703"/>
          <c:w val="1"/>
          <c:h val="8.8235294117647106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 w="25400">
      <a:noFill/>
    </a:ln>
  </c:spPr>
  <c:txPr>
    <a:bodyPr/>
    <a:lstStyle/>
    <a:p>
      <a:pPr>
        <a:defRPr sz="1600" b="0" i="0" u="none" strike="noStrike" baseline="0">
          <a:solidFill>
            <a:srgbClr val="373737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5141975308642E-2"/>
          <c:y val="3.6598015873015873E-2"/>
          <c:w val="0.90768773094818866"/>
          <c:h val="0.8917501458151064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МЭА</c:v>
                </c:pt>
              </c:strCache>
            </c:strRef>
          </c:tx>
          <c:spPr>
            <a:ln w="25400">
              <a:solidFill>
                <a:srgbClr val="01467A"/>
              </a:solidFill>
              <a:prstDash val="solid"/>
            </a:ln>
          </c:spPr>
          <c:marker>
            <c:symbol val="none"/>
          </c:marker>
          <c:cat>
            <c:numRef>
              <c:f>Лист1!$A$3:$A$8</c:f>
              <c:numCache>
                <c:formatCode>yyyy</c:formatCode>
                <c:ptCount val="6"/>
                <c:pt idx="0">
                  <c:v>42370</c:v>
                </c:pt>
                <c:pt idx="1">
                  <c:v>43831</c:v>
                </c:pt>
                <c:pt idx="2">
                  <c:v>45658</c:v>
                </c:pt>
                <c:pt idx="3">
                  <c:v>47484</c:v>
                </c:pt>
                <c:pt idx="4">
                  <c:v>49310</c:v>
                </c:pt>
                <c:pt idx="5">
                  <c:v>51136</c:v>
                </c:pt>
              </c:numCache>
            </c:num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92.4</c:v>
                </c:pt>
                <c:pt idx="1">
                  <c:v>78.184615384615384</c:v>
                </c:pt>
                <c:pt idx="2">
                  <c:v>63.969230769230769</c:v>
                </c:pt>
                <c:pt idx="3">
                  <c:v>51.426244343891405</c:v>
                </c:pt>
                <c:pt idx="4">
                  <c:v>41.113122171945705</c:v>
                </c:pt>
                <c:pt idx="5">
                  <c:v>32.751131221719461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3F-43B6-A0CF-E03C2BD243FC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BP</c:v>
                </c:pt>
              </c:strCache>
            </c:strRef>
          </c:tx>
          <c:spPr>
            <a:ln w="25400">
              <a:solidFill>
                <a:srgbClr val="7FA2BC"/>
              </a:solidFill>
              <a:prstDash val="solid"/>
            </a:ln>
          </c:spPr>
          <c:marker>
            <c:symbol val="none"/>
          </c:marker>
          <c:cat>
            <c:numRef>
              <c:f>Лист1!$A$3:$A$8</c:f>
              <c:numCache>
                <c:formatCode>yyyy</c:formatCode>
                <c:ptCount val="6"/>
                <c:pt idx="0">
                  <c:v>42370</c:v>
                </c:pt>
                <c:pt idx="1">
                  <c:v>43831</c:v>
                </c:pt>
                <c:pt idx="2">
                  <c:v>45658</c:v>
                </c:pt>
                <c:pt idx="3">
                  <c:v>47484</c:v>
                </c:pt>
                <c:pt idx="4">
                  <c:v>49310</c:v>
                </c:pt>
                <c:pt idx="5">
                  <c:v>51136</c:v>
                </c:pt>
              </c:numCache>
            </c:num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95</c:v>
                </c:pt>
                <c:pt idx="1">
                  <c:v>85.5</c:v>
                </c:pt>
                <c:pt idx="2">
                  <c:v>73.400000000000006</c:v>
                </c:pt>
                <c:pt idx="3">
                  <c:v>63</c:v>
                </c:pt>
                <c:pt idx="4">
                  <c:v>54.1</c:v>
                </c:pt>
                <c:pt idx="5">
                  <c:v>46.5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3F-43B6-A0CF-E03C2BD243FC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ОПЕК</c:v>
                </c:pt>
              </c:strCache>
            </c:strRef>
          </c:tx>
          <c:spPr>
            <a:ln w="25400">
              <a:solidFill>
                <a:srgbClr val="E8343E"/>
              </a:solidFill>
            </a:ln>
          </c:spPr>
          <c:marker>
            <c:symbol val="none"/>
          </c:marker>
          <c:cat>
            <c:numRef>
              <c:f>Лист1!$A$3:$A$8</c:f>
              <c:numCache>
                <c:formatCode>yyyy</c:formatCode>
                <c:ptCount val="6"/>
                <c:pt idx="0">
                  <c:v>42370</c:v>
                </c:pt>
                <c:pt idx="1">
                  <c:v>43831</c:v>
                </c:pt>
                <c:pt idx="2">
                  <c:v>45658</c:v>
                </c:pt>
                <c:pt idx="3">
                  <c:v>47484</c:v>
                </c:pt>
                <c:pt idx="4">
                  <c:v>49310</c:v>
                </c:pt>
                <c:pt idx="5">
                  <c:v>51136</c:v>
                </c:pt>
              </c:numCache>
            </c:num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95.8</c:v>
                </c:pt>
                <c:pt idx="1">
                  <c:v>78.199999999999989</c:v>
                </c:pt>
                <c:pt idx="2">
                  <c:v>56.199999999999989</c:v>
                </c:pt>
                <c:pt idx="3">
                  <c:v>34.199999999999989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3F-43B6-A0CF-E03C2BD243FC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ExxonMobil</c:v>
                </c:pt>
              </c:strCache>
            </c:strRef>
          </c:tx>
          <c:spPr>
            <a:ln w="25400">
              <a:solidFill>
                <a:srgbClr val="A6A6A6"/>
              </a:solidFill>
            </a:ln>
          </c:spPr>
          <c:marker>
            <c:symbol val="none"/>
          </c:marker>
          <c:cat>
            <c:numRef>
              <c:f>Лист1!$A$3:$A$8</c:f>
              <c:numCache>
                <c:formatCode>yyyy</c:formatCode>
                <c:ptCount val="6"/>
                <c:pt idx="0">
                  <c:v>42370</c:v>
                </c:pt>
                <c:pt idx="1">
                  <c:v>43831</c:v>
                </c:pt>
                <c:pt idx="2">
                  <c:v>45658</c:v>
                </c:pt>
                <c:pt idx="3">
                  <c:v>47484</c:v>
                </c:pt>
                <c:pt idx="4">
                  <c:v>49310</c:v>
                </c:pt>
                <c:pt idx="5">
                  <c:v>51136</c:v>
                </c:pt>
              </c:numCache>
            </c:numRef>
          </c:cat>
          <c:val>
            <c:numRef>
              <c:f>Лист1!$E$3:$E$8</c:f>
              <c:numCache>
                <c:formatCode>General</c:formatCode>
                <c:ptCount val="6"/>
                <c:pt idx="0">
                  <c:v>93</c:v>
                </c:pt>
                <c:pt idx="1">
                  <c:v>80</c:v>
                </c:pt>
                <c:pt idx="2">
                  <c:v>63.75</c:v>
                </c:pt>
                <c:pt idx="3">
                  <c:v>47.5</c:v>
                </c:pt>
                <c:pt idx="4">
                  <c:v>31.25</c:v>
                </c:pt>
                <c:pt idx="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3F-43B6-A0CF-E03C2BD243FC}"/>
            </c:ext>
          </c:extLst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МЭА</c:v>
                </c:pt>
              </c:strCache>
            </c:strRef>
          </c:tx>
          <c:spPr>
            <a:ln w="25400">
              <a:solidFill>
                <a:srgbClr val="01467A"/>
              </a:solidFill>
              <a:prstDash val="dash"/>
            </a:ln>
          </c:spPr>
          <c:marker>
            <c:symbol val="none"/>
          </c:marker>
          <c:cat>
            <c:numRef>
              <c:f>Лист1!$A$3:$A$8</c:f>
              <c:numCache>
                <c:formatCode>yyyy</c:formatCode>
                <c:ptCount val="6"/>
                <c:pt idx="0">
                  <c:v>42370</c:v>
                </c:pt>
                <c:pt idx="1">
                  <c:v>43831</c:v>
                </c:pt>
                <c:pt idx="2">
                  <c:v>45658</c:v>
                </c:pt>
                <c:pt idx="3">
                  <c:v>47484</c:v>
                </c:pt>
                <c:pt idx="4">
                  <c:v>49310</c:v>
                </c:pt>
                <c:pt idx="5">
                  <c:v>51136</c:v>
                </c:pt>
              </c:numCache>
            </c:numRef>
          </c:cat>
          <c:val>
            <c:numRef>
              <c:f>Лист1!$F$3:$F$8</c:f>
              <c:numCache>
                <c:formatCode>General</c:formatCode>
                <c:ptCount val="6"/>
                <c:pt idx="0">
                  <c:v>93.9</c:v>
                </c:pt>
                <c:pt idx="1">
                  <c:v>96.74444444444444</c:v>
                </c:pt>
                <c:pt idx="2">
                  <c:v>100.3</c:v>
                </c:pt>
                <c:pt idx="3">
                  <c:v>102.2</c:v>
                </c:pt>
                <c:pt idx="4">
                  <c:v>103.4</c:v>
                </c:pt>
                <c:pt idx="5">
                  <c:v>104.9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3F-43B6-A0CF-E03C2BD243FC}"/>
            </c:ext>
          </c:extLst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BP</c:v>
                </c:pt>
              </c:strCache>
            </c:strRef>
          </c:tx>
          <c:spPr>
            <a:ln w="25400">
              <a:solidFill>
                <a:srgbClr val="7FA2BC"/>
              </a:solidFill>
              <a:prstDash val="dash"/>
            </a:ln>
          </c:spPr>
          <c:marker>
            <c:symbol val="none"/>
          </c:marker>
          <c:cat>
            <c:numRef>
              <c:f>Лист1!$A$3:$A$8</c:f>
              <c:numCache>
                <c:formatCode>yyyy</c:formatCode>
                <c:ptCount val="6"/>
                <c:pt idx="0">
                  <c:v>42370</c:v>
                </c:pt>
                <c:pt idx="1">
                  <c:v>43831</c:v>
                </c:pt>
                <c:pt idx="2">
                  <c:v>45658</c:v>
                </c:pt>
                <c:pt idx="3">
                  <c:v>47484</c:v>
                </c:pt>
                <c:pt idx="4">
                  <c:v>49310</c:v>
                </c:pt>
                <c:pt idx="5">
                  <c:v>51136</c:v>
                </c:pt>
              </c:numCache>
            </c:numRef>
          </c:cat>
          <c:val>
            <c:numRef>
              <c:f>Лист1!$G$3:$G$8</c:f>
              <c:numCache>
                <c:formatCode>#,##0.0;[Red]\(#,##0.0\)</c:formatCode>
                <c:ptCount val="6"/>
                <c:pt idx="0">
                  <c:v>94.994153103976558</c:v>
                </c:pt>
                <c:pt idx="1">
                  <c:v>101.70530875148719</c:v>
                </c:pt>
                <c:pt idx="2">
                  <c:v>106.14127194876325</c:v>
                </c:pt>
                <c:pt idx="3">
                  <c:v>109.04352840603588</c:v>
                </c:pt>
                <c:pt idx="4">
                  <c:v>110.25375468328019</c:v>
                </c:pt>
                <c:pt idx="5">
                  <c:v>109.41075856857179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3F-43B6-A0CF-E03C2BD243FC}"/>
            </c:ext>
          </c:extLst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ОПЕК</c:v>
                </c:pt>
              </c:strCache>
            </c:strRef>
          </c:tx>
          <c:spPr>
            <a:ln w="254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Лист1!$A$3:$A$8</c:f>
              <c:numCache>
                <c:formatCode>yyyy</c:formatCode>
                <c:ptCount val="6"/>
                <c:pt idx="0">
                  <c:v>42370</c:v>
                </c:pt>
                <c:pt idx="1">
                  <c:v>43831</c:v>
                </c:pt>
                <c:pt idx="2">
                  <c:v>45658</c:v>
                </c:pt>
                <c:pt idx="3">
                  <c:v>47484</c:v>
                </c:pt>
                <c:pt idx="4">
                  <c:v>49310</c:v>
                </c:pt>
                <c:pt idx="5">
                  <c:v>51136</c:v>
                </c:pt>
              </c:numCache>
            </c:numRef>
          </c:cat>
          <c:val>
            <c:numRef>
              <c:f>Лист1!$H$3:$H$8</c:f>
              <c:numCache>
                <c:formatCode>General</c:formatCode>
                <c:ptCount val="6"/>
                <c:pt idx="0">
                  <c:v>95.4</c:v>
                </c:pt>
                <c:pt idx="1">
                  <c:v>100.7</c:v>
                </c:pt>
                <c:pt idx="2">
                  <c:v>104.3</c:v>
                </c:pt>
                <c:pt idx="3">
                  <c:v>107.4</c:v>
                </c:pt>
                <c:pt idx="4">
                  <c:v>109.7</c:v>
                </c:pt>
                <c:pt idx="5">
                  <c:v>111.1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3F-43B6-A0CF-E03C2BD243FC}"/>
            </c:ext>
          </c:extLst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ExxonMobil</c:v>
                </c:pt>
              </c:strCache>
            </c:strRef>
          </c:tx>
          <c:spPr>
            <a:ln w="25400">
              <a:solidFill>
                <a:srgbClr val="A6A6A6"/>
              </a:solidFill>
              <a:prstDash val="dash"/>
            </a:ln>
          </c:spPr>
          <c:marker>
            <c:symbol val="none"/>
          </c:marker>
          <c:cat>
            <c:numRef>
              <c:f>Лист1!$A$3:$A$8</c:f>
              <c:numCache>
                <c:formatCode>yyyy</c:formatCode>
                <c:ptCount val="6"/>
                <c:pt idx="0">
                  <c:v>42370</c:v>
                </c:pt>
                <c:pt idx="1">
                  <c:v>43831</c:v>
                </c:pt>
                <c:pt idx="2">
                  <c:v>45658</c:v>
                </c:pt>
                <c:pt idx="3">
                  <c:v>47484</c:v>
                </c:pt>
                <c:pt idx="4">
                  <c:v>49310</c:v>
                </c:pt>
                <c:pt idx="5">
                  <c:v>51136</c:v>
                </c:pt>
              </c:numCache>
            </c:numRef>
          </c:cat>
          <c:val>
            <c:numRef>
              <c:f>Лист1!$I$3:$I$8</c:f>
              <c:numCache>
                <c:formatCode>General</c:formatCode>
                <c:ptCount val="6"/>
                <c:pt idx="0">
                  <c:v>93.688732307997896</c:v>
                </c:pt>
                <c:pt idx="1">
                  <c:v>98.113404327455157</c:v>
                </c:pt>
                <c:pt idx="2">
                  <c:v>102.53807634691242</c:v>
                </c:pt>
                <c:pt idx="3">
                  <c:v>106.44655615483759</c:v>
                </c:pt>
                <c:pt idx="4">
                  <c:v>108.40079605880018</c:v>
                </c:pt>
                <c:pt idx="5">
                  <c:v>110.35503596276278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33F-43B6-A0CF-E03C2BD24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85432"/>
        <c:axId val="163085816"/>
      </c:lineChart>
      <c:dateAx>
        <c:axId val="163085432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085816"/>
        <c:crossesAt val="-50"/>
        <c:auto val="1"/>
        <c:lblOffset val="100"/>
        <c:baseTimeUnit val="years"/>
        <c:minorUnit val="1"/>
      </c:dateAx>
      <c:valAx>
        <c:axId val="1630858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барр./сут.</a:t>
                </a:r>
              </a:p>
            </c:rich>
          </c:tx>
          <c:layout>
            <c:manualLayout>
              <c:xMode val="edge"/>
              <c:yMode val="edge"/>
              <c:x val="9.6395516253436064E-2"/>
              <c:y val="3.68961399128395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3085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5.6453857824916222E-2"/>
          <c:y val="0.75321179887529321"/>
          <c:w val="0.67615740740740737"/>
          <c:h val="0.12523968253968254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 w="25400">
      <a:noFill/>
    </a:ln>
  </c:spPr>
  <c:txPr>
    <a:bodyPr/>
    <a:lstStyle/>
    <a:p>
      <a:pPr>
        <a:defRPr sz="1600" b="0" i="0" u="none" strike="noStrike" baseline="0">
          <a:solidFill>
            <a:srgbClr val="373737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163017031630177E-2"/>
          <c:y val="2.9092342342342342E-2"/>
          <c:w val="0.93086090835360913"/>
          <c:h val="0.792188684747739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'5'!$B$1</c:f>
              <c:strCache>
                <c:ptCount val="1"/>
                <c:pt idx="0">
                  <c:v>Затраты</c:v>
                </c:pt>
              </c:strCache>
            </c:strRef>
          </c:tx>
          <c:spPr>
            <a:solidFill>
              <a:srgbClr val="F9C608"/>
            </a:solidFill>
            <a:ln w="12700">
              <a:solidFill>
                <a:sysClr val="window" lastClr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CDD-4931-A948-90DC8D3E0024}"/>
              </c:ext>
            </c:extLst>
          </c:dPt>
          <c:dPt>
            <c:idx val="2"/>
            <c:invertIfNegative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CDD-4931-A948-90DC8D3E0024}"/>
              </c:ext>
            </c:extLst>
          </c:dPt>
          <c:dPt>
            <c:idx val="3"/>
            <c:invertIfNegative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CDD-4931-A948-90DC8D3E0024}"/>
              </c:ext>
            </c:extLst>
          </c:dPt>
          <c:dPt>
            <c:idx val="4"/>
            <c:invertIfNegative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CDD-4931-A948-90DC8D3E0024}"/>
              </c:ext>
            </c:extLst>
          </c:dPt>
          <c:dPt>
            <c:idx val="5"/>
            <c:invertIfNegative val="0"/>
            <c:bubble3D val="0"/>
            <c:spPr>
              <a:solidFill>
                <a:srgbClr val="858585"/>
              </a:solidFill>
              <a:ln w="1270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CDD-4931-A948-90DC8D3E0024}"/>
              </c:ext>
            </c:extLst>
          </c:dPt>
          <c:dPt>
            <c:idx val="6"/>
            <c:invertIfNegative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CDD-4931-A948-90DC8D3E0024}"/>
              </c:ext>
            </c:extLst>
          </c:dPt>
          <c:dPt>
            <c:idx val="7"/>
            <c:invertIfNegative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BCDD-4931-A948-90DC8D3E0024}"/>
              </c:ext>
            </c:extLst>
          </c:dPt>
          <c:dPt>
            <c:idx val="8"/>
            <c:invertIfNegative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BCDD-4931-A948-90DC8D3E0024}"/>
              </c:ext>
            </c:extLst>
          </c:dPt>
          <c:dPt>
            <c:idx val="9"/>
            <c:invertIfNegative val="0"/>
            <c:bubble3D val="0"/>
            <c:spPr>
              <a:noFill/>
              <a:ln w="1270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BCDD-4931-A948-90DC8D3E0024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CDD-4931-A948-90DC8D3E0024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DD-4931-A948-90DC8D3E0024}"/>
                </c:ext>
              </c:extLst>
            </c:dLbl>
            <c:dLbl>
              <c:idx val="1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CDD-4931-A948-90DC8D3E00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'5'!$A$2:$A$12</c:f>
              <c:strCache>
                <c:ptCount val="11"/>
                <c:pt idx="0">
                  <c:v>2014</c:v>
                </c:pt>
                <c:pt idx="1">
                  <c:v>Технол.</c:v>
                </c:pt>
                <c:pt idx="2">
                  <c:v>Упрощ.
операц.</c:v>
                </c:pt>
                <c:pt idx="3">
                  <c:v>Более
произв.
активы</c:v>
                </c:pt>
                <c:pt idx="4">
                  <c:v>Стоим.
оборуд.
и услуг</c:v>
                </c:pt>
                <c:pt idx="5">
                  <c:v>2016</c:v>
                </c:pt>
                <c:pt idx="6">
                  <c:v>Технол.</c:v>
                </c:pt>
                <c:pt idx="7">
                  <c:v>Упрощ.
операц.</c:v>
                </c:pt>
                <c:pt idx="8">
                  <c:v>Более
произв.
активы</c:v>
                </c:pt>
                <c:pt idx="9">
                  <c:v>Стоим.
оборуд.
и услуг</c:v>
                </c:pt>
                <c:pt idx="10">
                  <c:v>2025</c:v>
                </c:pt>
              </c:strCache>
            </c:strRef>
          </c:cat>
          <c:val>
            <c:numRef>
              <c:f>'5'!$B$2:$B$12</c:f>
              <c:numCache>
                <c:formatCode>0%</c:formatCode>
                <c:ptCount val="11"/>
                <c:pt idx="0">
                  <c:v>1</c:v>
                </c:pt>
                <c:pt idx="1">
                  <c:v>0.95</c:v>
                </c:pt>
                <c:pt idx="2">
                  <c:v>0.86</c:v>
                </c:pt>
                <c:pt idx="3">
                  <c:v>0.82</c:v>
                </c:pt>
                <c:pt idx="4">
                  <c:v>0.57999999999999996</c:v>
                </c:pt>
                <c:pt idx="6">
                  <c:v>0.40999999999999992</c:v>
                </c:pt>
                <c:pt idx="7">
                  <c:v>0.40999999999999992</c:v>
                </c:pt>
                <c:pt idx="8">
                  <c:v>0.4499999999999999</c:v>
                </c:pt>
                <c:pt idx="9">
                  <c:v>0.55999999999999994</c:v>
                </c:pt>
                <c:pt idx="1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CDD-4931-A948-90DC8D3E0024}"/>
            </c:ext>
          </c:extLst>
        </c:ser>
        <c:ser>
          <c:idx val="1"/>
          <c:order val="1"/>
          <c:tx>
            <c:strRef>
              <c:f>'5'!$C$1</c:f>
              <c:strCache>
                <c:ptCount val="1"/>
                <c:pt idx="0">
                  <c:v>Вспомогательный</c:v>
                </c:pt>
              </c:strCache>
            </c:strRef>
          </c:tx>
          <c:spPr>
            <a:solidFill>
              <a:srgbClr val="E46C0A"/>
            </a:solidFill>
            <a:ln w="12700">
              <a:solidFill>
                <a:sysClr val="window" lastClr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BCDD-4931-A948-90DC8D3E002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BCDD-4931-A948-90DC8D3E002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BCDD-4931-A948-90DC8D3E002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BCDD-4931-A948-90DC8D3E0024}"/>
              </c:ext>
            </c:extLst>
          </c:dPt>
          <c:dPt>
            <c:idx val="5"/>
            <c:invertIfNegative val="0"/>
            <c:bubble3D val="0"/>
            <c:spPr>
              <a:solidFill>
                <a:srgbClr val="F9C608"/>
              </a:solidFill>
              <a:ln w="1270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BCDD-4931-A948-90DC8D3E002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BCDD-4931-A948-90DC8D3E0024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2-BCDD-4931-A948-90DC8D3E0024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4-BCDD-4931-A948-90DC8D3E0024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BCDD-4931-A948-90DC8D3E0024}"/>
              </c:ext>
            </c:extLst>
          </c:dPt>
          <c:dLbls>
            <c:dLbl>
              <c:idx val="1"/>
              <c:layout>
                <c:manualLayout>
                  <c:x val="2.3953769923237617E-17"/>
                  <c:y val="-7.853267744202389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BCDD-4931-A948-90DC8D3E0024}"/>
                </c:ext>
              </c:extLst>
            </c:dLbl>
            <c:dLbl>
              <c:idx val="2"/>
              <c:layout>
                <c:manualLayout>
                  <c:x val="0"/>
                  <c:y val="-6.849794238683128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BCDD-4931-A948-90DC8D3E0024}"/>
                </c:ext>
              </c:extLst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BCDD-4931-A948-90DC8D3E0024}"/>
                </c:ext>
              </c:extLst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BCDD-4931-A948-90DC8D3E0024}"/>
                </c:ext>
              </c:extLst>
            </c:dLbl>
            <c:dLbl>
              <c:idx val="5"/>
              <c:layout>
                <c:manualLayout>
                  <c:x val="2.6131687242798352E-3"/>
                  <c:y val="-1.3506687242798354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BCDD-4931-A948-90DC8D3E0024}"/>
                </c:ext>
              </c:extLst>
            </c:dLbl>
            <c:dLbl>
              <c:idx val="6"/>
              <c:layout>
                <c:manualLayout>
                  <c:x val="0"/>
                  <c:y val="-0.10169135802469136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BCDD-4931-A948-90DC8D3E0024}"/>
                </c:ext>
              </c:extLst>
            </c:dLbl>
            <c:dLbl>
              <c:idx val="7"/>
              <c:layout>
                <c:manualLayout>
                  <c:x val="0"/>
                  <c:y val="-6.0675925925925925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BCDD-4931-A948-90DC8D3E0024}"/>
                </c:ext>
              </c:extLst>
            </c:dLbl>
            <c:dLbl>
              <c:idx val="8"/>
              <c:layout>
                <c:manualLayout>
                  <c:x val="0"/>
                  <c:y val="-7.234002057613168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BCDD-4931-A948-90DC8D3E0024}"/>
                </c:ext>
              </c:extLst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BCDD-4931-A948-90DC8D3E002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'5'!$A$2:$A$12</c:f>
              <c:strCache>
                <c:ptCount val="11"/>
                <c:pt idx="0">
                  <c:v>2014</c:v>
                </c:pt>
                <c:pt idx="1">
                  <c:v>Технол.</c:v>
                </c:pt>
                <c:pt idx="2">
                  <c:v>Упрощ.
операц.</c:v>
                </c:pt>
                <c:pt idx="3">
                  <c:v>Более
произв.
активы</c:v>
                </c:pt>
                <c:pt idx="4">
                  <c:v>Стоим.
оборуд.
и услуг</c:v>
                </c:pt>
                <c:pt idx="5">
                  <c:v>2016</c:v>
                </c:pt>
                <c:pt idx="6">
                  <c:v>Технол.</c:v>
                </c:pt>
                <c:pt idx="7">
                  <c:v>Упрощ.
операц.</c:v>
                </c:pt>
                <c:pt idx="8">
                  <c:v>Более
произв.
активы</c:v>
                </c:pt>
                <c:pt idx="9">
                  <c:v>Стоим.
оборуд.
и услуг</c:v>
                </c:pt>
                <c:pt idx="10">
                  <c:v>2025</c:v>
                </c:pt>
              </c:strCache>
            </c:strRef>
          </c:cat>
          <c:val>
            <c:numRef>
              <c:f>'5'!$C$2:$C$12</c:f>
              <c:numCache>
                <c:formatCode>0%</c:formatCode>
                <c:ptCount val="11"/>
                <c:pt idx="1">
                  <c:v>0.05</c:v>
                </c:pt>
                <c:pt idx="2">
                  <c:v>0.09</c:v>
                </c:pt>
                <c:pt idx="3">
                  <c:v>0.04</c:v>
                </c:pt>
                <c:pt idx="4">
                  <c:v>0.24000000000000002</c:v>
                </c:pt>
                <c:pt idx="5">
                  <c:v>0.57999999999999996</c:v>
                </c:pt>
                <c:pt idx="6">
                  <c:v>0.17</c:v>
                </c:pt>
                <c:pt idx="7">
                  <c:v>0.04</c:v>
                </c:pt>
                <c:pt idx="8">
                  <c:v>0.11</c:v>
                </c:pt>
                <c:pt idx="9">
                  <c:v>0.1700000000000001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BCDD-4931-A948-90DC8D3E0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2295480"/>
        <c:axId val="162295872"/>
      </c:barChart>
      <c:catAx>
        <c:axId val="162295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295872"/>
        <c:crossesAt val="-1E+30"/>
        <c:auto val="1"/>
        <c:lblAlgn val="ctr"/>
        <c:lblOffset val="0"/>
        <c:tickLblSkip val="1"/>
        <c:noMultiLvlLbl val="0"/>
      </c:catAx>
      <c:valAx>
        <c:axId val="16229587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373737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62295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ysClr val="windowText" lastClr="000000"/>
          </a:solidFill>
          <a:latin typeface="+mn-lt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5FC64-68BA-4274-8A2B-B622210B247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2C4E85-0303-4991-AB94-7281E5853584}">
      <dgm:prSet phldrT="[Текст]"/>
      <dgm:spPr/>
      <dgm:t>
        <a:bodyPr/>
        <a:lstStyle/>
        <a:p>
          <a:pPr>
            <a:spcAft>
              <a:spcPct val="35000"/>
            </a:spcAft>
          </a:pPr>
          <a:r>
            <a:rPr lang="ru-RU" b="1" dirty="0" smtClean="0"/>
            <a:t>Поведение потребителей ?</a:t>
          </a:r>
          <a:endParaRPr lang="ru-RU" b="1" dirty="0"/>
        </a:p>
      </dgm:t>
    </dgm:pt>
    <dgm:pt modelId="{5ED682AF-9B9C-48E1-8CD3-EC56950265BF}" type="parTrans" cxnId="{9A34B8F4-9130-4EEF-BB15-EAEDB6D64FFA}">
      <dgm:prSet/>
      <dgm:spPr/>
      <dgm:t>
        <a:bodyPr/>
        <a:lstStyle/>
        <a:p>
          <a:endParaRPr lang="ru-RU"/>
        </a:p>
      </dgm:t>
    </dgm:pt>
    <dgm:pt modelId="{2F7C85C0-345C-4299-BDA6-637026A60AB7}" type="sibTrans" cxnId="{9A34B8F4-9130-4EEF-BB15-EAEDB6D64FFA}">
      <dgm:prSet/>
      <dgm:spPr/>
      <dgm:t>
        <a:bodyPr/>
        <a:lstStyle/>
        <a:p>
          <a:endParaRPr lang="ru-RU"/>
        </a:p>
      </dgm:t>
    </dgm:pt>
    <dgm:pt modelId="{00DB79A9-D6A7-462A-94F4-F6592455E1BC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Этический отказ от углеводородов и производимой на их основе продукции?</a:t>
          </a:r>
          <a:endParaRPr lang="ru-RU" dirty="0"/>
        </a:p>
      </dgm:t>
    </dgm:pt>
    <dgm:pt modelId="{83C31D21-1392-47D0-8272-4412DBE1C5B9}" type="parTrans" cxnId="{7F3AEF38-B282-4BB1-8C5F-C87179EC9979}">
      <dgm:prSet/>
      <dgm:spPr/>
      <dgm:t>
        <a:bodyPr/>
        <a:lstStyle/>
        <a:p>
          <a:endParaRPr lang="ru-RU"/>
        </a:p>
      </dgm:t>
    </dgm:pt>
    <dgm:pt modelId="{EA1D6A9B-CC21-4DDA-A1AC-22ED139E1E64}" type="sibTrans" cxnId="{7F3AEF38-B282-4BB1-8C5F-C87179EC9979}">
      <dgm:prSet/>
      <dgm:spPr/>
      <dgm:t>
        <a:bodyPr/>
        <a:lstStyle/>
        <a:p>
          <a:endParaRPr lang="ru-RU"/>
        </a:p>
      </dgm:t>
    </dgm:pt>
    <dgm:pt modelId="{9363A6BE-B8CF-42CF-AEC9-530CC209A28A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Курс на автономизацию и электрификацию энергопотребления?</a:t>
          </a:r>
          <a:endParaRPr lang="ru-RU" dirty="0"/>
        </a:p>
      </dgm:t>
    </dgm:pt>
    <dgm:pt modelId="{7F0DC317-57E6-4562-A10E-EEEF43D58FA7}" type="parTrans" cxnId="{EA880C69-AE61-4853-A9C4-DD1DD0F0D47B}">
      <dgm:prSet/>
      <dgm:spPr/>
      <dgm:t>
        <a:bodyPr/>
        <a:lstStyle/>
        <a:p>
          <a:endParaRPr lang="ru-RU"/>
        </a:p>
      </dgm:t>
    </dgm:pt>
    <dgm:pt modelId="{BE01456B-8766-48E7-9D1B-316D3AFEDDFD}" type="sibTrans" cxnId="{EA880C69-AE61-4853-A9C4-DD1DD0F0D47B}">
      <dgm:prSet/>
      <dgm:spPr/>
      <dgm:t>
        <a:bodyPr/>
        <a:lstStyle/>
        <a:p>
          <a:endParaRPr lang="ru-RU"/>
        </a:p>
      </dgm:t>
    </dgm:pt>
    <dgm:pt modelId="{FF1A02CE-6ABC-4D37-AC53-7A740B73904A}">
      <dgm:prSet phldrT="[Текст]"/>
      <dgm:spPr/>
      <dgm:t>
        <a:bodyPr/>
        <a:lstStyle/>
        <a:p>
          <a:pPr>
            <a:spcAft>
              <a:spcPct val="35000"/>
            </a:spcAft>
          </a:pPr>
          <a:r>
            <a:rPr lang="ru-RU" b="1" dirty="0" smtClean="0"/>
            <a:t>Поведение регуляторов ?</a:t>
          </a:r>
          <a:endParaRPr lang="ru-RU" b="1" dirty="0"/>
        </a:p>
      </dgm:t>
    </dgm:pt>
    <dgm:pt modelId="{0D080E01-AB0E-4706-ABFF-78B3C70B6ECE}" type="parTrans" cxnId="{30E6E6E4-612F-4C6C-870B-8254EA9D1938}">
      <dgm:prSet/>
      <dgm:spPr/>
      <dgm:t>
        <a:bodyPr/>
        <a:lstStyle/>
        <a:p>
          <a:endParaRPr lang="ru-RU"/>
        </a:p>
      </dgm:t>
    </dgm:pt>
    <dgm:pt modelId="{C70DAD6B-28A5-4E5A-B7AD-29E212ED99CC}" type="sibTrans" cxnId="{30E6E6E4-612F-4C6C-870B-8254EA9D1938}">
      <dgm:prSet/>
      <dgm:spPr/>
      <dgm:t>
        <a:bodyPr/>
        <a:lstStyle/>
        <a:p>
          <a:endParaRPr lang="ru-RU"/>
        </a:p>
      </dgm:t>
    </dgm:pt>
    <dgm:pt modelId="{BAC640C9-CFBD-4B74-8B91-E58FA2CDC8AD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Продолжение политики достижения энергетической самодостаточности на </a:t>
          </a:r>
          <a:r>
            <a:rPr lang="ru-RU" dirty="0" err="1" smtClean="0"/>
            <a:t>страновом</a:t>
          </a:r>
          <a:r>
            <a:rPr lang="ru-RU" dirty="0" smtClean="0"/>
            <a:t> и региональном уровне?</a:t>
          </a:r>
          <a:endParaRPr lang="ru-RU" dirty="0"/>
        </a:p>
      </dgm:t>
    </dgm:pt>
    <dgm:pt modelId="{D751408E-34AE-40C1-B86D-BE09D0F80284}" type="parTrans" cxnId="{E298F858-6FED-4E11-9965-9EEEFF05C79B}">
      <dgm:prSet/>
      <dgm:spPr/>
      <dgm:t>
        <a:bodyPr/>
        <a:lstStyle/>
        <a:p>
          <a:endParaRPr lang="ru-RU"/>
        </a:p>
      </dgm:t>
    </dgm:pt>
    <dgm:pt modelId="{E1E9BF7F-B526-451C-848C-92A7435F586D}" type="sibTrans" cxnId="{E298F858-6FED-4E11-9965-9EEEFF05C79B}">
      <dgm:prSet/>
      <dgm:spPr/>
      <dgm:t>
        <a:bodyPr/>
        <a:lstStyle/>
        <a:p>
          <a:endParaRPr lang="ru-RU"/>
        </a:p>
      </dgm:t>
    </dgm:pt>
    <dgm:pt modelId="{85CC7537-474A-419A-9C5F-D356234A90F3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Дальнейшее ужесточение климатической политики и регулирования на рынке углеводородов (</a:t>
          </a:r>
          <a:r>
            <a:rPr lang="en-US" dirty="0" smtClean="0"/>
            <a:t>IMO-2020, </a:t>
          </a:r>
          <a:r>
            <a:rPr lang="ru-RU" dirty="0" smtClean="0"/>
            <a:t>запреты на использование ДТ и ДВС)?</a:t>
          </a:r>
          <a:endParaRPr lang="ru-RU" dirty="0"/>
        </a:p>
      </dgm:t>
    </dgm:pt>
    <dgm:pt modelId="{112DB05E-F893-42A0-9809-E012940D0162}" type="parTrans" cxnId="{68A8D943-C1F5-4903-9B53-E02E03BACC2E}">
      <dgm:prSet/>
      <dgm:spPr/>
      <dgm:t>
        <a:bodyPr/>
        <a:lstStyle/>
        <a:p>
          <a:endParaRPr lang="ru-RU"/>
        </a:p>
      </dgm:t>
    </dgm:pt>
    <dgm:pt modelId="{5E030DD9-9C8F-4055-80B9-45F64BF2CFC3}" type="sibTrans" cxnId="{68A8D943-C1F5-4903-9B53-E02E03BACC2E}">
      <dgm:prSet/>
      <dgm:spPr/>
      <dgm:t>
        <a:bodyPr/>
        <a:lstStyle/>
        <a:p>
          <a:endParaRPr lang="ru-RU"/>
        </a:p>
      </dgm:t>
    </dgm:pt>
    <dgm:pt modelId="{A83A2E29-C378-4D4B-AA46-E99A7C89AB89}">
      <dgm:prSet phldrT="[Текст]"/>
      <dgm:spPr/>
      <dgm:t>
        <a:bodyPr/>
        <a:lstStyle/>
        <a:p>
          <a:pPr>
            <a:spcBef>
              <a:spcPct val="0"/>
            </a:spcBef>
            <a:spcAft>
              <a:spcPct val="35000"/>
            </a:spcAft>
          </a:pPr>
          <a:r>
            <a:rPr lang="ru-RU" sz="1400" b="1" dirty="0" smtClean="0"/>
            <a:t>Поведение инвесторов ?</a:t>
          </a:r>
          <a:endParaRPr lang="ru-RU" sz="1400" b="1" dirty="0"/>
        </a:p>
      </dgm:t>
    </dgm:pt>
    <dgm:pt modelId="{40BF9934-7E34-4904-8269-B59EA78587A0}" type="parTrans" cxnId="{9B7DD1F8-14D3-47BF-98C0-2EA3364F7860}">
      <dgm:prSet/>
      <dgm:spPr/>
      <dgm:t>
        <a:bodyPr/>
        <a:lstStyle/>
        <a:p>
          <a:endParaRPr lang="ru-RU"/>
        </a:p>
      </dgm:t>
    </dgm:pt>
    <dgm:pt modelId="{C14311C8-99EA-4C03-9295-3D88FD0872A1}" type="sibTrans" cxnId="{9B7DD1F8-14D3-47BF-98C0-2EA3364F7860}">
      <dgm:prSet/>
      <dgm:spPr/>
      <dgm:t>
        <a:bodyPr/>
        <a:lstStyle/>
        <a:p>
          <a:endParaRPr lang="ru-RU"/>
        </a:p>
      </dgm:t>
    </dgm:pt>
    <dgm:pt modelId="{956E6219-4000-4A3A-BF39-19B097F5D293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ru-RU" sz="1200" dirty="0" smtClean="0"/>
            <a:t>Развитие «социально ответственного инвестирования» </a:t>
          </a:r>
          <a:r>
            <a:rPr lang="en-US" sz="1200" dirty="0" smtClean="0"/>
            <a:t>(ESG) </a:t>
          </a:r>
          <a:r>
            <a:rPr lang="ru-RU" sz="1200" dirty="0" smtClean="0"/>
            <a:t>и дальнейшее «охлаждение» интереса к углеводородам в пользу инвестиций в ВИЭ и новые технологии производства и трансформации энергии?</a:t>
          </a:r>
          <a:endParaRPr lang="ru-RU" sz="1200" dirty="0"/>
        </a:p>
      </dgm:t>
    </dgm:pt>
    <dgm:pt modelId="{D484B201-360C-4191-9746-BE436665ED30}" type="parTrans" cxnId="{6AEE2252-B770-421D-9CCD-31597BA537B9}">
      <dgm:prSet/>
      <dgm:spPr/>
      <dgm:t>
        <a:bodyPr/>
        <a:lstStyle/>
        <a:p>
          <a:endParaRPr lang="ru-RU"/>
        </a:p>
      </dgm:t>
    </dgm:pt>
    <dgm:pt modelId="{FCBFC132-F113-4338-87CD-B0C592D3B8AD}" type="sibTrans" cxnId="{6AEE2252-B770-421D-9CCD-31597BA537B9}">
      <dgm:prSet/>
      <dgm:spPr/>
      <dgm:t>
        <a:bodyPr/>
        <a:lstStyle/>
        <a:p>
          <a:endParaRPr lang="ru-RU"/>
        </a:p>
      </dgm:t>
    </dgm:pt>
    <dgm:pt modelId="{9FEB3FD9-AF65-4A84-8199-4A43F1F4A0CD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Сохранение субсидирования развития ВИЭ и новых энергетических технологий?</a:t>
          </a:r>
          <a:endParaRPr lang="ru-RU" dirty="0"/>
        </a:p>
      </dgm:t>
    </dgm:pt>
    <dgm:pt modelId="{D139DC1C-1205-4085-8A9B-68995B967347}" type="parTrans" cxnId="{ADF72154-8C52-4628-B302-B98E08DC7CD0}">
      <dgm:prSet/>
      <dgm:spPr/>
      <dgm:t>
        <a:bodyPr/>
        <a:lstStyle/>
        <a:p>
          <a:endParaRPr lang="ru-RU"/>
        </a:p>
      </dgm:t>
    </dgm:pt>
    <dgm:pt modelId="{CA975DDF-B2AB-4854-98C5-3E4935A94F89}" type="sibTrans" cxnId="{ADF72154-8C52-4628-B302-B98E08DC7CD0}">
      <dgm:prSet/>
      <dgm:spPr/>
      <dgm:t>
        <a:bodyPr/>
        <a:lstStyle/>
        <a:p>
          <a:endParaRPr lang="ru-RU"/>
        </a:p>
      </dgm:t>
    </dgm:pt>
    <dgm:pt modelId="{26B7F643-4867-4BE0-8128-BB9420B7CD4D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ru-RU" sz="1200" dirty="0" smtClean="0"/>
            <a:t>Возрождение интереса к углеводородным проектам в свете масштабной «</a:t>
          </a:r>
          <a:r>
            <a:rPr lang="ru-RU" sz="1200" dirty="0" err="1" smtClean="0"/>
            <a:t>диджитализации</a:t>
          </a:r>
          <a:r>
            <a:rPr lang="ru-RU" sz="1200" dirty="0" smtClean="0"/>
            <a:t>» отрасли и ожидаемого повышения ее операционной эффективности?</a:t>
          </a:r>
          <a:endParaRPr lang="ru-RU" sz="1200" dirty="0"/>
        </a:p>
      </dgm:t>
    </dgm:pt>
    <dgm:pt modelId="{3071A560-3310-4425-B827-B20EB5F31951}" type="parTrans" cxnId="{7C37873F-DEBB-4092-BBF4-FD623E68500A}">
      <dgm:prSet/>
      <dgm:spPr/>
      <dgm:t>
        <a:bodyPr/>
        <a:lstStyle/>
        <a:p>
          <a:endParaRPr lang="ru-RU"/>
        </a:p>
      </dgm:t>
    </dgm:pt>
    <dgm:pt modelId="{7EFD7CAD-2B22-4E91-9E6C-91633AA56BC6}" type="sibTrans" cxnId="{7C37873F-DEBB-4092-BBF4-FD623E68500A}">
      <dgm:prSet/>
      <dgm:spPr/>
      <dgm:t>
        <a:bodyPr/>
        <a:lstStyle/>
        <a:p>
          <a:endParaRPr lang="ru-RU"/>
        </a:p>
      </dgm:t>
    </dgm:pt>
    <dgm:pt modelId="{2266F63E-E888-4D32-8335-867AA6D249AC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Изменение модели потребления энергии (отказ от личного транспорта в пользу «новой мобильности» и беспилотных транспортных средств коллективного пользования)?</a:t>
          </a:r>
          <a:endParaRPr lang="ru-RU" dirty="0"/>
        </a:p>
      </dgm:t>
    </dgm:pt>
    <dgm:pt modelId="{C18AA858-BB2C-4963-949D-F30C4340B2F3}" type="parTrans" cxnId="{92715092-CB32-4836-811D-1EE8A9099646}">
      <dgm:prSet/>
      <dgm:spPr/>
      <dgm:t>
        <a:bodyPr/>
        <a:lstStyle/>
        <a:p>
          <a:endParaRPr lang="ru-RU"/>
        </a:p>
      </dgm:t>
    </dgm:pt>
    <dgm:pt modelId="{19D54261-061E-48AD-83E2-ED492AB14F4D}" type="sibTrans" cxnId="{92715092-CB32-4836-811D-1EE8A9099646}">
      <dgm:prSet/>
      <dgm:spPr/>
      <dgm:t>
        <a:bodyPr/>
        <a:lstStyle/>
        <a:p>
          <a:endParaRPr lang="ru-RU"/>
        </a:p>
      </dgm:t>
    </dgm:pt>
    <dgm:pt modelId="{07CD6364-6A7E-498D-A785-A07715B70844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 smtClean="0"/>
            <a:t>Выбор между экономией энергии (</a:t>
          </a:r>
          <a:r>
            <a:rPr lang="ru-RU" dirty="0" err="1" smtClean="0"/>
            <a:t>энергоэффективная</a:t>
          </a:r>
          <a:r>
            <a:rPr lang="ru-RU" dirty="0" smtClean="0"/>
            <a:t> модель потребления) и энергетическим комфортом?</a:t>
          </a:r>
          <a:endParaRPr lang="ru-RU" dirty="0"/>
        </a:p>
      </dgm:t>
    </dgm:pt>
    <dgm:pt modelId="{498F9633-0C37-4086-AEE5-5A60BC9A9D79}" type="parTrans" cxnId="{6571730E-EFB9-42F2-BB02-6484FA704A52}">
      <dgm:prSet/>
      <dgm:spPr/>
      <dgm:t>
        <a:bodyPr/>
        <a:lstStyle/>
        <a:p>
          <a:endParaRPr lang="ru-RU"/>
        </a:p>
      </dgm:t>
    </dgm:pt>
    <dgm:pt modelId="{D66A51D3-E0D4-41E5-8C4D-569B0E45B397}" type="sibTrans" cxnId="{6571730E-EFB9-42F2-BB02-6484FA704A52}">
      <dgm:prSet/>
      <dgm:spPr/>
      <dgm:t>
        <a:bodyPr/>
        <a:lstStyle/>
        <a:p>
          <a:endParaRPr lang="ru-RU"/>
        </a:p>
      </dgm:t>
    </dgm:pt>
    <dgm:pt modelId="{45602B6E-1664-4300-A706-4EE2D385B839}" type="pres">
      <dgm:prSet presAssocID="{F235FC64-68BA-4274-8A2B-B622210B24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50061-6574-4359-BCEA-B9673335EBBE}" type="pres">
      <dgm:prSet presAssocID="{4A2C4E85-0303-4991-AB94-7281E5853584}" presName="comp" presStyleCnt="0"/>
      <dgm:spPr/>
    </dgm:pt>
    <dgm:pt modelId="{B60AEFF5-4067-4A90-B55A-B1E2073F634C}" type="pres">
      <dgm:prSet presAssocID="{4A2C4E85-0303-4991-AB94-7281E5853584}" presName="box" presStyleLbl="node1" presStyleIdx="0" presStyleCnt="3"/>
      <dgm:spPr/>
      <dgm:t>
        <a:bodyPr/>
        <a:lstStyle/>
        <a:p>
          <a:endParaRPr lang="ru-RU"/>
        </a:p>
      </dgm:t>
    </dgm:pt>
    <dgm:pt modelId="{6BB38E5C-7A52-4E2F-89F6-01088305E1D5}" type="pres">
      <dgm:prSet presAssocID="{4A2C4E85-0303-4991-AB94-7281E585358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521071-4FD6-424E-AE84-E1021E7D365B}" type="pres">
      <dgm:prSet presAssocID="{4A2C4E85-0303-4991-AB94-7281E585358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B0DE9-31D8-4618-B1E3-987DB09A9EB2}" type="pres">
      <dgm:prSet presAssocID="{2F7C85C0-345C-4299-BDA6-637026A60AB7}" presName="spacer" presStyleCnt="0"/>
      <dgm:spPr/>
    </dgm:pt>
    <dgm:pt modelId="{90BEA2AE-2659-4545-B9A2-F2713A8A3F5D}" type="pres">
      <dgm:prSet presAssocID="{FF1A02CE-6ABC-4D37-AC53-7A740B73904A}" presName="comp" presStyleCnt="0"/>
      <dgm:spPr/>
    </dgm:pt>
    <dgm:pt modelId="{93178E63-6E91-45EA-B882-8F52E1359E9A}" type="pres">
      <dgm:prSet presAssocID="{FF1A02CE-6ABC-4D37-AC53-7A740B73904A}" presName="box" presStyleLbl="node1" presStyleIdx="1" presStyleCnt="3"/>
      <dgm:spPr/>
      <dgm:t>
        <a:bodyPr/>
        <a:lstStyle/>
        <a:p>
          <a:endParaRPr lang="ru-RU"/>
        </a:p>
      </dgm:t>
    </dgm:pt>
    <dgm:pt modelId="{D1BF100E-D1D0-4E95-B721-553423D81775}" type="pres">
      <dgm:prSet presAssocID="{FF1A02CE-6ABC-4D37-AC53-7A740B73904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907402-F4DF-4606-8C51-3495CE100E18}" type="pres">
      <dgm:prSet presAssocID="{FF1A02CE-6ABC-4D37-AC53-7A740B73904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08391-693D-49BE-B2CC-83F6B7C85F5A}" type="pres">
      <dgm:prSet presAssocID="{C70DAD6B-28A5-4E5A-B7AD-29E212ED99CC}" presName="spacer" presStyleCnt="0"/>
      <dgm:spPr/>
    </dgm:pt>
    <dgm:pt modelId="{B7257EC2-626C-4074-8DD4-EB5915C3A755}" type="pres">
      <dgm:prSet presAssocID="{A83A2E29-C378-4D4B-AA46-E99A7C89AB89}" presName="comp" presStyleCnt="0"/>
      <dgm:spPr/>
    </dgm:pt>
    <dgm:pt modelId="{EF8964C5-D826-437A-92E9-28B13AC72A84}" type="pres">
      <dgm:prSet presAssocID="{A83A2E29-C378-4D4B-AA46-E99A7C89AB89}" presName="box" presStyleLbl="node1" presStyleIdx="2" presStyleCnt="3"/>
      <dgm:spPr/>
      <dgm:t>
        <a:bodyPr/>
        <a:lstStyle/>
        <a:p>
          <a:endParaRPr lang="ru-RU"/>
        </a:p>
      </dgm:t>
    </dgm:pt>
    <dgm:pt modelId="{F68D518B-B00A-4299-95E6-75DD0446E426}" type="pres">
      <dgm:prSet presAssocID="{A83A2E29-C378-4D4B-AA46-E99A7C89AB8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D39333-3B71-4B98-9C34-7DBAED2BB6FD}" type="pres">
      <dgm:prSet presAssocID="{A83A2E29-C378-4D4B-AA46-E99A7C89AB8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1D92CB-797E-45B3-AB83-926054F28B6B}" type="presOf" srcId="{9FEB3FD9-AF65-4A84-8199-4A43F1F4A0CD}" destId="{3D907402-F4DF-4606-8C51-3495CE100E18}" srcOrd="1" destOrd="3" presId="urn:microsoft.com/office/officeart/2005/8/layout/vList4"/>
    <dgm:cxn modelId="{C5C36388-1312-4A40-88C7-E5556D516C3A}" type="presOf" srcId="{BAC640C9-CFBD-4B74-8B91-E58FA2CDC8AD}" destId="{93178E63-6E91-45EA-B882-8F52E1359E9A}" srcOrd="0" destOrd="1" presId="urn:microsoft.com/office/officeart/2005/8/layout/vList4"/>
    <dgm:cxn modelId="{24426C1F-BF2F-45BC-A900-198E48F7E6AC}" type="presOf" srcId="{956E6219-4000-4A3A-BF39-19B097F5D293}" destId="{EF8964C5-D826-437A-92E9-28B13AC72A84}" srcOrd="0" destOrd="1" presId="urn:microsoft.com/office/officeart/2005/8/layout/vList4"/>
    <dgm:cxn modelId="{1D759364-E9FF-46F8-8706-FBD0F4D21777}" type="presOf" srcId="{85CC7537-474A-419A-9C5F-D356234A90F3}" destId="{93178E63-6E91-45EA-B882-8F52E1359E9A}" srcOrd="0" destOrd="2" presId="urn:microsoft.com/office/officeart/2005/8/layout/vList4"/>
    <dgm:cxn modelId="{E730E415-52A7-4A7C-95D4-6BB2E23E7C16}" type="presOf" srcId="{4A2C4E85-0303-4991-AB94-7281E5853584}" destId="{B60AEFF5-4067-4A90-B55A-B1E2073F634C}" srcOrd="0" destOrd="0" presId="urn:microsoft.com/office/officeart/2005/8/layout/vList4"/>
    <dgm:cxn modelId="{6571730E-EFB9-42F2-BB02-6484FA704A52}" srcId="{4A2C4E85-0303-4991-AB94-7281E5853584}" destId="{07CD6364-6A7E-498D-A785-A07715B70844}" srcOrd="3" destOrd="0" parTransId="{498F9633-0C37-4086-AEE5-5A60BC9A9D79}" sibTransId="{D66A51D3-E0D4-41E5-8C4D-569B0E45B397}"/>
    <dgm:cxn modelId="{153A006D-199E-4E9C-AEB2-DD333467A4A0}" type="presOf" srcId="{4A2C4E85-0303-4991-AB94-7281E5853584}" destId="{47521071-4FD6-424E-AE84-E1021E7D365B}" srcOrd="1" destOrd="0" presId="urn:microsoft.com/office/officeart/2005/8/layout/vList4"/>
    <dgm:cxn modelId="{530AFBD5-675D-407C-9D6F-DEF7D2500BC2}" type="presOf" srcId="{07CD6364-6A7E-498D-A785-A07715B70844}" destId="{47521071-4FD6-424E-AE84-E1021E7D365B}" srcOrd="1" destOrd="4" presId="urn:microsoft.com/office/officeart/2005/8/layout/vList4"/>
    <dgm:cxn modelId="{7C37873F-DEBB-4092-BBF4-FD623E68500A}" srcId="{A83A2E29-C378-4D4B-AA46-E99A7C89AB89}" destId="{26B7F643-4867-4BE0-8128-BB9420B7CD4D}" srcOrd="1" destOrd="0" parTransId="{3071A560-3310-4425-B827-B20EB5F31951}" sibTransId="{7EFD7CAD-2B22-4E91-9E6C-91633AA56BC6}"/>
    <dgm:cxn modelId="{906A6094-80C1-4BE2-8E63-864D6C073820}" type="presOf" srcId="{9FEB3FD9-AF65-4A84-8199-4A43F1F4A0CD}" destId="{93178E63-6E91-45EA-B882-8F52E1359E9A}" srcOrd="0" destOrd="3" presId="urn:microsoft.com/office/officeart/2005/8/layout/vList4"/>
    <dgm:cxn modelId="{097C2942-5BF5-49A8-8210-3BB1FF7CE2F7}" type="presOf" srcId="{FF1A02CE-6ABC-4D37-AC53-7A740B73904A}" destId="{93178E63-6E91-45EA-B882-8F52E1359E9A}" srcOrd="0" destOrd="0" presId="urn:microsoft.com/office/officeart/2005/8/layout/vList4"/>
    <dgm:cxn modelId="{6AEE2252-B770-421D-9CCD-31597BA537B9}" srcId="{A83A2E29-C378-4D4B-AA46-E99A7C89AB89}" destId="{956E6219-4000-4A3A-BF39-19B097F5D293}" srcOrd="0" destOrd="0" parTransId="{D484B201-360C-4191-9746-BE436665ED30}" sibTransId="{FCBFC132-F113-4338-87CD-B0C592D3B8AD}"/>
    <dgm:cxn modelId="{4C6B1977-BEBC-4FFA-90A5-60087E35B310}" type="presOf" srcId="{9363A6BE-B8CF-42CF-AEC9-530CC209A28A}" destId="{47521071-4FD6-424E-AE84-E1021E7D365B}" srcOrd="1" destOrd="2" presId="urn:microsoft.com/office/officeart/2005/8/layout/vList4"/>
    <dgm:cxn modelId="{68A8D943-C1F5-4903-9B53-E02E03BACC2E}" srcId="{FF1A02CE-6ABC-4D37-AC53-7A740B73904A}" destId="{85CC7537-474A-419A-9C5F-D356234A90F3}" srcOrd="1" destOrd="0" parTransId="{112DB05E-F893-42A0-9809-E012940D0162}" sibTransId="{5E030DD9-9C8F-4055-80B9-45F64BF2CFC3}"/>
    <dgm:cxn modelId="{30E6E6E4-612F-4C6C-870B-8254EA9D1938}" srcId="{F235FC64-68BA-4274-8A2B-B622210B2477}" destId="{FF1A02CE-6ABC-4D37-AC53-7A740B73904A}" srcOrd="1" destOrd="0" parTransId="{0D080E01-AB0E-4706-ABFF-78B3C70B6ECE}" sibTransId="{C70DAD6B-28A5-4E5A-B7AD-29E212ED99CC}"/>
    <dgm:cxn modelId="{01200F0F-A831-4F26-908C-993FE35D88D8}" type="presOf" srcId="{956E6219-4000-4A3A-BF39-19B097F5D293}" destId="{83D39333-3B71-4B98-9C34-7DBAED2BB6FD}" srcOrd="1" destOrd="1" presId="urn:microsoft.com/office/officeart/2005/8/layout/vList4"/>
    <dgm:cxn modelId="{0A0EFD23-4D26-49D7-83D0-C5A9EB19BD8C}" type="presOf" srcId="{26B7F643-4867-4BE0-8128-BB9420B7CD4D}" destId="{EF8964C5-D826-437A-92E9-28B13AC72A84}" srcOrd="0" destOrd="2" presId="urn:microsoft.com/office/officeart/2005/8/layout/vList4"/>
    <dgm:cxn modelId="{E298F858-6FED-4E11-9965-9EEEFF05C79B}" srcId="{FF1A02CE-6ABC-4D37-AC53-7A740B73904A}" destId="{BAC640C9-CFBD-4B74-8B91-E58FA2CDC8AD}" srcOrd="0" destOrd="0" parTransId="{D751408E-34AE-40C1-B86D-BE09D0F80284}" sibTransId="{E1E9BF7F-B526-451C-848C-92A7435F586D}"/>
    <dgm:cxn modelId="{485D7CBC-2CA8-4DF0-931E-7A3589111C4D}" type="presOf" srcId="{07CD6364-6A7E-498D-A785-A07715B70844}" destId="{B60AEFF5-4067-4A90-B55A-B1E2073F634C}" srcOrd="0" destOrd="4" presId="urn:microsoft.com/office/officeart/2005/8/layout/vList4"/>
    <dgm:cxn modelId="{4FE66F49-31AD-4544-AE34-345B734529DE}" type="presOf" srcId="{BAC640C9-CFBD-4B74-8B91-E58FA2CDC8AD}" destId="{3D907402-F4DF-4606-8C51-3495CE100E18}" srcOrd="1" destOrd="1" presId="urn:microsoft.com/office/officeart/2005/8/layout/vList4"/>
    <dgm:cxn modelId="{AE8D3E86-FDF8-4BAB-B1E0-4594625965F4}" type="presOf" srcId="{2266F63E-E888-4D32-8335-867AA6D249AC}" destId="{47521071-4FD6-424E-AE84-E1021E7D365B}" srcOrd="1" destOrd="3" presId="urn:microsoft.com/office/officeart/2005/8/layout/vList4"/>
    <dgm:cxn modelId="{92715092-CB32-4836-811D-1EE8A9099646}" srcId="{4A2C4E85-0303-4991-AB94-7281E5853584}" destId="{2266F63E-E888-4D32-8335-867AA6D249AC}" srcOrd="2" destOrd="0" parTransId="{C18AA858-BB2C-4963-949D-F30C4340B2F3}" sibTransId="{19D54261-061E-48AD-83E2-ED492AB14F4D}"/>
    <dgm:cxn modelId="{32F96739-5F3A-489F-A692-6698AAA02D3E}" type="presOf" srcId="{00DB79A9-D6A7-462A-94F4-F6592455E1BC}" destId="{47521071-4FD6-424E-AE84-E1021E7D365B}" srcOrd="1" destOrd="1" presId="urn:microsoft.com/office/officeart/2005/8/layout/vList4"/>
    <dgm:cxn modelId="{186CD257-4BDE-49F9-9BE9-7EBB07D747BD}" type="presOf" srcId="{FF1A02CE-6ABC-4D37-AC53-7A740B73904A}" destId="{3D907402-F4DF-4606-8C51-3495CE100E18}" srcOrd="1" destOrd="0" presId="urn:microsoft.com/office/officeart/2005/8/layout/vList4"/>
    <dgm:cxn modelId="{EA880C69-AE61-4853-A9C4-DD1DD0F0D47B}" srcId="{4A2C4E85-0303-4991-AB94-7281E5853584}" destId="{9363A6BE-B8CF-42CF-AEC9-530CC209A28A}" srcOrd="1" destOrd="0" parTransId="{7F0DC317-57E6-4562-A10E-EEEF43D58FA7}" sibTransId="{BE01456B-8766-48E7-9D1B-316D3AFEDDFD}"/>
    <dgm:cxn modelId="{5A2273D8-5896-449D-9FD3-38B1C5CD83E1}" type="presOf" srcId="{26B7F643-4867-4BE0-8128-BB9420B7CD4D}" destId="{83D39333-3B71-4B98-9C34-7DBAED2BB6FD}" srcOrd="1" destOrd="2" presId="urn:microsoft.com/office/officeart/2005/8/layout/vList4"/>
    <dgm:cxn modelId="{1160E6AB-9250-494C-ADE4-553B4158EE7F}" type="presOf" srcId="{A83A2E29-C378-4D4B-AA46-E99A7C89AB89}" destId="{EF8964C5-D826-437A-92E9-28B13AC72A84}" srcOrd="0" destOrd="0" presId="urn:microsoft.com/office/officeart/2005/8/layout/vList4"/>
    <dgm:cxn modelId="{58B4C65E-7668-4A81-84FD-273720BD1151}" type="presOf" srcId="{85CC7537-474A-419A-9C5F-D356234A90F3}" destId="{3D907402-F4DF-4606-8C51-3495CE100E18}" srcOrd="1" destOrd="2" presId="urn:microsoft.com/office/officeart/2005/8/layout/vList4"/>
    <dgm:cxn modelId="{7F3AEF38-B282-4BB1-8C5F-C87179EC9979}" srcId="{4A2C4E85-0303-4991-AB94-7281E5853584}" destId="{00DB79A9-D6A7-462A-94F4-F6592455E1BC}" srcOrd="0" destOrd="0" parTransId="{83C31D21-1392-47D0-8272-4412DBE1C5B9}" sibTransId="{EA1D6A9B-CC21-4DDA-A1AC-22ED139E1E64}"/>
    <dgm:cxn modelId="{63237CA2-680D-4405-99BC-CAD54AD8E837}" type="presOf" srcId="{F235FC64-68BA-4274-8A2B-B622210B2477}" destId="{45602B6E-1664-4300-A706-4EE2D385B839}" srcOrd="0" destOrd="0" presId="urn:microsoft.com/office/officeart/2005/8/layout/vList4"/>
    <dgm:cxn modelId="{EB7F740E-2348-4674-91A0-07B2C6DC395E}" type="presOf" srcId="{2266F63E-E888-4D32-8335-867AA6D249AC}" destId="{B60AEFF5-4067-4A90-B55A-B1E2073F634C}" srcOrd="0" destOrd="3" presId="urn:microsoft.com/office/officeart/2005/8/layout/vList4"/>
    <dgm:cxn modelId="{91F75067-2324-417E-A11D-7E266847D845}" type="presOf" srcId="{9363A6BE-B8CF-42CF-AEC9-530CC209A28A}" destId="{B60AEFF5-4067-4A90-B55A-B1E2073F634C}" srcOrd="0" destOrd="2" presId="urn:microsoft.com/office/officeart/2005/8/layout/vList4"/>
    <dgm:cxn modelId="{9A34B8F4-9130-4EEF-BB15-EAEDB6D64FFA}" srcId="{F235FC64-68BA-4274-8A2B-B622210B2477}" destId="{4A2C4E85-0303-4991-AB94-7281E5853584}" srcOrd="0" destOrd="0" parTransId="{5ED682AF-9B9C-48E1-8CD3-EC56950265BF}" sibTransId="{2F7C85C0-345C-4299-BDA6-637026A60AB7}"/>
    <dgm:cxn modelId="{26A40776-F78E-479B-A113-F2D92D2B9936}" type="presOf" srcId="{00DB79A9-D6A7-462A-94F4-F6592455E1BC}" destId="{B60AEFF5-4067-4A90-B55A-B1E2073F634C}" srcOrd="0" destOrd="1" presId="urn:microsoft.com/office/officeart/2005/8/layout/vList4"/>
    <dgm:cxn modelId="{ADF72154-8C52-4628-B302-B98E08DC7CD0}" srcId="{FF1A02CE-6ABC-4D37-AC53-7A740B73904A}" destId="{9FEB3FD9-AF65-4A84-8199-4A43F1F4A0CD}" srcOrd="2" destOrd="0" parTransId="{D139DC1C-1205-4085-8A9B-68995B967347}" sibTransId="{CA975DDF-B2AB-4854-98C5-3E4935A94F89}"/>
    <dgm:cxn modelId="{9B7DD1F8-14D3-47BF-98C0-2EA3364F7860}" srcId="{F235FC64-68BA-4274-8A2B-B622210B2477}" destId="{A83A2E29-C378-4D4B-AA46-E99A7C89AB89}" srcOrd="2" destOrd="0" parTransId="{40BF9934-7E34-4904-8269-B59EA78587A0}" sibTransId="{C14311C8-99EA-4C03-9295-3D88FD0872A1}"/>
    <dgm:cxn modelId="{1F05C9C1-FDD5-4FB8-90EA-53A1A4BB7507}" type="presOf" srcId="{A83A2E29-C378-4D4B-AA46-E99A7C89AB89}" destId="{83D39333-3B71-4B98-9C34-7DBAED2BB6FD}" srcOrd="1" destOrd="0" presId="urn:microsoft.com/office/officeart/2005/8/layout/vList4"/>
    <dgm:cxn modelId="{C898887B-12DF-4F70-86B0-1848C999B7E3}" type="presParOf" srcId="{45602B6E-1664-4300-A706-4EE2D385B839}" destId="{C6450061-6574-4359-BCEA-B9673335EBBE}" srcOrd="0" destOrd="0" presId="urn:microsoft.com/office/officeart/2005/8/layout/vList4"/>
    <dgm:cxn modelId="{861ED3A9-27C7-4C7C-8A62-D218925C9E97}" type="presParOf" srcId="{C6450061-6574-4359-BCEA-B9673335EBBE}" destId="{B60AEFF5-4067-4A90-B55A-B1E2073F634C}" srcOrd="0" destOrd="0" presId="urn:microsoft.com/office/officeart/2005/8/layout/vList4"/>
    <dgm:cxn modelId="{03E972FC-5EA2-437A-A50D-DEDD9BC7A96C}" type="presParOf" srcId="{C6450061-6574-4359-BCEA-B9673335EBBE}" destId="{6BB38E5C-7A52-4E2F-89F6-01088305E1D5}" srcOrd="1" destOrd="0" presId="urn:microsoft.com/office/officeart/2005/8/layout/vList4"/>
    <dgm:cxn modelId="{532D55EB-BC93-4E00-841A-7D147CC2112E}" type="presParOf" srcId="{C6450061-6574-4359-BCEA-B9673335EBBE}" destId="{47521071-4FD6-424E-AE84-E1021E7D365B}" srcOrd="2" destOrd="0" presId="urn:microsoft.com/office/officeart/2005/8/layout/vList4"/>
    <dgm:cxn modelId="{65041A0D-3EE4-4688-8A15-01A344F59EDD}" type="presParOf" srcId="{45602B6E-1664-4300-A706-4EE2D385B839}" destId="{F14B0DE9-31D8-4618-B1E3-987DB09A9EB2}" srcOrd="1" destOrd="0" presId="urn:microsoft.com/office/officeart/2005/8/layout/vList4"/>
    <dgm:cxn modelId="{A0B1623F-A2C8-4DF7-854C-4301AF0416C1}" type="presParOf" srcId="{45602B6E-1664-4300-A706-4EE2D385B839}" destId="{90BEA2AE-2659-4545-B9A2-F2713A8A3F5D}" srcOrd="2" destOrd="0" presId="urn:microsoft.com/office/officeart/2005/8/layout/vList4"/>
    <dgm:cxn modelId="{14525A1E-CF3B-4C8E-A7FF-C0F37F7BBF92}" type="presParOf" srcId="{90BEA2AE-2659-4545-B9A2-F2713A8A3F5D}" destId="{93178E63-6E91-45EA-B882-8F52E1359E9A}" srcOrd="0" destOrd="0" presId="urn:microsoft.com/office/officeart/2005/8/layout/vList4"/>
    <dgm:cxn modelId="{A57C932F-3F43-4942-8D15-E7E7C32C4331}" type="presParOf" srcId="{90BEA2AE-2659-4545-B9A2-F2713A8A3F5D}" destId="{D1BF100E-D1D0-4E95-B721-553423D81775}" srcOrd="1" destOrd="0" presId="urn:microsoft.com/office/officeart/2005/8/layout/vList4"/>
    <dgm:cxn modelId="{26395F35-6E5E-410E-8572-0105B80C0D6C}" type="presParOf" srcId="{90BEA2AE-2659-4545-B9A2-F2713A8A3F5D}" destId="{3D907402-F4DF-4606-8C51-3495CE100E18}" srcOrd="2" destOrd="0" presId="urn:microsoft.com/office/officeart/2005/8/layout/vList4"/>
    <dgm:cxn modelId="{A96F424F-EBA2-46C9-8182-6D44FA523C20}" type="presParOf" srcId="{45602B6E-1664-4300-A706-4EE2D385B839}" destId="{DC208391-693D-49BE-B2CC-83F6B7C85F5A}" srcOrd="3" destOrd="0" presId="urn:microsoft.com/office/officeart/2005/8/layout/vList4"/>
    <dgm:cxn modelId="{9062DE45-E327-4276-956D-296F8DC61AB9}" type="presParOf" srcId="{45602B6E-1664-4300-A706-4EE2D385B839}" destId="{B7257EC2-626C-4074-8DD4-EB5915C3A755}" srcOrd="4" destOrd="0" presId="urn:microsoft.com/office/officeart/2005/8/layout/vList4"/>
    <dgm:cxn modelId="{C92663FA-74E7-43A6-83C1-D91D9E186829}" type="presParOf" srcId="{B7257EC2-626C-4074-8DD4-EB5915C3A755}" destId="{EF8964C5-D826-437A-92E9-28B13AC72A84}" srcOrd="0" destOrd="0" presId="urn:microsoft.com/office/officeart/2005/8/layout/vList4"/>
    <dgm:cxn modelId="{3A3D7625-2D89-4B24-BF78-329CABBF9788}" type="presParOf" srcId="{B7257EC2-626C-4074-8DD4-EB5915C3A755}" destId="{F68D518B-B00A-4299-95E6-75DD0446E426}" srcOrd="1" destOrd="0" presId="urn:microsoft.com/office/officeart/2005/8/layout/vList4"/>
    <dgm:cxn modelId="{616FC9C8-A93D-4AB3-A596-71D0936DC539}" type="presParOf" srcId="{B7257EC2-626C-4074-8DD4-EB5915C3A755}" destId="{83D39333-3B71-4B98-9C34-7DBAED2BB6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860E4-19EB-4528-9E1F-BED26DBC2E9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14B49-2A17-444C-BF0D-D1DA7DF6FE9F}">
      <dgm:prSet phldrT="[Текст]"/>
      <dgm:spPr>
        <a:solidFill>
          <a:srgbClr val="FF2121"/>
        </a:solidFill>
      </dgm:spPr>
      <dgm:t>
        <a:bodyPr/>
        <a:lstStyle/>
        <a:p>
          <a:r>
            <a:rPr lang="ru-RU" dirty="0" smtClean="0"/>
            <a:t>Пользователи не получают целостной картины развития рынка. Ценность прогнозов снижается</a:t>
          </a:r>
          <a:endParaRPr lang="ru-RU" dirty="0"/>
        </a:p>
      </dgm:t>
    </dgm:pt>
    <dgm:pt modelId="{1E097CDA-2FEA-44E7-9B76-03C85CE5DDE4}" type="parTrans" cxnId="{1DB6B272-CAF1-407E-B4E6-469E34AABACF}">
      <dgm:prSet/>
      <dgm:spPr/>
      <dgm:t>
        <a:bodyPr/>
        <a:lstStyle/>
        <a:p>
          <a:endParaRPr lang="ru-RU"/>
        </a:p>
      </dgm:t>
    </dgm:pt>
    <dgm:pt modelId="{B8F7F236-EF9D-49FB-B40E-57F0F2584229}" type="sibTrans" cxnId="{1DB6B272-CAF1-407E-B4E6-469E34AABACF}">
      <dgm:prSet/>
      <dgm:spPr/>
      <dgm:t>
        <a:bodyPr/>
        <a:lstStyle/>
        <a:p>
          <a:endParaRPr lang="ru-RU"/>
        </a:p>
      </dgm:t>
    </dgm:pt>
    <dgm:pt modelId="{03723594-D583-49D6-A50E-1B92C92BF796}">
      <dgm:prSet phldrT="[Текст]" custT="1"/>
      <dgm:spPr/>
      <dgm:t>
        <a:bodyPr/>
        <a:lstStyle/>
        <a:p>
          <a:r>
            <a:rPr lang="ru-RU" sz="1600" dirty="0" smtClean="0"/>
            <a:t>Рост числа прогнозов и постоянный пересмотр прогнозистами собственных оценок</a:t>
          </a:r>
          <a:endParaRPr lang="ru-RU" sz="1600" dirty="0"/>
        </a:p>
      </dgm:t>
    </dgm:pt>
    <dgm:pt modelId="{B9B25FB0-0F90-4B30-B608-3A4263F003C1}" type="parTrans" cxnId="{C9FEABE4-BAAA-4BF3-8EBE-55C451A0557F}">
      <dgm:prSet/>
      <dgm:spPr/>
      <dgm:t>
        <a:bodyPr/>
        <a:lstStyle/>
        <a:p>
          <a:endParaRPr lang="ru-RU"/>
        </a:p>
      </dgm:t>
    </dgm:pt>
    <dgm:pt modelId="{A827D651-16DB-44B9-A3A1-C27A65938B64}" type="sibTrans" cxnId="{C9FEABE4-BAAA-4BF3-8EBE-55C451A0557F}">
      <dgm:prSet/>
      <dgm:spPr/>
      <dgm:t>
        <a:bodyPr/>
        <a:lstStyle/>
        <a:p>
          <a:endParaRPr lang="ru-RU"/>
        </a:p>
      </dgm:t>
    </dgm:pt>
    <dgm:pt modelId="{4056878A-A6DA-49CC-A252-50D8BCF1A42B}">
      <dgm:prSet phldrT="[Текст]" custT="1"/>
      <dgm:spPr/>
      <dgm:t>
        <a:bodyPr/>
        <a:lstStyle/>
        <a:p>
          <a:r>
            <a:rPr lang="ru-RU" sz="1600" dirty="0" smtClean="0"/>
            <a:t>Сценарное поле  в современных прогнозах - это добавление некоторых вариаций к базовому инерционному сценарию </a:t>
          </a:r>
        </a:p>
        <a:p>
          <a:r>
            <a:rPr lang="ru-RU" sz="1600" dirty="0" err="1" smtClean="0"/>
            <a:t>Business-as-usual</a:t>
          </a:r>
          <a:endParaRPr lang="ru-RU" sz="1600" dirty="0"/>
        </a:p>
      </dgm:t>
    </dgm:pt>
    <dgm:pt modelId="{7D022B24-74BC-4094-9287-360D39BD9736}" type="parTrans" cxnId="{EC7ECEFA-A6C6-41A6-9771-306BA120CCEB}">
      <dgm:prSet/>
      <dgm:spPr/>
      <dgm:t>
        <a:bodyPr/>
        <a:lstStyle/>
        <a:p>
          <a:endParaRPr lang="ru-RU"/>
        </a:p>
      </dgm:t>
    </dgm:pt>
    <dgm:pt modelId="{FAC6E6F8-3805-48F6-B03E-FD0928F662A8}" type="sibTrans" cxnId="{EC7ECEFA-A6C6-41A6-9771-306BA120CCEB}">
      <dgm:prSet/>
      <dgm:spPr/>
      <dgm:t>
        <a:bodyPr/>
        <a:lstStyle/>
        <a:p>
          <a:endParaRPr lang="ru-RU"/>
        </a:p>
      </dgm:t>
    </dgm:pt>
    <dgm:pt modelId="{A7916CB0-52DC-4346-920F-5017B5DE31D7}">
      <dgm:prSet phldrT="[Текст]" custT="1"/>
      <dgm:spPr/>
      <dgm:t>
        <a:bodyPr/>
        <a:lstStyle/>
        <a:p>
          <a:r>
            <a:rPr lang="ru-RU" sz="1600" dirty="0" smtClean="0"/>
            <a:t>Современные прогнозы не могут учесть влияния дискретных факторов/ «черных лебедей»</a:t>
          </a:r>
          <a:endParaRPr lang="ru-RU" sz="1600" dirty="0"/>
        </a:p>
      </dgm:t>
    </dgm:pt>
    <dgm:pt modelId="{39401F2A-3479-4E99-BCCD-A71840FCE8D8}" type="parTrans" cxnId="{63192533-0C55-4E52-9ACC-C82A2AEF2FB0}">
      <dgm:prSet/>
      <dgm:spPr/>
      <dgm:t>
        <a:bodyPr/>
        <a:lstStyle/>
        <a:p>
          <a:endParaRPr lang="ru-RU"/>
        </a:p>
      </dgm:t>
    </dgm:pt>
    <dgm:pt modelId="{D8CD296D-F6F5-44E9-B581-3ACA0F987ED0}" type="sibTrans" cxnId="{63192533-0C55-4E52-9ACC-C82A2AEF2FB0}">
      <dgm:prSet/>
      <dgm:spPr/>
      <dgm:t>
        <a:bodyPr/>
        <a:lstStyle/>
        <a:p>
          <a:endParaRPr lang="ru-RU"/>
        </a:p>
      </dgm:t>
    </dgm:pt>
    <dgm:pt modelId="{BC36419A-444D-4D78-B0B8-AB013E1BBDBD}" type="pres">
      <dgm:prSet presAssocID="{589860E4-19EB-4528-9E1F-BED26DBC2E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7DF2E-E05C-4D68-8F8C-7BDEA732432B}" type="pres">
      <dgm:prSet presAssocID="{43514B49-2A17-444C-BF0D-D1DA7DF6FE9F}" presName="centerShape" presStyleLbl="node0" presStyleIdx="0" presStyleCnt="1" custScaleX="152105" custScaleY="79182"/>
      <dgm:spPr/>
      <dgm:t>
        <a:bodyPr/>
        <a:lstStyle/>
        <a:p>
          <a:endParaRPr lang="ru-RU"/>
        </a:p>
      </dgm:t>
    </dgm:pt>
    <dgm:pt modelId="{C186AAA5-2757-4216-AF96-DE2564129365}" type="pres">
      <dgm:prSet presAssocID="{B9B25FB0-0F90-4B30-B608-3A4263F003C1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65FD412-1864-408F-B352-CE9D82DD0757}" type="pres">
      <dgm:prSet presAssocID="{03723594-D583-49D6-A50E-1B92C92BF796}" presName="node" presStyleLbl="node1" presStyleIdx="0" presStyleCnt="3" custRadScaleRad="111017" custRadScaleInc="-1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DB961-C393-4E00-A7B7-86860AE4C30B}" type="pres">
      <dgm:prSet presAssocID="{7D022B24-74BC-4094-9287-360D39BD973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2DB3F16-27AA-4311-91DB-D2A6916FF51F}" type="pres">
      <dgm:prSet presAssocID="{4056878A-A6DA-49CC-A252-50D8BCF1A4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5DEE-1136-4953-B04E-DDF13E2354DB}" type="pres">
      <dgm:prSet presAssocID="{39401F2A-3479-4E99-BCCD-A71840FCE8D8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A24EBD3-C2D3-4725-9CC1-0B438BE6885D}" type="pres">
      <dgm:prSet presAssocID="{A7916CB0-52DC-4346-920F-5017B5DE31D7}" presName="node" presStyleLbl="node1" presStyleIdx="2" presStyleCnt="3" custRadScaleRad="109989" custRadScaleInc="2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ECEFA-A6C6-41A6-9771-306BA120CCEB}" srcId="{43514B49-2A17-444C-BF0D-D1DA7DF6FE9F}" destId="{4056878A-A6DA-49CC-A252-50D8BCF1A42B}" srcOrd="1" destOrd="0" parTransId="{7D022B24-74BC-4094-9287-360D39BD9736}" sibTransId="{FAC6E6F8-3805-48F6-B03E-FD0928F662A8}"/>
    <dgm:cxn modelId="{219A91CC-B0C6-4136-B2F3-3D1F4EF75018}" type="presOf" srcId="{43514B49-2A17-444C-BF0D-D1DA7DF6FE9F}" destId="{B427DF2E-E05C-4D68-8F8C-7BDEA732432B}" srcOrd="0" destOrd="0" presId="urn:microsoft.com/office/officeart/2005/8/layout/radial4"/>
    <dgm:cxn modelId="{292AC4D9-6246-4F9B-A204-FCC2DAD90779}" type="presOf" srcId="{589860E4-19EB-4528-9E1F-BED26DBC2E94}" destId="{BC36419A-444D-4D78-B0B8-AB013E1BBDBD}" srcOrd="0" destOrd="0" presId="urn:microsoft.com/office/officeart/2005/8/layout/radial4"/>
    <dgm:cxn modelId="{E1535EA6-24A1-43AF-8E5E-EA481BFC2A0D}" type="presOf" srcId="{B9B25FB0-0F90-4B30-B608-3A4263F003C1}" destId="{C186AAA5-2757-4216-AF96-DE2564129365}" srcOrd="0" destOrd="0" presId="urn:microsoft.com/office/officeart/2005/8/layout/radial4"/>
    <dgm:cxn modelId="{63192533-0C55-4E52-9ACC-C82A2AEF2FB0}" srcId="{43514B49-2A17-444C-BF0D-D1DA7DF6FE9F}" destId="{A7916CB0-52DC-4346-920F-5017B5DE31D7}" srcOrd="2" destOrd="0" parTransId="{39401F2A-3479-4E99-BCCD-A71840FCE8D8}" sibTransId="{D8CD296D-F6F5-44E9-B581-3ACA0F987ED0}"/>
    <dgm:cxn modelId="{8F85AB9D-100F-44C2-9C51-CEBDED7F50B1}" type="presOf" srcId="{03723594-D583-49D6-A50E-1B92C92BF796}" destId="{265FD412-1864-408F-B352-CE9D82DD0757}" srcOrd="0" destOrd="0" presId="urn:microsoft.com/office/officeart/2005/8/layout/radial4"/>
    <dgm:cxn modelId="{C9FEABE4-BAAA-4BF3-8EBE-55C451A0557F}" srcId="{43514B49-2A17-444C-BF0D-D1DA7DF6FE9F}" destId="{03723594-D583-49D6-A50E-1B92C92BF796}" srcOrd="0" destOrd="0" parTransId="{B9B25FB0-0F90-4B30-B608-3A4263F003C1}" sibTransId="{A827D651-16DB-44B9-A3A1-C27A65938B64}"/>
    <dgm:cxn modelId="{80334702-D797-4392-B881-9262522F4BA2}" type="presOf" srcId="{4056878A-A6DA-49CC-A252-50D8BCF1A42B}" destId="{72DB3F16-27AA-4311-91DB-D2A6916FF51F}" srcOrd="0" destOrd="0" presId="urn:microsoft.com/office/officeart/2005/8/layout/radial4"/>
    <dgm:cxn modelId="{419302B6-F96C-452F-879F-D889FD7B13CE}" type="presOf" srcId="{A7916CB0-52DC-4346-920F-5017B5DE31D7}" destId="{FA24EBD3-C2D3-4725-9CC1-0B438BE6885D}" srcOrd="0" destOrd="0" presId="urn:microsoft.com/office/officeart/2005/8/layout/radial4"/>
    <dgm:cxn modelId="{1DB6B272-CAF1-407E-B4E6-469E34AABACF}" srcId="{589860E4-19EB-4528-9E1F-BED26DBC2E94}" destId="{43514B49-2A17-444C-BF0D-D1DA7DF6FE9F}" srcOrd="0" destOrd="0" parTransId="{1E097CDA-2FEA-44E7-9B76-03C85CE5DDE4}" sibTransId="{B8F7F236-EF9D-49FB-B40E-57F0F2584229}"/>
    <dgm:cxn modelId="{35BF4460-FE92-4907-80E3-B367AA27C875}" type="presOf" srcId="{7D022B24-74BC-4094-9287-360D39BD9736}" destId="{D62DB961-C393-4E00-A7B7-86860AE4C30B}" srcOrd="0" destOrd="0" presId="urn:microsoft.com/office/officeart/2005/8/layout/radial4"/>
    <dgm:cxn modelId="{CFC99F08-BFBC-4807-8912-A40001FF099A}" type="presOf" srcId="{39401F2A-3479-4E99-BCCD-A71840FCE8D8}" destId="{3A9C5DEE-1136-4953-B04E-DDF13E2354DB}" srcOrd="0" destOrd="0" presId="urn:microsoft.com/office/officeart/2005/8/layout/radial4"/>
    <dgm:cxn modelId="{EEC2B145-46AF-42CC-9849-A72D384D92A0}" type="presParOf" srcId="{BC36419A-444D-4D78-B0B8-AB013E1BBDBD}" destId="{B427DF2E-E05C-4D68-8F8C-7BDEA732432B}" srcOrd="0" destOrd="0" presId="urn:microsoft.com/office/officeart/2005/8/layout/radial4"/>
    <dgm:cxn modelId="{E0A24117-4E83-42D9-AC56-1526A760ECC7}" type="presParOf" srcId="{BC36419A-444D-4D78-B0B8-AB013E1BBDBD}" destId="{C186AAA5-2757-4216-AF96-DE2564129365}" srcOrd="1" destOrd="0" presId="urn:microsoft.com/office/officeart/2005/8/layout/radial4"/>
    <dgm:cxn modelId="{65D4FFF5-9769-4768-9966-E74759639A39}" type="presParOf" srcId="{BC36419A-444D-4D78-B0B8-AB013E1BBDBD}" destId="{265FD412-1864-408F-B352-CE9D82DD0757}" srcOrd="2" destOrd="0" presId="urn:microsoft.com/office/officeart/2005/8/layout/radial4"/>
    <dgm:cxn modelId="{9656BDCA-8061-4B00-A574-6DEA6E20EB9B}" type="presParOf" srcId="{BC36419A-444D-4D78-B0B8-AB013E1BBDBD}" destId="{D62DB961-C393-4E00-A7B7-86860AE4C30B}" srcOrd="3" destOrd="0" presId="urn:microsoft.com/office/officeart/2005/8/layout/radial4"/>
    <dgm:cxn modelId="{BADD95B8-69C3-4F49-AB4F-318FCB0649C4}" type="presParOf" srcId="{BC36419A-444D-4D78-B0B8-AB013E1BBDBD}" destId="{72DB3F16-27AA-4311-91DB-D2A6916FF51F}" srcOrd="4" destOrd="0" presId="urn:microsoft.com/office/officeart/2005/8/layout/radial4"/>
    <dgm:cxn modelId="{F2692269-4729-438C-8C7E-EEF90333757C}" type="presParOf" srcId="{BC36419A-444D-4D78-B0B8-AB013E1BBDBD}" destId="{3A9C5DEE-1136-4953-B04E-DDF13E2354DB}" srcOrd="5" destOrd="0" presId="urn:microsoft.com/office/officeart/2005/8/layout/radial4"/>
    <dgm:cxn modelId="{EF87EACA-4209-4905-89ED-C3A85D639F09}" type="presParOf" srcId="{BC36419A-444D-4D78-B0B8-AB013E1BBDBD}" destId="{FA24EBD3-C2D3-4725-9CC1-0B438BE6885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AEFF5-4067-4A90-B55A-B1E2073F634C}">
      <dsp:nvSpPr>
        <dsp:cNvPr id="0" name=""/>
        <dsp:cNvSpPr/>
      </dsp:nvSpPr>
      <dsp:spPr>
        <a:xfrm>
          <a:off x="0" y="0"/>
          <a:ext cx="8784976" cy="1710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Поведение потребителей ?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Этический отказ от углеводородов и производимой на их основе продукции?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Курс на автономизацию и электрификацию энергопотребления?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Изменение модели потребления энергии (отказ от личного транспорта в пользу «новой мобильности» и беспилотных транспортных средств коллективного пользования)?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Выбор между экономией энергии (</a:t>
          </a:r>
          <a:r>
            <a:rPr lang="ru-RU" sz="1200" kern="1200" dirty="0" err="1" smtClean="0"/>
            <a:t>энергоэффективная</a:t>
          </a:r>
          <a:r>
            <a:rPr lang="ru-RU" sz="1200" kern="1200" dirty="0" smtClean="0"/>
            <a:t> модель потребления) и энергетическим комфортом?</a:t>
          </a:r>
          <a:endParaRPr lang="ru-RU" sz="1200" kern="1200" dirty="0"/>
        </a:p>
      </dsp:txBody>
      <dsp:txXfrm>
        <a:off x="1928014" y="0"/>
        <a:ext cx="6856961" cy="1710189"/>
      </dsp:txXfrm>
    </dsp:sp>
    <dsp:sp modelId="{6BB38E5C-7A52-4E2F-89F6-01088305E1D5}">
      <dsp:nvSpPr>
        <dsp:cNvPr id="0" name=""/>
        <dsp:cNvSpPr/>
      </dsp:nvSpPr>
      <dsp:spPr>
        <a:xfrm>
          <a:off x="171018" y="171018"/>
          <a:ext cx="1756995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78E63-6E91-45EA-B882-8F52E1359E9A}">
      <dsp:nvSpPr>
        <dsp:cNvPr id="0" name=""/>
        <dsp:cNvSpPr/>
      </dsp:nvSpPr>
      <dsp:spPr>
        <a:xfrm>
          <a:off x="0" y="1881208"/>
          <a:ext cx="8784976" cy="1710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Поведение регуляторов ?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Продолжение политики достижения энергетической самодостаточности на </a:t>
          </a:r>
          <a:r>
            <a:rPr lang="ru-RU" sz="1200" kern="1200" dirty="0" err="1" smtClean="0"/>
            <a:t>страновом</a:t>
          </a:r>
          <a:r>
            <a:rPr lang="ru-RU" sz="1200" kern="1200" dirty="0" smtClean="0"/>
            <a:t> и региональном уровне?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Дальнейшее ужесточение климатической политики и регулирования на рынке углеводородов (</a:t>
          </a:r>
          <a:r>
            <a:rPr lang="en-US" sz="1200" kern="1200" dirty="0" smtClean="0"/>
            <a:t>IMO-2020, </a:t>
          </a:r>
          <a:r>
            <a:rPr lang="ru-RU" sz="1200" kern="1200" dirty="0" smtClean="0"/>
            <a:t>запреты на использование ДТ и ДВС)?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Сохранение субсидирования развития ВИЭ и новых энергетических технологий?</a:t>
          </a:r>
          <a:endParaRPr lang="ru-RU" sz="1200" kern="1200" dirty="0"/>
        </a:p>
      </dsp:txBody>
      <dsp:txXfrm>
        <a:off x="1928014" y="1881208"/>
        <a:ext cx="6856961" cy="1710189"/>
      </dsp:txXfrm>
    </dsp:sp>
    <dsp:sp modelId="{D1BF100E-D1D0-4E95-B721-553423D81775}">
      <dsp:nvSpPr>
        <dsp:cNvPr id="0" name=""/>
        <dsp:cNvSpPr/>
      </dsp:nvSpPr>
      <dsp:spPr>
        <a:xfrm>
          <a:off x="171018" y="2052228"/>
          <a:ext cx="1756995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964C5-D826-437A-92E9-28B13AC72A84}">
      <dsp:nvSpPr>
        <dsp:cNvPr id="0" name=""/>
        <dsp:cNvSpPr/>
      </dsp:nvSpPr>
      <dsp:spPr>
        <a:xfrm>
          <a:off x="0" y="3762417"/>
          <a:ext cx="8784976" cy="1710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Поведение инвесторов ?</a:t>
          </a:r>
          <a:endParaRPr lang="ru-RU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Развитие «социально ответственного инвестирования» </a:t>
          </a:r>
          <a:r>
            <a:rPr lang="en-US" sz="1200" kern="1200" dirty="0" smtClean="0"/>
            <a:t>(ESG) </a:t>
          </a:r>
          <a:r>
            <a:rPr lang="ru-RU" sz="1200" kern="1200" dirty="0" smtClean="0"/>
            <a:t>и дальнейшее «охлаждение» интереса к углеводородам в пользу инвестиций в ВИЭ и новые технологии производства и трансформации энергии?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/>
            <a:t>Возрождение интереса к углеводородным проектам в свете масштабной «</a:t>
          </a:r>
          <a:r>
            <a:rPr lang="ru-RU" sz="1200" kern="1200" dirty="0" err="1" smtClean="0"/>
            <a:t>диджитализации</a:t>
          </a:r>
          <a:r>
            <a:rPr lang="ru-RU" sz="1200" kern="1200" dirty="0" smtClean="0"/>
            <a:t>» отрасли и ожидаемого повышения ее операционной эффективности?</a:t>
          </a:r>
          <a:endParaRPr lang="ru-RU" sz="1200" kern="1200" dirty="0"/>
        </a:p>
      </dsp:txBody>
      <dsp:txXfrm>
        <a:off x="1928014" y="3762417"/>
        <a:ext cx="6856961" cy="1710189"/>
      </dsp:txXfrm>
    </dsp:sp>
    <dsp:sp modelId="{F68D518B-B00A-4299-95E6-75DD0446E426}">
      <dsp:nvSpPr>
        <dsp:cNvPr id="0" name=""/>
        <dsp:cNvSpPr/>
      </dsp:nvSpPr>
      <dsp:spPr>
        <a:xfrm>
          <a:off x="171018" y="3933436"/>
          <a:ext cx="1756995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7DF2E-E05C-4D68-8F8C-7BDEA732432B}">
      <dsp:nvSpPr>
        <dsp:cNvPr id="0" name=""/>
        <dsp:cNvSpPr/>
      </dsp:nvSpPr>
      <dsp:spPr>
        <a:xfrm>
          <a:off x="2357426" y="3357962"/>
          <a:ext cx="3786236" cy="1971018"/>
        </a:xfrm>
        <a:prstGeom prst="ellipse">
          <a:avLst/>
        </a:prstGeom>
        <a:solidFill>
          <a:srgbClr val="FF21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Пользователи не получают целостной картины развития рынка. Ценность прогнозов снижается</a:t>
          </a:r>
          <a:endParaRPr lang="ru-RU" sz="2000" kern="1200" dirty="0"/>
        </a:p>
      </dsp:txBody>
      <dsp:txXfrm>
        <a:off x="2911907" y="3646611"/>
        <a:ext cx="2677274" cy="1393720"/>
      </dsp:txXfrm>
    </dsp:sp>
    <dsp:sp modelId="{C186AAA5-2757-4216-AF96-DE2564129365}">
      <dsp:nvSpPr>
        <dsp:cNvPr id="0" name=""/>
        <dsp:cNvSpPr/>
      </dsp:nvSpPr>
      <dsp:spPr>
        <a:xfrm rot="12854892">
          <a:off x="1070789" y="2542614"/>
          <a:ext cx="2111333" cy="7094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FD412-1864-408F-B352-CE9D82DD0757}">
      <dsp:nvSpPr>
        <dsp:cNvPr id="0" name=""/>
        <dsp:cNvSpPr/>
      </dsp:nvSpPr>
      <dsp:spPr>
        <a:xfrm>
          <a:off x="71452" y="1357316"/>
          <a:ext cx="2364764" cy="1891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Рост числа прогнозов и постоянный пересмотр прогнозистами собственных оценок</a:t>
          </a:r>
          <a:endParaRPr lang="ru-RU" sz="1600" kern="1200" dirty="0"/>
        </a:p>
      </dsp:txBody>
      <dsp:txXfrm>
        <a:off x="126861" y="1412725"/>
        <a:ext cx="2253946" cy="1780993"/>
      </dsp:txXfrm>
    </dsp:sp>
    <dsp:sp modelId="{D62DB961-C393-4E00-A7B7-86860AE4C30B}">
      <dsp:nvSpPr>
        <dsp:cNvPr id="0" name=""/>
        <dsp:cNvSpPr/>
      </dsp:nvSpPr>
      <dsp:spPr>
        <a:xfrm rot="16200000">
          <a:off x="3173226" y="1800527"/>
          <a:ext cx="2154636" cy="7094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B3F16-27AA-4311-91DB-D2A6916FF51F}">
      <dsp:nvSpPr>
        <dsp:cNvPr id="0" name=""/>
        <dsp:cNvSpPr/>
      </dsp:nvSpPr>
      <dsp:spPr>
        <a:xfrm>
          <a:off x="3068162" y="132018"/>
          <a:ext cx="2364764" cy="1891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Сценарное поле  в современных прогнозах - это добавление некоторых вариаций к базовому инерционному сценарию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Business-as-usual</a:t>
          </a:r>
          <a:endParaRPr lang="ru-RU" sz="1600" kern="1200" dirty="0"/>
        </a:p>
      </dsp:txBody>
      <dsp:txXfrm>
        <a:off x="3123571" y="187427"/>
        <a:ext cx="2253946" cy="1780993"/>
      </dsp:txXfrm>
    </dsp:sp>
    <dsp:sp modelId="{3A9C5DEE-1136-4953-B04E-DDF13E2354DB}">
      <dsp:nvSpPr>
        <dsp:cNvPr id="0" name=""/>
        <dsp:cNvSpPr/>
      </dsp:nvSpPr>
      <dsp:spPr>
        <a:xfrm rot="19605588">
          <a:off x="5359633" y="2585582"/>
          <a:ext cx="2063814" cy="7094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4EBD3-C2D3-4725-9CC1-0B438BE6885D}">
      <dsp:nvSpPr>
        <dsp:cNvPr id="0" name=""/>
        <dsp:cNvSpPr/>
      </dsp:nvSpPr>
      <dsp:spPr>
        <a:xfrm>
          <a:off x="6072224" y="1428751"/>
          <a:ext cx="2364764" cy="1891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Современные прогнозы не могут учесть влияния дискретных факторов/ «черных лебедей»</a:t>
          </a:r>
          <a:endParaRPr lang="ru-RU" sz="1600" kern="1200" dirty="0"/>
        </a:p>
      </dsp:txBody>
      <dsp:txXfrm>
        <a:off x="6127633" y="1484160"/>
        <a:ext cx="2253946" cy="1780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0.41825</cdr:x>
      <cdr:y>0.12865</cdr:y>
    </cdr:from>
    <cdr:to>
      <cdr:x>0.41825</cdr:x>
      <cdr:y>0.4982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3535690" y="451372"/>
          <a:ext cx="0" cy="129653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0.94188</cdr:x>
      <cdr:y>0.11152</cdr:y>
    </cdr:from>
    <cdr:to>
      <cdr:x>0.94239</cdr:x>
      <cdr:y>0.77049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7962127" y="391269"/>
          <a:ext cx="4285" cy="23119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0.4345</cdr:x>
      <cdr:y>0.18981</cdr:y>
    </cdr:from>
    <cdr:to>
      <cdr:x>0.55797</cdr:x>
      <cdr:y>0.35234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3673058" y="665941"/>
          <a:ext cx="1043747" cy="570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35-45 </a:t>
          </a:r>
          <a:r>
            <a:rPr lang="ru-RU" sz="1600" dirty="0"/>
            <a:t>млн </a:t>
          </a:r>
          <a:r>
            <a:rPr lang="ru-RU" sz="1600" dirty="0" err="1"/>
            <a:t>барр</a:t>
          </a:r>
          <a:r>
            <a:rPr lang="ru-RU" sz="1600" dirty="0"/>
            <a:t>./</a:t>
          </a:r>
          <a:r>
            <a:rPr lang="ru-RU" sz="1600" dirty="0" err="1"/>
            <a:t>сут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0.80465</cdr:x>
      <cdr:y>0.2177</cdr:y>
    </cdr:from>
    <cdr:to>
      <cdr:x>0.92842</cdr:x>
      <cdr:y>0.50118</cdr:y>
    </cdr:to>
    <cdr:sp macro="" textlink="">
      <cdr:nvSpPr>
        <cdr:cNvPr id="5" name="TextBox 12"/>
        <cdr:cNvSpPr txBox="1"/>
      </cdr:nvSpPr>
      <cdr:spPr>
        <a:xfrm xmlns:a="http://schemas.openxmlformats.org/drawingml/2006/main">
          <a:off x="6802066" y="763792"/>
          <a:ext cx="1046296" cy="9945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/>
            <a:t>65-80 млн </a:t>
          </a:r>
          <a:r>
            <a:rPr lang="ru-RU" sz="1600" dirty="0" err="1"/>
            <a:t>барр</a:t>
          </a:r>
          <a:r>
            <a:rPr lang="ru-RU" sz="1600" dirty="0"/>
            <a:t>./</a:t>
          </a:r>
          <a:r>
            <a:rPr lang="ru-RU" sz="1600" dirty="0" err="1"/>
            <a:t>сут</a:t>
          </a:r>
          <a:endParaRPr lang="ru-RU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5" tIns="47395" rIns="94795" bIns="47395" numCol="1" anchor="t" anchorCtr="0" compatLnSpc="1">
            <a:prstTxWarp prst="textNoShape">
              <a:avLst/>
            </a:prstTxWarp>
          </a:bodyPr>
          <a:lstStyle>
            <a:lvl1pPr algn="l" defTabSz="948757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Министерство энергетики Российской Федерации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5" tIns="47395" rIns="94795" bIns="47395" numCol="1" anchor="t" anchorCtr="0" compatLnSpc="1">
            <a:prstTxWarp prst="textNoShape">
              <a:avLst/>
            </a:prstTxWarp>
          </a:bodyPr>
          <a:lstStyle>
            <a:lvl1pPr algn="r" defTabSz="948757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66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5" tIns="47395" rIns="94795" bIns="47395" numCol="1" anchor="b" anchorCtr="0" compatLnSpc="1">
            <a:prstTxWarp prst="textNoShape">
              <a:avLst/>
            </a:prstTxWarp>
          </a:bodyPr>
          <a:lstStyle>
            <a:lvl1pPr algn="l" defTabSz="948757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31338"/>
            <a:ext cx="289066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5" tIns="47395" rIns="94795" bIns="47395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DC2033-0B5D-42F1-B9D8-3235EA62A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7616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5" tIns="47395" rIns="94795" bIns="47395" numCol="1" anchor="t" anchorCtr="0" compatLnSpc="1">
            <a:prstTxWarp prst="textNoShape">
              <a:avLst/>
            </a:prstTxWarp>
          </a:bodyPr>
          <a:lstStyle>
            <a:lvl1pPr algn="l" defTabSz="948757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Министерство энергетики Российской Федерации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5" tIns="47395" rIns="94795" bIns="47395" numCol="1" anchor="t" anchorCtr="0" compatLnSpc="1">
            <a:prstTxWarp prst="textNoShape">
              <a:avLst/>
            </a:prstTxWarp>
          </a:bodyPr>
          <a:lstStyle>
            <a:lvl1pPr algn="r" defTabSz="948757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5" y="4716464"/>
            <a:ext cx="533277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5" tIns="47395" rIns="94795" bIns="47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66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5" tIns="47395" rIns="94795" bIns="47395" numCol="1" anchor="b" anchorCtr="0" compatLnSpc="1">
            <a:prstTxWarp prst="textNoShape">
              <a:avLst/>
            </a:prstTxWarp>
          </a:bodyPr>
          <a:lstStyle>
            <a:lvl1pPr algn="l" defTabSz="948757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31338"/>
            <a:ext cx="289066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5" tIns="47395" rIns="94795" bIns="47395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28CE35-AA8A-4A9D-BA46-FA3E7BAACF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14939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7CED1-FB51-4983-8491-956CF6431353}" type="slidenum">
              <a: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0</a:t>
            </a:fld>
            <a:endParaRPr lang="ru-RU" alt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47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CE35-AA8A-4A9D-BA46-FA3E7BAACFE2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880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CE35-AA8A-4A9D-BA46-FA3E7BAACFE2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33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CE35-AA8A-4A9D-BA46-FA3E7BAACFE2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19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CE35-AA8A-4A9D-BA46-FA3E7BAACFE2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02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CE35-AA8A-4A9D-BA46-FA3E7BAACFE2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57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CE35-AA8A-4A9D-BA46-FA3E7BAACFE2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10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CE35-AA8A-4A9D-BA46-FA3E7BAACFE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72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CE35-AA8A-4A9D-BA46-FA3E7BAACFE2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32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CE35-AA8A-4A9D-BA46-FA3E7BAACFE2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20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CE35-AA8A-4A9D-BA46-FA3E7BAACFE2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62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8CE35-AA8A-4A9D-BA46-FA3E7BAACFE2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71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5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8459788" y="6567488"/>
            <a:ext cx="436562" cy="290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2173DCE7-9569-4A1D-9CFF-58DE8DC229A1}" type="slidenum">
              <a:rPr lang="en-US" altLang="ru-RU" sz="1200" b="1">
                <a:solidFill>
                  <a:srgbClr val="1F497D"/>
                </a:solidFill>
              </a:rPr>
              <a:pPr>
                <a:defRPr/>
              </a:pPr>
              <a:t>‹#›</a:t>
            </a:fld>
            <a:r>
              <a:rPr lang="en-US" altLang="ru-RU" sz="1200" b="1">
                <a:solidFill>
                  <a:srgbClr val="1F497D"/>
                </a:solidFill>
              </a:rPr>
              <a:t> </a:t>
            </a:r>
          </a:p>
        </p:txBody>
      </p:sp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350838" y="273050"/>
            <a:ext cx="8607425" cy="6584950"/>
            <a:chOff x="351063" y="273052"/>
            <a:chExt cx="8606670" cy="6584948"/>
          </a:xfrm>
        </p:grpSpPr>
        <p:pic>
          <p:nvPicPr>
            <p:cNvPr id="5" name="Picture 8"/>
            <p:cNvPicPr>
              <a:picLocks noChangeAspect="1" noChangeArrowheads="1"/>
            </p:cNvPicPr>
            <p:nvPr userDrawn="1"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1177" y="273052"/>
              <a:ext cx="57943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10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1143156" y="487365"/>
              <a:ext cx="6857398" cy="307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ru-RU" altLang="ru-RU" b="1">
                  <a:solidFill>
                    <a:srgbClr val="02468C"/>
                  </a:solidFill>
                  <a:latin typeface="Calibri" pitchFamily="34" charset="0"/>
                </a:rPr>
                <a:t>МИНИСТЕРСТВО ЭНЕРГЕТИКИ РОССИЙСКОЙ ФЕДЕРАЦИИ</a:t>
              </a:r>
            </a:p>
          </p:txBody>
        </p:sp>
        <p:cxnSp>
          <p:nvCxnSpPr>
            <p:cNvPr id="7" name="Прямая соединительная линия 6"/>
            <p:cNvCxnSpPr/>
            <p:nvPr userDrawn="1">
              <p:custDataLst>
                <p:tags r:id="rId5"/>
              </p:custDataLst>
            </p:nvPr>
          </p:nvCxnSpPr>
          <p:spPr>
            <a:xfrm rot="10800000">
              <a:off x="1214587" y="812802"/>
              <a:ext cx="6785967" cy="0"/>
            </a:xfrm>
            <a:prstGeom prst="line">
              <a:avLst/>
            </a:prstGeom>
            <a:ln w="15875">
              <a:solidFill>
                <a:srgbClr val="0246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351063" y="5343525"/>
              <a:ext cx="3714424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latin typeface="Arial" charset="0"/>
                  <a:cs typeface="Arial" charset="0"/>
                </a:rPr>
                <a:t>Материал подготовлен при поддержке: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4369" y="5676596"/>
              <a:ext cx="753055" cy="70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E:\VConsLogo2.pn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50963" y="5834246"/>
              <a:ext cx="1155622" cy="46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"/>
            <p:cNvSpPr/>
            <p:nvPr userDrawn="1"/>
          </p:nvSpPr>
          <p:spPr>
            <a:xfrm>
              <a:off x="8187863" y="6484938"/>
              <a:ext cx="769870" cy="373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4B21BF-A157-4785-A7E8-CC9DA2F802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389579-5F86-456D-AE95-9C34A72D7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92987B-5BC4-4116-AB3D-B1715040FB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117F49-FC48-4A37-B9DE-3FBF690E0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1F37A3-6B12-47C8-ABD9-16D42DEA0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032BE9-6756-4EEE-8ED1-EE9AADFAD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19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119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4B90B9-34B7-44E7-B3C8-9EF6F626CE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55650" y="188913"/>
            <a:ext cx="7920038" cy="647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4038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792538"/>
            <a:ext cx="4038600" cy="2516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792538"/>
            <a:ext cx="4038600" cy="2516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0F7A5B-8612-4E72-9769-63B93D3427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920038" cy="647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443059-B6AA-4114-9E74-32EB170642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7992" y="176262"/>
            <a:ext cx="7882371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b="1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0" y="649288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34FF-EFD0-478A-AAB2-42325A398F6C}" type="datetime1">
              <a:rPr lang="ru-RU" smtClean="0"/>
              <a:t>20.09.2018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8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7D519-5049-46AB-B35C-FC876193A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4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инэнерго_Стан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48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2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8459788" y="6567488"/>
            <a:ext cx="436562" cy="290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8607D4DB-906E-4CA1-8D57-CC6365A1E62C}" type="slidenum">
              <a:rPr lang="en-US" altLang="ru-RU" sz="1200" b="1">
                <a:solidFill>
                  <a:srgbClr val="1F497D"/>
                </a:solidFill>
              </a:rPr>
              <a:pPr>
                <a:defRPr/>
              </a:pPr>
              <a:t>‹#›</a:t>
            </a:fld>
            <a:r>
              <a:rPr lang="en-US" altLang="ru-RU" sz="1200" b="1">
                <a:solidFill>
                  <a:srgbClr val="1F497D"/>
                </a:solidFill>
              </a:rPr>
              <a:t> </a:t>
            </a:r>
          </a:p>
        </p:txBody>
      </p:sp>
      <p:graphicFrame>
        <p:nvGraphicFramePr>
          <p:cNvPr id="7" name="Object 149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7" y="1268417"/>
            <a:ext cx="8428806" cy="51847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7992" y="176262"/>
            <a:ext cx="7882371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b="1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0" y="649288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DB32-7A5B-4B8D-8619-6121505AD0FE}" type="datetime1">
              <a:rPr lang="ru-RU" smtClean="0"/>
              <a:t>20.09.2018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8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7D519-5049-46AB-B35C-FC876193A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64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0584447"/>
              </p:ext>
            </p:extLst>
          </p:nvPr>
        </p:nvGraphicFramePr>
        <p:xfrm>
          <a:off x="1523" y="161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" y="161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42" y="1509714"/>
            <a:ext cx="8274051" cy="4613275"/>
          </a:xfrm>
          <a:prstGeom prst="rect">
            <a:avLst/>
          </a:prstGeom>
        </p:spPr>
        <p:txBody>
          <a:bodyPr/>
          <a:lstStyle>
            <a:lvl1pPr>
              <a:buClr>
                <a:srgbClr val="947C30"/>
              </a:buClr>
              <a:defRPr/>
            </a:lvl1pPr>
            <a:lvl2pPr>
              <a:buClr>
                <a:srgbClr val="947C30"/>
              </a:buClr>
              <a:defRPr/>
            </a:lvl2pPr>
            <a:lvl3pPr>
              <a:buClr>
                <a:srgbClr val="947C30"/>
              </a:buClr>
              <a:defRPr/>
            </a:lvl3pPr>
            <a:lvl4pPr>
              <a:buClr>
                <a:srgbClr val="947C30"/>
              </a:buClr>
              <a:defRPr/>
            </a:lvl4pPr>
            <a:lvl5pPr>
              <a:buClr>
                <a:srgbClr val="947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66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48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5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867775" y="6630988"/>
            <a:ext cx="176213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defTabSz="887413" eaLnBrk="0" hangingPunct="0">
              <a:defRPr/>
            </a:pPr>
            <a:fld id="{38C05C4C-3C59-4DFA-8F0C-9063B4AA2756}" type="slidenum">
              <a:rPr lang="ru-RU" sz="900">
                <a:solidFill>
                  <a:srgbClr val="000000"/>
                </a:solidFill>
              </a:rPr>
              <a:pPr algn="r" defTabSz="887413" eaLnBrk="0" hangingPunct="0">
                <a:defRPr/>
              </a:pPr>
              <a:t>‹#›</a:t>
            </a:fld>
            <a:endParaRPr lang="ru-RU" sz="900">
              <a:solidFill>
                <a:srgbClr val="000000"/>
              </a:solidFill>
            </a:endParaRPr>
          </a:p>
        </p:txBody>
      </p:sp>
      <p:graphicFrame>
        <p:nvGraphicFramePr>
          <p:cNvPr id="5" name="Object 149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5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140200" y="1196975"/>
            <a:ext cx="4851400" cy="2841625"/>
          </a:xfrm>
        </p:spPr>
        <p:txBody>
          <a:bodyPr/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2BBA712-7FDE-4014-9A1D-40052CAFFF54}" type="datetime1">
              <a:rPr lang="ru-RU" smtClean="0"/>
              <a:t>20.09.2018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 eaLnBrk="0" hangingPunct="0">
              <a:defRPr/>
            </a:lvl1pPr>
          </a:lstStyle>
          <a:p>
            <a:pPr>
              <a:defRPr/>
            </a:pPr>
            <a:fld id="{C39F9160-91D7-44A5-AA2A-DA27DE7B90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257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ED0B68-22BD-4D60-A07A-6CA01D246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175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56DC77-D8D7-4015-AD32-E285095B4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628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971DBF-5365-4439-9A03-7B6D62F8D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222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4B21BF-A157-4785-A7E8-CC9DA2F802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352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389579-5F86-456D-AE95-9C34A72D7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093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92987B-5BC4-4116-AB3D-B1715040FB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7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5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8459788" y="6567488"/>
            <a:ext cx="436562" cy="290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EDDC54F4-2D91-4B4A-8DC5-8201658CC4BC}" type="slidenum">
              <a:rPr lang="en-US" altLang="ru-RU" sz="1200" b="1">
                <a:solidFill>
                  <a:srgbClr val="1F497D"/>
                </a:solidFill>
              </a:rPr>
              <a:pPr>
                <a:defRPr/>
              </a:pPr>
              <a:t>‹#›</a:t>
            </a:fld>
            <a:r>
              <a:rPr lang="en-US" altLang="ru-RU" sz="1200" b="1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E041DC-DF9C-490E-808F-EE6E7EB531F9}" type="datetime1">
              <a:rPr lang="ru-RU" smtClean="0"/>
              <a:t>20.09.2018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8A4BB2-1DD6-486E-AE06-A160CBAE01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117F49-FC48-4A37-B9DE-3FBF690E0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966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1F37A3-6B12-47C8-ABD9-16D42DEA0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078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032BE9-6756-4EEE-8ED1-EE9AADFAD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946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19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119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4B90B9-34B7-44E7-B3C8-9EF6F626CE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447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55650" y="188913"/>
            <a:ext cx="7920038" cy="647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4038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792538"/>
            <a:ext cx="4038600" cy="2516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792538"/>
            <a:ext cx="4038600" cy="2516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0F7A5B-8612-4E72-9769-63B93D3427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238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920038" cy="647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443059-B6AA-4114-9E74-32EB170642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313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5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8459788" y="6567488"/>
            <a:ext cx="436562" cy="290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7DE37AD7-9EAA-4532-863F-0F18572C1FB5}" type="slidenum">
              <a:rPr lang="en-US" altLang="ru-RU" sz="1200" b="1">
                <a:solidFill>
                  <a:srgbClr val="1F497D"/>
                </a:solidFill>
              </a:rPr>
              <a:pPr>
                <a:defRPr/>
              </a:pPr>
              <a:t>‹#›</a:t>
            </a:fld>
            <a:r>
              <a:rPr lang="en-US" altLang="ru-RU" sz="1200" b="1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7992" y="176262"/>
            <a:ext cx="7882371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b="1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C17BC2-EE24-46BB-8623-F9377E782C35}" type="datetime1">
              <a:rPr lang="ru-RU" smtClean="0">
                <a:solidFill>
                  <a:srgbClr val="000000"/>
                </a:solidFill>
              </a:rPr>
              <a:t>20.09.2018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 anchor="t"/>
          <a:lstStyle>
            <a:lvl1pPr eaLnBrk="1" hangingPunct="1">
              <a:defRPr/>
            </a:lvl1pPr>
          </a:lstStyle>
          <a:p>
            <a:pPr>
              <a:defRPr/>
            </a:pPr>
            <a:fld id="{87DB602B-3BDB-44A4-9C07-13BB4829E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014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140200" y="1196975"/>
            <a:ext cx="4851400" cy="2841625"/>
          </a:xfrm>
        </p:spPr>
        <p:txBody>
          <a:bodyPr/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FE1E680-64D3-43A4-B92C-DEC578C687EB}" type="datetime1">
              <a:rPr lang="ru-RU" smtClean="0"/>
              <a:t>20.09.2018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 eaLnBrk="0" hangingPunct="0">
              <a:defRPr/>
            </a:lvl1pPr>
          </a:lstStyle>
          <a:p>
            <a:pPr>
              <a:defRPr/>
            </a:pPr>
            <a:fld id="{C39F9160-91D7-44A5-AA2A-DA27DE7B90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42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ED0B68-22BD-4D60-A07A-6CA01D246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193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56DC77-D8D7-4015-AD32-E285095B4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75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5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8459788" y="6567488"/>
            <a:ext cx="436562" cy="290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6837DD92-A6DC-4CE4-8C07-79FBEE087604}" type="slidenum">
              <a:rPr lang="en-US" altLang="ru-RU" sz="1200" b="1">
                <a:solidFill>
                  <a:srgbClr val="1F497D"/>
                </a:solidFill>
              </a:rPr>
              <a:pPr>
                <a:defRPr/>
              </a:pPr>
              <a:t>‹#›</a:t>
            </a:fld>
            <a:r>
              <a:rPr lang="en-US" altLang="ru-RU" sz="1200" b="1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7992" y="176262"/>
            <a:ext cx="7882371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b="1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520E6B-C5D3-4838-95ED-634AC881D3A5}" type="datetime1">
              <a:rPr lang="ru-RU" smtClean="0"/>
              <a:t>20.09.2018</a:t>
            </a:fld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D8663-FE62-4555-A65C-8D102B19AF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971DBF-5365-4439-9A03-7B6D62F8D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455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4B21BF-A157-4785-A7E8-CC9DA2F802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985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389579-5F86-456D-AE95-9C34A72D7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826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92987B-5BC4-4116-AB3D-B1715040FB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529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117F49-FC48-4A37-B9DE-3FBF690E0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346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1F37A3-6B12-47C8-ABD9-16D42DEA0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849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032BE9-6756-4EEE-8ED1-EE9AADFAD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655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19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119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4B90B9-34B7-44E7-B3C8-9EF6F626CE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003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55650" y="188913"/>
            <a:ext cx="7920038" cy="647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4038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792538"/>
            <a:ext cx="4038600" cy="2516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792538"/>
            <a:ext cx="4038600" cy="2516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0F7A5B-8612-4E72-9769-63B93D3427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708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920038" cy="647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443059-B6AA-4114-9E74-32EB170642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1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48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2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8459788" y="6567488"/>
            <a:ext cx="436562" cy="290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1165783D-5166-4A62-8604-1435EEAE2E48}" type="slidenum">
              <a:rPr lang="en-US" altLang="ru-RU" sz="1200" b="1">
                <a:solidFill>
                  <a:srgbClr val="1F497D"/>
                </a:solidFill>
              </a:rPr>
              <a:pPr>
                <a:defRPr/>
              </a:pPr>
              <a:t>‹#›</a:t>
            </a:fld>
            <a:r>
              <a:rPr lang="en-US" altLang="ru-RU" sz="1200" b="1">
                <a:solidFill>
                  <a:srgbClr val="1F497D"/>
                </a:solidFill>
              </a:rPr>
              <a:t> </a:t>
            </a:r>
          </a:p>
        </p:txBody>
      </p:sp>
      <p:graphicFrame>
        <p:nvGraphicFramePr>
          <p:cNvPr id="7" name="Object 149"/>
          <p:cNvGraphicFramePr>
            <a:graphicFrameLocks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7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42" y="1509714"/>
            <a:ext cx="8274051" cy="4613275"/>
          </a:xfrm>
          <a:prstGeom prst="rect">
            <a:avLst/>
          </a:prstGeom>
        </p:spPr>
        <p:txBody>
          <a:bodyPr/>
          <a:lstStyle>
            <a:lvl1pPr>
              <a:buClr>
                <a:srgbClr val="947C30"/>
              </a:buClr>
              <a:defRPr/>
            </a:lvl1pPr>
            <a:lvl2pPr>
              <a:buClr>
                <a:srgbClr val="947C30"/>
              </a:buClr>
              <a:defRPr/>
            </a:lvl2pPr>
            <a:lvl3pPr>
              <a:buClr>
                <a:srgbClr val="947C30"/>
              </a:buClr>
              <a:defRPr/>
            </a:lvl3pPr>
            <a:lvl4pPr>
              <a:buClr>
                <a:srgbClr val="947C30"/>
              </a:buClr>
              <a:defRPr/>
            </a:lvl4pPr>
            <a:lvl5pPr>
              <a:buClr>
                <a:srgbClr val="947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5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8459788" y="6567488"/>
            <a:ext cx="436562" cy="290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7DE37AD7-9EAA-4532-863F-0F18572C1FB5}" type="slidenum">
              <a:rPr lang="en-US" altLang="ru-RU" sz="1200" b="1">
                <a:solidFill>
                  <a:srgbClr val="1F497D"/>
                </a:solidFill>
              </a:rPr>
              <a:pPr>
                <a:defRPr/>
              </a:pPr>
              <a:t>‹#›</a:t>
            </a:fld>
            <a:r>
              <a:rPr lang="en-US" altLang="ru-RU" sz="1200" b="1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7992" y="176262"/>
            <a:ext cx="7882371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b="1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516AB3-68FE-4072-93C5-8EF78140BEEE}" type="datetime1">
              <a:rPr lang="ru-RU" smtClean="0">
                <a:solidFill>
                  <a:srgbClr val="000000"/>
                </a:solidFill>
              </a:rPr>
              <a:t>20.09.2018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 anchor="t"/>
          <a:lstStyle>
            <a:lvl1pPr eaLnBrk="1" hangingPunct="1">
              <a:defRPr/>
            </a:lvl1pPr>
          </a:lstStyle>
          <a:p>
            <a:pPr>
              <a:defRPr/>
            </a:pPr>
            <a:fld id="{87DB602B-3BDB-44A4-9C07-13BB4829E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356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140200" y="1196975"/>
            <a:ext cx="4851400" cy="2841625"/>
          </a:xfrm>
        </p:spPr>
        <p:txBody>
          <a:bodyPr/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16A27D9-D8DD-4EEC-A95E-C3343650F068}" type="datetime1">
              <a:rPr lang="ru-RU" smtClean="0"/>
              <a:t>20.09.2018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 eaLnBrk="0" hangingPunct="0">
              <a:defRPr/>
            </a:lvl1pPr>
          </a:lstStyle>
          <a:p>
            <a:pPr>
              <a:defRPr/>
            </a:pPr>
            <a:fld id="{C39F9160-91D7-44A5-AA2A-DA27DE7B90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022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ED0B68-22BD-4D60-A07A-6CA01D246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43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56DC77-D8D7-4015-AD32-E285095B4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426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971DBF-5365-4439-9A03-7B6D62F8D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690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4B21BF-A157-4785-A7E8-CC9DA2F802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088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389579-5F86-456D-AE95-9C34A72D7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339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92987B-5BC4-4116-AB3D-B1715040FB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29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117F49-FC48-4A37-B9DE-3FBF690E0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369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1F37A3-6B12-47C8-ABD9-16D42DEA0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87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140200" y="1196975"/>
            <a:ext cx="4851400" cy="2841625"/>
          </a:xfrm>
        </p:spPr>
        <p:txBody>
          <a:bodyPr/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DA2F739-39B1-4A54-A42A-F0B49DD60660}" type="datetime1">
              <a:rPr lang="ru-RU" smtClean="0"/>
              <a:t>20.09.2018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 eaLnBrk="0" hangingPunct="0">
              <a:defRPr/>
            </a:lvl1pPr>
          </a:lstStyle>
          <a:p>
            <a:pPr>
              <a:defRPr/>
            </a:pPr>
            <a:fld id="{C39F9160-91D7-44A5-AA2A-DA27DE7B90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032BE9-6756-4EEE-8ED1-EE9AADFAD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446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19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119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4B90B9-34B7-44E7-B3C8-9EF6F626CE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6024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55650" y="188913"/>
            <a:ext cx="7920038" cy="647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4038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792538"/>
            <a:ext cx="4038600" cy="2516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792538"/>
            <a:ext cx="4038600" cy="2516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0F7A5B-8612-4E72-9769-63B93D3427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728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920038" cy="647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443059-B6AA-4114-9E74-32EB170642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156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5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8459788" y="6567488"/>
            <a:ext cx="436562" cy="290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7DE37AD7-9EAA-4532-863F-0F18572C1FB5}" type="slidenum">
              <a:rPr lang="en-US" altLang="ru-RU" sz="1200" b="1">
                <a:solidFill>
                  <a:srgbClr val="1F497D"/>
                </a:solidFill>
              </a:rPr>
              <a:pPr>
                <a:defRPr/>
              </a:pPr>
              <a:t>‹#›</a:t>
            </a:fld>
            <a:r>
              <a:rPr lang="en-US" altLang="ru-RU" sz="1200" b="1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7992" y="176262"/>
            <a:ext cx="7882371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b="1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0A9949-8591-47C5-8925-A891AFAF0469}" type="datetime1">
              <a:rPr lang="ru-RU" smtClean="0">
                <a:solidFill>
                  <a:srgbClr val="000000"/>
                </a:solidFill>
              </a:rPr>
              <a:t>20.09.2018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 anchor="t"/>
          <a:lstStyle>
            <a:lvl1pPr eaLnBrk="1" hangingPunct="1">
              <a:defRPr/>
            </a:lvl1pPr>
          </a:lstStyle>
          <a:p>
            <a:pPr>
              <a:defRPr/>
            </a:pPr>
            <a:fld id="{87DB602B-3BDB-44A4-9C07-13BB4829E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14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4764252"/>
              </p:ext>
            </p:extLst>
          </p:nvPr>
        </p:nvGraphicFramePr>
        <p:xfrm>
          <a:off x="1523" y="161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" y="161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42" y="1509714"/>
            <a:ext cx="8274051" cy="4613275"/>
          </a:xfrm>
          <a:prstGeom prst="rect">
            <a:avLst/>
          </a:prstGeom>
        </p:spPr>
        <p:txBody>
          <a:bodyPr/>
          <a:lstStyle>
            <a:lvl1pPr>
              <a:buClr>
                <a:srgbClr val="947C30"/>
              </a:buClr>
              <a:defRPr/>
            </a:lvl1pPr>
            <a:lvl2pPr>
              <a:buClr>
                <a:srgbClr val="947C30"/>
              </a:buClr>
              <a:defRPr/>
            </a:lvl2pPr>
            <a:lvl3pPr>
              <a:buClr>
                <a:srgbClr val="947C30"/>
              </a:buClr>
              <a:defRPr/>
            </a:lvl3pPr>
            <a:lvl4pPr>
              <a:buClr>
                <a:srgbClr val="947C30"/>
              </a:buClr>
              <a:defRPr/>
            </a:lvl4pPr>
            <a:lvl5pPr>
              <a:buClr>
                <a:srgbClr val="947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960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E4D59-0496-41F3-88CC-039B4374B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8DDDCC-20F5-4366-A378-C188A51AF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951C0-93EC-4846-9487-D341AF08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7BD8BB-1949-4DE8-AB8A-CE116F3B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C66A2-DFF9-4CAE-86EB-8139C590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F9160-91D7-44A5-AA2A-DA27DE7B90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80DB235-9D34-48B3-8724-B4CF0F2F21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040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E097C-022D-442C-AFA6-521BE6C5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927CC-AC19-4856-9252-9C0E163E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4A474-37A4-4A8F-9293-A2831A80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BAED-548E-4366-9A5C-A4FAE95AD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07A95-4003-4B7C-85B2-762E25D5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AFEAD6-6E68-4160-8580-E87792D8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D0B68-22BD-4D60-A07A-6CA01D2469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89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7B95B-7725-4D75-8253-C0B713D3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6D9D46-FF75-4E4B-B1C7-1F68D0FD4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D2DB3-1E74-4E1C-8BF4-3A488DEB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BAED-548E-4366-9A5C-A4FAE95AD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96219-12DD-4CAD-969B-24BAFF72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06AFB-46AB-419B-ABFD-A5B65A24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6DC77-D8D7-4015-AD32-E285095B4C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840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3D2C6-C83F-4381-9FC9-61BAC6CF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090EF-35F7-4606-B926-05B4C3CFC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52E574-5DEB-475A-9B12-967E0D037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0D0B18-CB76-4CC4-87EB-D063F85A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BAED-548E-4366-9A5C-A4FAE95AD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001E7F-786B-4902-B9A8-CFB13F7C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201308-E866-4F90-9E7C-5EB75E96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71DBF-5365-4439-9A03-7B6D62F8DD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7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ED0B68-22BD-4D60-A07A-6CA01D246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3B43C-907C-4DB2-B073-CCBF7996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46727-2475-47E4-BCB5-FF0BEA26E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D8D513-7240-495A-8847-7356F7157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BBB75E-77BD-4D38-BCB9-D9D8BED13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C09791-23DA-4BD2-8125-656628574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BEA2C9-1B79-400F-B724-556D2DB9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BAED-548E-4366-9A5C-A4FAE95AD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BD17E1-7729-4B92-97B8-F8350CE0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DBCB93-7D9B-4194-8AAD-E6AA4AEF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B21BF-A157-4785-A7E8-CC9DA2F802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514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086E6-7176-400B-968F-1ABDFF47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182146-BBB4-4E85-9AC6-B93EF0A9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BAED-548E-4366-9A5C-A4FAE95AD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D74DA5-BFE0-4451-9725-2DEEE730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ED4839-E5A4-4FC4-98C6-ED7526B2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89579-5F86-456D-AE95-9C34A72D70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408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6DCD1A-6FDA-4975-9DF4-9B49D870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BAED-548E-4366-9A5C-A4FAE95AD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833A08-E089-4096-9B96-CA6ABDD9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F8F859-43ED-4BE1-9324-1778EC84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2987B-5BC4-4116-AB3D-B1715040FB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63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AAAF1-52A0-4152-A441-FCF83FE2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D37FD-F533-40C1-AE9F-57DF27A37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E429AF-C96B-429E-A7EA-F28128154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93F0E9-18FC-4B2B-9E8A-A0A50F46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BAED-548E-4366-9A5C-A4FAE95AD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BF1175-096B-443D-AAC8-997F6ACD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88A13F-68E8-42C2-8A70-606B6444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17F49-FC48-4A37-B9DE-3FBF690E04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09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DAE83-4515-4622-8FC9-95907FF7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58EB7A-0FDE-425C-8C01-DB66E56EC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43B5C-E284-48CB-ADD1-549DD957F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0CA089-4DDE-4994-B145-EB8CF7BF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BAED-548E-4366-9A5C-A4FAE95AD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37002-4500-4C90-9940-78580B6B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8CBDFA-7BFC-4075-A660-58461C84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F37A3-6B12-47C8-ABD9-16D42DEA09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53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E3752-32D6-41BD-A4C3-45240B368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14DDBF-59E6-460B-B815-63F1F47CA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9BB16-7D7E-40A1-BB85-D2C0C90E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BAED-548E-4366-9A5C-A4FAE95AD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297E9-87C9-4459-A55A-733813CF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4DF24-5977-40EE-9285-5ADE4EE8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32BE9-6756-4EEE-8ED1-EE9AADFAD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737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07228C-CFD9-4D74-8BA5-BBE0FC8D1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A076CE-51B5-4EC8-A075-2D05DE1E1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250EC-B6A1-4D17-9810-13D99CCB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BAED-548E-4366-9A5C-A4FAE95AD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55A81-21E6-426C-9ECB-58F694E3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6A3E9-579F-4D71-A4DD-749881C8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B90B9-34B7-44E7-B3C8-9EF6F626CE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356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373873"/>
              </p:ext>
            </p:extLst>
          </p:nvPr>
        </p:nvGraphicFramePr>
        <p:xfrm>
          <a:off x="1523" y="161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" y="161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42" y="1509714"/>
            <a:ext cx="8274051" cy="4613275"/>
          </a:xfrm>
          <a:prstGeom prst="rect">
            <a:avLst/>
          </a:prstGeom>
        </p:spPr>
        <p:txBody>
          <a:bodyPr/>
          <a:lstStyle>
            <a:lvl1pPr>
              <a:buClr>
                <a:srgbClr val="947C30"/>
              </a:buClr>
              <a:defRPr/>
            </a:lvl1pPr>
            <a:lvl2pPr>
              <a:buClr>
                <a:srgbClr val="947C30"/>
              </a:buClr>
              <a:defRPr/>
            </a:lvl2pPr>
            <a:lvl3pPr>
              <a:buClr>
                <a:srgbClr val="947C30"/>
              </a:buClr>
              <a:defRPr/>
            </a:lvl3pPr>
            <a:lvl4pPr>
              <a:buClr>
                <a:srgbClr val="947C30"/>
              </a:buClr>
              <a:defRPr/>
            </a:lvl4pPr>
            <a:lvl5pPr>
              <a:buClr>
                <a:srgbClr val="947C3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7610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5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8459788" y="6567488"/>
            <a:ext cx="436562" cy="290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7DE37AD7-9EAA-4532-863F-0F18572C1FB5}" type="slidenum">
              <a:rPr lang="en-US" altLang="ru-RU" sz="1200" b="1">
                <a:solidFill>
                  <a:srgbClr val="1F497D"/>
                </a:solidFill>
              </a:rPr>
              <a:pPr>
                <a:defRPr/>
              </a:pPr>
              <a:t>‹#›</a:t>
            </a:fld>
            <a:r>
              <a:rPr lang="en-US" altLang="ru-RU" sz="1200" b="1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7992" y="176262"/>
            <a:ext cx="7882371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b="1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E69905-5637-423E-BA64-A1BF25174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 anchor="t"/>
          <a:lstStyle>
            <a:lvl1pPr eaLnBrk="1" hangingPunct="1">
              <a:defRPr/>
            </a:lvl1pPr>
          </a:lstStyle>
          <a:p>
            <a:pPr>
              <a:defRPr/>
            </a:pPr>
            <a:fld id="{87DB602B-3BDB-44A4-9C07-13BB4829E5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530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140200" y="1196975"/>
            <a:ext cx="4851400" cy="2841625"/>
          </a:xfrm>
        </p:spPr>
        <p:txBody>
          <a:bodyPr/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 eaLnBrk="0" hangingPunct="0">
              <a:defRPr/>
            </a:lvl1pPr>
          </a:lstStyle>
          <a:p>
            <a:pPr>
              <a:defRPr/>
            </a:pPr>
            <a:fld id="{C39F9160-91D7-44A5-AA2A-DA27DE7B90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65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56DC77-D8D7-4015-AD32-E285095B4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ED0B68-22BD-4D60-A07A-6CA01D246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201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56DC77-D8D7-4015-AD32-E285095B4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920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971DBF-5365-4439-9A03-7B6D62F8D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3192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4B21BF-A157-4785-A7E8-CC9DA2F802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8950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389579-5F86-456D-AE95-9C34A72D7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9946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92987B-5BC4-4116-AB3D-B1715040FB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943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117F49-FC48-4A37-B9DE-3FBF690E0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0929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1F37A3-6B12-47C8-ABD9-16D42DEA0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9817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032BE9-6756-4EEE-8ED1-EE9AADFAD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5774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198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1198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4B90B9-34B7-44E7-B3C8-9EF6F626CE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10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971DBF-5365-4439-9A03-7B6D62F8D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55650" y="188913"/>
            <a:ext cx="7920038" cy="647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4038600" cy="2514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14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792538"/>
            <a:ext cx="4038600" cy="2516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792538"/>
            <a:ext cx="4038600" cy="2516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0F7A5B-8612-4E72-9769-63B93D3427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6586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920038" cy="647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443059-B6AA-4114-9E74-32EB170642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904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5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8459788" y="6567488"/>
            <a:ext cx="436562" cy="290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7DE37AD7-9EAA-4532-863F-0F18572C1FB5}" type="slidenum">
              <a:rPr lang="en-US" altLang="ru-RU" sz="1200" b="1">
                <a:solidFill>
                  <a:srgbClr val="1F497D"/>
                </a:solidFill>
              </a:rPr>
              <a:pPr>
                <a:defRPr/>
              </a:pPr>
              <a:t>‹#›</a:t>
            </a:fld>
            <a:r>
              <a:rPr lang="en-US" altLang="ru-RU" sz="1200" b="1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7992" y="176262"/>
            <a:ext cx="7882371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b="1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E69905-5637-423E-BA64-A1BF25174AD9}" type="datetime1">
              <a:rPr lang="ru-RU">
                <a:solidFill>
                  <a:srgbClr val="000000"/>
                </a:solidFill>
              </a:rPr>
              <a:pPr>
                <a:defRPr/>
              </a:pPr>
              <a:t>20.09.2018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 anchor="t"/>
          <a:lstStyle>
            <a:lvl1pPr eaLnBrk="1" hangingPunct="1">
              <a:defRPr/>
            </a:lvl1pPr>
          </a:lstStyle>
          <a:p>
            <a:pPr>
              <a:defRPr/>
            </a:pPr>
            <a:fld id="{87DB602B-3BDB-44A4-9C07-13BB4829E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965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7166385"/>
              </p:ext>
            </p:extLst>
          </p:nvPr>
        </p:nvGraphicFramePr>
        <p:xfrm>
          <a:off x="1523" y="161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" y="161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42" y="1509714"/>
            <a:ext cx="8274051" cy="4613275"/>
          </a:xfrm>
          <a:prstGeom prst="rect">
            <a:avLst/>
          </a:prstGeom>
        </p:spPr>
        <p:txBody>
          <a:bodyPr/>
          <a:lstStyle>
            <a:lvl1pPr>
              <a:buClr>
                <a:srgbClr val="947C30"/>
              </a:buClr>
              <a:defRPr/>
            </a:lvl1pPr>
            <a:lvl2pPr>
              <a:buClr>
                <a:srgbClr val="947C30"/>
              </a:buClr>
              <a:defRPr/>
            </a:lvl2pPr>
            <a:lvl3pPr>
              <a:buClr>
                <a:srgbClr val="947C30"/>
              </a:buClr>
              <a:defRPr/>
            </a:lvl3pPr>
            <a:lvl4pPr>
              <a:buClr>
                <a:srgbClr val="947C30"/>
              </a:buClr>
              <a:defRPr/>
            </a:lvl4pPr>
            <a:lvl5pPr>
              <a:buClr>
                <a:srgbClr val="947C3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63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8.v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5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Заголовок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1955800" y="0"/>
            <a:ext cx="6940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" name="Номер слайда 2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8459788" y="6567488"/>
            <a:ext cx="436562" cy="290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70276136-4C7F-4EC2-A05D-71AB1865C7B7}" type="slidenum">
              <a:rPr lang="en-US" altLang="ru-RU" sz="1200" b="1">
                <a:solidFill>
                  <a:srgbClr val="1F497D"/>
                </a:solidFill>
              </a:rPr>
              <a:pPr>
                <a:defRPr/>
              </a:pPr>
              <a:t>‹#›</a:t>
            </a:fld>
            <a:r>
              <a:rPr lang="en-US" altLang="ru-RU" sz="1200" b="1">
                <a:solidFill>
                  <a:srgbClr val="1F497D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4" r:id="rId1"/>
    <p:sldLayoutId id="2147485605" r:id="rId2"/>
    <p:sldLayoutId id="2147485606" r:id="rId3"/>
    <p:sldLayoutId id="2147485607" r:id="rId4"/>
    <p:sldLayoutId id="2147485608" r:id="rId5"/>
  </p:sldLayoutIdLst>
  <p:hf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lang="ru-RU" sz="1700" b="1" dirty="0">
          <a:solidFill>
            <a:schemeClr val="bg1"/>
          </a:solidFill>
          <a:latin typeface="Arial"/>
          <a:ea typeface="+mn-ea"/>
          <a:cs typeface="+mn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188913"/>
            <a:ext cx="8640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489700"/>
            <a:ext cx="68405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524625"/>
            <a:ext cx="11525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73E18262-7771-42FD-A14D-2B274CB38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88913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5" name="Line 19"/>
          <p:cNvSpPr>
            <a:spLocks noChangeShapeType="1"/>
          </p:cNvSpPr>
          <p:nvPr/>
        </p:nvSpPr>
        <p:spPr bwMode="auto">
          <a:xfrm>
            <a:off x="468313" y="6453188"/>
            <a:ext cx="82073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9" r:id="rId1"/>
    <p:sldLayoutId id="2147485610" r:id="rId2"/>
    <p:sldLayoutId id="2147485611" r:id="rId3"/>
    <p:sldLayoutId id="2147485612" r:id="rId4"/>
    <p:sldLayoutId id="2147485613" r:id="rId5"/>
    <p:sldLayoutId id="2147485614" r:id="rId6"/>
    <p:sldLayoutId id="2147485615" r:id="rId7"/>
    <p:sldLayoutId id="2147485616" r:id="rId8"/>
    <p:sldLayoutId id="2147485617" r:id="rId9"/>
    <p:sldLayoutId id="2147485618" r:id="rId10"/>
    <p:sldLayoutId id="2147485619" r:id="rId11"/>
    <p:sldLayoutId id="2147485620" r:id="rId12"/>
    <p:sldLayoutId id="2147485621" r:id="rId13"/>
    <p:sldLayoutId id="2147485624" r:id="rId14"/>
    <p:sldLayoutId id="2147485627" r:id="rId15"/>
    <p:sldLayoutId id="214748563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75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125413"/>
            <a:ext cx="812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4434" rIns="0" bIns="444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Slide title</a:t>
            </a:r>
          </a:p>
        </p:txBody>
      </p:sp>
      <p:sp>
        <p:nvSpPr>
          <p:cNvPr id="819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1123950"/>
            <a:ext cx="8682037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449" tIns="38449" rIns="38449" bIns="38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Body text</a:t>
            </a:r>
          </a:p>
          <a:p>
            <a:pPr lvl="1"/>
            <a:r>
              <a:rPr lang="ru-RU" altLang="ru-RU" smtClean="0"/>
              <a:t>First level</a:t>
            </a:r>
          </a:p>
          <a:p>
            <a:pPr lvl="2"/>
            <a:r>
              <a:rPr lang="ru-RU" altLang="ru-RU" smtClean="0"/>
              <a:t>Second level</a:t>
            </a:r>
          </a:p>
          <a:p>
            <a:pPr lvl="3"/>
            <a:r>
              <a:rPr lang="ru-RU" altLang="ru-RU" smtClean="0"/>
              <a:t>Third level</a:t>
            </a:r>
          </a:p>
          <a:p>
            <a:pPr lvl="4"/>
            <a:r>
              <a:rPr lang="ru-RU" altLang="ru-RU" smtClean="0"/>
              <a:t>Quotation level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8867775" y="6630988"/>
            <a:ext cx="176213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defTabSz="887413" eaLnBrk="0" hangingPunct="0">
              <a:defRPr/>
            </a:pPr>
            <a:fld id="{22715EFF-A9FE-4626-8B3C-2E00F8FABA49}" type="slidenum">
              <a:rPr lang="ru-RU" sz="900">
                <a:solidFill>
                  <a:srgbClr val="000000"/>
                </a:solidFill>
              </a:rPr>
              <a:pPr algn="r" defTabSz="887413" eaLnBrk="0" hangingPunct="0">
                <a:defRPr/>
              </a:pPr>
              <a:t>‹#›</a:t>
            </a:fld>
            <a:endParaRPr lang="ru-RU" sz="9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lang="en-GB" sz="4400" b="1" dirty="0">
          <a:solidFill>
            <a:schemeClr val="tx1"/>
          </a:solidFill>
          <a:latin typeface="+mj-lt"/>
          <a:ea typeface="+mj-ea"/>
          <a:cs typeface="+mj-cs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144" algn="l" defTabSz="8888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286" algn="l" defTabSz="8888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430" algn="l" defTabSz="8888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573" algn="l" defTabSz="8888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defTabSz="887413" rtl="0" eaLnBrk="0" fontAlgn="base" hangingPunct="0">
        <a:spcBef>
          <a:spcPct val="20000"/>
        </a:spcBef>
        <a:spcAft>
          <a:spcPct val="0"/>
        </a:spcAft>
        <a:buChar char="•"/>
        <a:defRPr lang="en-GB" sz="1200" dirty="0">
          <a:solidFill>
            <a:schemeClr val="tx1"/>
          </a:solidFill>
          <a:latin typeface="+mn-lt"/>
          <a:ea typeface="+mn-ea"/>
          <a:cs typeface="+mn-cs"/>
        </a:defRPr>
      </a:lvl1pPr>
      <a:lvl2pPr marL="442913" indent="-220663" algn="l" defTabSz="887413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Char char="•"/>
        <a:defRPr sz="1200">
          <a:solidFill>
            <a:schemeClr val="tx1"/>
          </a:solidFill>
          <a:latin typeface="+mn-lt"/>
          <a:cs typeface="+mn-cs"/>
        </a:defRPr>
      </a:lvl2pPr>
      <a:lvl3pPr marL="887413" indent="-220663" algn="l" defTabSz="887413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Font typeface="Arial" pitchFamily="34" charset="0"/>
        <a:buChar char="─"/>
        <a:defRPr sz="1200">
          <a:solidFill>
            <a:schemeClr val="tx1"/>
          </a:solidFill>
          <a:latin typeface="+mn-lt"/>
          <a:cs typeface="+mn-cs"/>
        </a:defRPr>
      </a:lvl3pPr>
      <a:lvl4pPr marL="1336675" indent="-225425" algn="l" defTabSz="887413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Font typeface="Arial" pitchFamily="34" charset="0"/>
        <a:buChar char="─"/>
        <a:defRPr sz="1200">
          <a:solidFill>
            <a:schemeClr val="tx1"/>
          </a:solidFill>
          <a:latin typeface="+mn-lt"/>
          <a:cs typeface="+mn-cs"/>
        </a:defRPr>
      </a:lvl4pPr>
      <a:lvl5pPr marL="1997075" indent="-219075" algn="l" defTabSz="887413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Font typeface="Arial" pitchFamily="34" charset="0"/>
        <a:buChar char="─"/>
        <a:defRPr sz="1200">
          <a:solidFill>
            <a:schemeClr val="tx1"/>
          </a:solidFill>
          <a:latin typeface="+mn-lt"/>
          <a:cs typeface="+mn-cs"/>
        </a:defRPr>
      </a:lvl5pPr>
      <a:lvl6pPr marL="2455558" indent="-220636" algn="l" defTabSz="8888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2701" indent="-220636" algn="l" defTabSz="8888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69844" indent="-220636" algn="l" defTabSz="8888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6988" indent="-220636" algn="l" defTabSz="888889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88913"/>
            <a:ext cx="8640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489700"/>
            <a:ext cx="68405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524625"/>
            <a:ext cx="11525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73E18262-7771-42FD-A14D-2B274CB38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88913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5" name="Line 19"/>
          <p:cNvSpPr>
            <a:spLocks noChangeShapeType="1"/>
          </p:cNvSpPr>
          <p:nvPr/>
        </p:nvSpPr>
        <p:spPr bwMode="auto">
          <a:xfrm>
            <a:off x="468313" y="6453188"/>
            <a:ext cx="82073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3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4" r:id="rId1"/>
    <p:sldLayoutId id="2147485675" r:id="rId2"/>
    <p:sldLayoutId id="2147485676" r:id="rId3"/>
    <p:sldLayoutId id="2147485677" r:id="rId4"/>
    <p:sldLayoutId id="2147485678" r:id="rId5"/>
    <p:sldLayoutId id="2147485679" r:id="rId6"/>
    <p:sldLayoutId id="2147485680" r:id="rId7"/>
    <p:sldLayoutId id="2147485681" r:id="rId8"/>
    <p:sldLayoutId id="2147485682" r:id="rId9"/>
    <p:sldLayoutId id="2147485683" r:id="rId10"/>
    <p:sldLayoutId id="2147485684" r:id="rId11"/>
    <p:sldLayoutId id="2147485685" r:id="rId12"/>
    <p:sldLayoutId id="2147485686" r:id="rId13"/>
    <p:sldLayoutId id="214748568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88913"/>
            <a:ext cx="8640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489700"/>
            <a:ext cx="68405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524625"/>
            <a:ext cx="11525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73E18262-7771-42FD-A14D-2B274CB38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88913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5" name="Line 19"/>
          <p:cNvSpPr>
            <a:spLocks noChangeShapeType="1"/>
          </p:cNvSpPr>
          <p:nvPr/>
        </p:nvSpPr>
        <p:spPr bwMode="auto">
          <a:xfrm>
            <a:off x="468313" y="6453188"/>
            <a:ext cx="82073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0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0" r:id="rId1"/>
    <p:sldLayoutId id="2147485691" r:id="rId2"/>
    <p:sldLayoutId id="2147485692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  <p:sldLayoutId id="2147485701" r:id="rId12"/>
    <p:sldLayoutId id="2147485702" r:id="rId13"/>
    <p:sldLayoutId id="214748570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950" y="188913"/>
            <a:ext cx="8640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489700"/>
            <a:ext cx="68405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524625"/>
            <a:ext cx="11525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73E18262-7771-42FD-A14D-2B274CB38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88913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5" name="Line 19"/>
          <p:cNvSpPr>
            <a:spLocks noChangeShapeType="1"/>
          </p:cNvSpPr>
          <p:nvPr/>
        </p:nvSpPr>
        <p:spPr bwMode="auto">
          <a:xfrm>
            <a:off x="468313" y="6453188"/>
            <a:ext cx="82073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6" r:id="rId1"/>
    <p:sldLayoutId id="2147485707" r:id="rId2"/>
    <p:sldLayoutId id="2147485708" r:id="rId3"/>
    <p:sldLayoutId id="2147485709" r:id="rId4"/>
    <p:sldLayoutId id="2147485710" r:id="rId5"/>
    <p:sldLayoutId id="2147485711" r:id="rId6"/>
    <p:sldLayoutId id="2147485712" r:id="rId7"/>
    <p:sldLayoutId id="2147485713" r:id="rId8"/>
    <p:sldLayoutId id="2147485714" r:id="rId9"/>
    <p:sldLayoutId id="2147485715" r:id="rId10"/>
    <p:sldLayoutId id="2147485716" r:id="rId11"/>
    <p:sldLayoutId id="2147485717" r:id="rId12"/>
    <p:sldLayoutId id="2147485718" r:id="rId13"/>
    <p:sldLayoutId id="2147485719" r:id="rId14"/>
    <p:sldLayoutId id="2147485720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CFC90-B7F5-4738-87D3-28B3AE417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B160E7-D3C7-41F4-A9A0-B581E3C56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09B4D9-DAB1-46E1-84BD-3EA867FA3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BAED-548E-4366-9A5C-A4FAE95AD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608DE-F1CC-4184-B843-CD4E1C655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3A6F54-DD52-4121-AB80-A7F652F42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D3A0-F3F1-4845-9CBA-8BF4E437E5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7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2" r:id="rId1"/>
    <p:sldLayoutId id="2147485723" r:id="rId2"/>
    <p:sldLayoutId id="2147485724" r:id="rId3"/>
    <p:sldLayoutId id="2147485725" r:id="rId4"/>
    <p:sldLayoutId id="2147485726" r:id="rId5"/>
    <p:sldLayoutId id="2147485727" r:id="rId6"/>
    <p:sldLayoutId id="2147485728" r:id="rId7"/>
    <p:sldLayoutId id="2147485729" r:id="rId8"/>
    <p:sldLayoutId id="2147485730" r:id="rId9"/>
    <p:sldLayoutId id="2147485731" r:id="rId10"/>
    <p:sldLayoutId id="2147485732" r:id="rId11"/>
    <p:sldLayoutId id="2147485733" r:id="rId12"/>
    <p:sldLayoutId id="214748573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950" y="188913"/>
            <a:ext cx="8640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489700"/>
            <a:ext cx="68405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524625"/>
            <a:ext cx="11525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73E18262-7771-42FD-A14D-2B274CB38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88913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741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5" name="Line 19"/>
          <p:cNvSpPr>
            <a:spLocks noChangeShapeType="1"/>
          </p:cNvSpPr>
          <p:nvPr/>
        </p:nvSpPr>
        <p:spPr bwMode="auto">
          <a:xfrm>
            <a:off x="468313" y="6453188"/>
            <a:ext cx="82073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9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6" r:id="rId1"/>
    <p:sldLayoutId id="2147485737" r:id="rId2"/>
    <p:sldLayoutId id="2147485738" r:id="rId3"/>
    <p:sldLayoutId id="2147485739" r:id="rId4"/>
    <p:sldLayoutId id="2147485740" r:id="rId5"/>
    <p:sldLayoutId id="2147485741" r:id="rId6"/>
    <p:sldLayoutId id="2147485742" r:id="rId7"/>
    <p:sldLayoutId id="2147485743" r:id="rId8"/>
    <p:sldLayoutId id="2147485744" r:id="rId9"/>
    <p:sldLayoutId id="2147485745" r:id="rId10"/>
    <p:sldLayoutId id="2147485746" r:id="rId11"/>
    <p:sldLayoutId id="2147485747" r:id="rId12"/>
    <p:sldLayoutId id="2147485748" r:id="rId13"/>
    <p:sldLayoutId id="2147485749" r:id="rId14"/>
    <p:sldLayoutId id="2147485750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1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3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142875" y="3367088"/>
            <a:ext cx="853281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2800" b="1" dirty="0">
                <a:solidFill>
                  <a:srgbClr val="FFFFFF"/>
                </a:solidFill>
                <a:latin typeface="FreeSet"/>
              </a:rPr>
              <a:t/>
            </a:r>
            <a:br>
              <a:rPr lang="en-US" altLang="ru-RU" sz="2800" b="1" dirty="0">
                <a:solidFill>
                  <a:srgbClr val="FFFFFF"/>
                </a:solidFill>
                <a:latin typeface="FreeSet"/>
              </a:rPr>
            </a:br>
            <a:r>
              <a:rPr lang="en-US" altLang="ru-RU" sz="2800" b="1" dirty="0">
                <a:solidFill>
                  <a:srgbClr val="FFFFFF"/>
                </a:solidFill>
                <a:latin typeface="FreeSet"/>
              </a:rPr>
              <a:t/>
            </a:r>
            <a:br>
              <a:rPr lang="en-US" altLang="ru-RU" sz="2800" b="1" dirty="0">
                <a:solidFill>
                  <a:srgbClr val="FFFFFF"/>
                </a:solidFill>
                <a:latin typeface="FreeSet"/>
              </a:rPr>
            </a:br>
            <a:r>
              <a:rPr lang="en-US" altLang="ru-RU" sz="2800" b="1" dirty="0">
                <a:solidFill>
                  <a:srgbClr val="FFFFFF"/>
                </a:solidFill>
                <a:latin typeface="FreeSet"/>
              </a:rPr>
              <a:t/>
            </a:r>
            <a:br>
              <a:rPr lang="en-US" altLang="ru-RU" sz="2800" b="1" dirty="0">
                <a:solidFill>
                  <a:srgbClr val="FFFFFF"/>
                </a:solidFill>
                <a:latin typeface="FreeSet"/>
              </a:rPr>
            </a:br>
            <a:r>
              <a:rPr lang="en-US" altLang="ru-RU" sz="2800" b="1" dirty="0">
                <a:solidFill>
                  <a:srgbClr val="FFFFFF"/>
                </a:solidFill>
                <a:latin typeface="FreeSet"/>
              </a:rPr>
              <a:t/>
            </a:r>
            <a:br>
              <a:rPr lang="en-US" altLang="ru-RU" sz="2800" b="1" dirty="0">
                <a:solidFill>
                  <a:srgbClr val="FFFFFF"/>
                </a:solidFill>
                <a:latin typeface="FreeSet"/>
              </a:rPr>
            </a:br>
            <a:r>
              <a:rPr lang="en-US" altLang="ru-RU" sz="2800" b="1" dirty="0">
                <a:solidFill>
                  <a:srgbClr val="FFFFFF"/>
                </a:solidFill>
                <a:latin typeface="FreeSet"/>
              </a:rPr>
              <a:t/>
            </a:r>
            <a:br>
              <a:rPr lang="en-US" altLang="ru-RU" sz="2800" b="1" dirty="0">
                <a:solidFill>
                  <a:srgbClr val="FFFFFF"/>
                </a:solidFill>
                <a:latin typeface="FreeSet"/>
              </a:rPr>
            </a:br>
            <a:endParaRPr lang="en-US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altLang="ru-RU" sz="2800" b="1" dirty="0">
                <a:solidFill>
                  <a:srgbClr val="FFFFFF"/>
                </a:solidFill>
                <a:latin typeface="FreeSet"/>
              </a:rPr>
              <a:t/>
            </a:r>
            <a:br>
              <a:rPr lang="en-US" altLang="ru-RU" sz="2800" b="1" dirty="0">
                <a:solidFill>
                  <a:srgbClr val="FFFFFF"/>
                </a:solidFill>
                <a:latin typeface="FreeSet"/>
              </a:rPr>
            </a:br>
            <a:r>
              <a:rPr lang="en-US" altLang="ru-RU" sz="2800" b="1" dirty="0">
                <a:solidFill>
                  <a:srgbClr val="FFFFFF"/>
                </a:solidFill>
                <a:latin typeface="FreeSet"/>
              </a:rPr>
              <a:t/>
            </a:r>
            <a:br>
              <a:rPr lang="en-US" altLang="ru-RU" sz="2800" b="1" dirty="0">
                <a:solidFill>
                  <a:srgbClr val="FFFFFF"/>
                </a:solidFill>
                <a:latin typeface="FreeSet"/>
              </a:rPr>
            </a:br>
            <a:endParaRPr lang="ru-RU" altLang="ru-RU" sz="2800" b="1" dirty="0">
              <a:solidFill>
                <a:srgbClr val="FFFFFF"/>
              </a:solidFill>
              <a:latin typeface="FreeSet"/>
            </a:endParaRPr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971550" y="4679311"/>
            <a:ext cx="75612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altLang="ru-RU" sz="2000" b="1" dirty="0">
                <a:solidFill>
                  <a:srgbClr val="FFFFFF"/>
                </a:solidFill>
                <a:cs typeface="Times New Roman" pitchFamily="18" charset="0"/>
              </a:rPr>
              <a:t>А</a:t>
            </a:r>
            <a:r>
              <a:rPr lang="ru-RU" altLang="ru-RU" sz="2000" b="1" dirty="0" smtClean="0">
                <a:solidFill>
                  <a:srgbClr val="FFFFFF"/>
                </a:solidFill>
                <a:cs typeface="Times New Roman" pitchFamily="18" charset="0"/>
              </a:rPr>
              <a:t>.И. ГРОМОВ,</a:t>
            </a:r>
          </a:p>
          <a:p>
            <a:pPr algn="r" eaLnBrk="0" hangingPunct="0"/>
            <a:r>
              <a:rPr lang="ru-RU" altLang="ru-RU" sz="1800" dirty="0" smtClean="0">
                <a:solidFill>
                  <a:srgbClr val="FFFFFF"/>
                </a:solidFill>
                <a:cs typeface="Times New Roman" pitchFamily="18" charset="0"/>
              </a:rPr>
              <a:t>Главный директор по энергетическому направлению</a:t>
            </a:r>
          </a:p>
          <a:p>
            <a:pPr algn="r" eaLnBrk="0" hangingPunct="0"/>
            <a:r>
              <a:rPr lang="ru-RU" altLang="ru-RU" sz="1800" dirty="0" smtClean="0">
                <a:solidFill>
                  <a:srgbClr val="FFFFFF"/>
                </a:solidFill>
                <a:cs typeface="Times New Roman" pitchFamily="18" charset="0"/>
              </a:rPr>
              <a:t> Фонд </a:t>
            </a:r>
            <a:r>
              <a:rPr lang="ru-RU" altLang="ru-RU" sz="1800" dirty="0">
                <a:solidFill>
                  <a:srgbClr val="FFFFFF"/>
                </a:solidFill>
                <a:cs typeface="Times New Roman" pitchFamily="18" charset="0"/>
              </a:rPr>
              <a:t>«Институт энергетики и </a:t>
            </a:r>
            <a:r>
              <a:rPr lang="ru-RU" altLang="ru-RU" sz="1800" dirty="0" smtClean="0">
                <a:solidFill>
                  <a:srgbClr val="FFFFFF"/>
                </a:solidFill>
                <a:cs typeface="Times New Roman" pitchFamily="18" charset="0"/>
              </a:rPr>
              <a:t>финансов»</a:t>
            </a:r>
            <a:endParaRPr lang="ru-RU" altLang="ru-RU" sz="18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1635125" y="3217373"/>
            <a:ext cx="6897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rgbClr val="FFFFFF"/>
                </a:solidFill>
                <a:cs typeface="Times New Roman" pitchFamily="18" charset="0"/>
              </a:rPr>
              <a:t>Актуальные проблемы анализа и прогнозирования кратко- </a:t>
            </a:r>
            <a:r>
              <a:rPr lang="ru-RU" sz="2000" b="1" dirty="0" smtClean="0">
                <a:solidFill>
                  <a:srgbClr val="FFFFFF"/>
                </a:solidFill>
                <a:cs typeface="Times New Roman" pitchFamily="18" charset="0"/>
              </a:rPr>
              <a:t> средне- и долгосрочного </a:t>
            </a:r>
            <a:r>
              <a:rPr lang="ru-RU" sz="2000" b="1" dirty="0">
                <a:solidFill>
                  <a:srgbClr val="FFFFFF"/>
                </a:solidFill>
                <a:cs typeface="Times New Roman" pitchFamily="18" charset="0"/>
              </a:rPr>
              <a:t>развития ситуации на мировом рынке </a:t>
            </a:r>
            <a:r>
              <a:rPr lang="ru-RU" sz="2000" b="1" dirty="0" smtClean="0">
                <a:solidFill>
                  <a:srgbClr val="FFFFFF"/>
                </a:solidFill>
                <a:cs typeface="Times New Roman" pitchFamily="18" charset="0"/>
              </a:rPr>
              <a:t>нефти</a:t>
            </a:r>
            <a:endParaRPr lang="ru-RU" sz="20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889662" y="6323361"/>
            <a:ext cx="7561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dirty="0">
                <a:solidFill>
                  <a:srgbClr val="FFFFFF"/>
                </a:solidFill>
                <a:cs typeface="Times New Roman" pitchFamily="18" charset="0"/>
              </a:rPr>
              <a:t>Национальный нефтегазовый форум </a:t>
            </a:r>
            <a:r>
              <a:rPr lang="ru-RU" altLang="ru-RU" dirty="0" smtClean="0">
                <a:solidFill>
                  <a:srgbClr val="FFFFFF"/>
                </a:solidFill>
                <a:cs typeface="Times New Roman" pitchFamily="18" charset="0"/>
              </a:rPr>
              <a:t>2018</a:t>
            </a:r>
          </a:p>
          <a:p>
            <a:pPr algn="ctr" eaLnBrk="0" hangingPunct="0"/>
            <a:r>
              <a:rPr lang="ru-RU" altLang="ru-RU" dirty="0" smtClean="0">
                <a:solidFill>
                  <a:srgbClr val="FFFFFF"/>
                </a:solidFill>
                <a:cs typeface="Times New Roman" pitchFamily="18" charset="0"/>
              </a:rPr>
              <a:t>Москва</a:t>
            </a:r>
            <a:r>
              <a:rPr lang="ru-RU" altLang="ru-RU" dirty="0">
                <a:solidFill>
                  <a:srgbClr val="FFFFFF"/>
                </a:solidFill>
                <a:cs typeface="Times New Roman" pitchFamily="18" charset="0"/>
              </a:rPr>
              <a:t>, </a:t>
            </a:r>
            <a:r>
              <a:rPr lang="ru-RU" altLang="ru-RU" dirty="0" smtClean="0">
                <a:solidFill>
                  <a:srgbClr val="FFFFFF"/>
                </a:solidFill>
                <a:cs typeface="Times New Roman" pitchFamily="18" charset="0"/>
              </a:rPr>
              <a:t>20 сентября 2018 </a:t>
            </a:r>
            <a:r>
              <a:rPr lang="ru-RU" altLang="ru-RU" dirty="0">
                <a:solidFill>
                  <a:srgbClr val="FFFFFF"/>
                </a:solidFill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44" y="150577"/>
            <a:ext cx="7866441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kern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 </a:t>
            </a:r>
            <a:endParaRPr lang="ru-RU" sz="2400" kern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30163"/>
            <a:ext cx="1076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 flipH="1" flipV="1">
            <a:off x="9088438" y="522288"/>
            <a:ext cx="180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1000" i="1"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42556"/>
            <a:ext cx="37861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Источник: ФИЭФ</a:t>
            </a:r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73665788"/>
              </p:ext>
            </p:extLst>
          </p:nvPr>
        </p:nvGraphicFramePr>
        <p:xfrm>
          <a:off x="285720" y="1071546"/>
          <a:ext cx="850109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омер слайда 2"/>
          <p:cNvSpPr txBox="1">
            <a:spLocks/>
          </p:cNvSpPr>
          <p:nvPr/>
        </p:nvSpPr>
        <p:spPr>
          <a:xfrm>
            <a:off x="7010400" y="649288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ru-RU" dirty="0" smtClean="0">
                <a:latin typeface="+mn-lt"/>
              </a:rPr>
              <a:t>9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138" y="188913"/>
            <a:ext cx="7575550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kern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</a:t>
            </a:r>
            <a:r>
              <a:rPr lang="en-US" sz="2400" kern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State</a:t>
            </a:r>
            <a:endParaRPr lang="en-US" sz="2400" kern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079406" y="1082065"/>
            <a:ext cx="46618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algn="just" defTabSz="844093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EB6C03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1800" dirty="0" smtClean="0"/>
              <a:t>Понимая недостатки </a:t>
            </a:r>
            <a:r>
              <a:rPr lang="ru-RU" sz="1800" dirty="0" err="1" smtClean="0"/>
              <a:t>сущестующих</a:t>
            </a:r>
            <a:r>
              <a:rPr lang="ru-RU" sz="1800" dirty="0" smtClean="0"/>
              <a:t> прогнозов, </a:t>
            </a:r>
            <a:r>
              <a:rPr lang="ru-RU" sz="1800" dirty="0"/>
              <a:t>л</a:t>
            </a:r>
            <a:r>
              <a:rPr lang="ru-RU" sz="1800" dirty="0" smtClean="0"/>
              <a:t>ица, принимающие решения (компании и государственные органы), все чаще применяют подход </a:t>
            </a:r>
            <a:r>
              <a:rPr lang="en-US" sz="1800" b="1" dirty="0" smtClean="0"/>
              <a:t>End State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400050" lvl="1" algn="just" defTabSz="844093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EB6C03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altLang="ru-RU" sz="18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End</a:t>
            </a:r>
            <a:r>
              <a:rPr lang="ru-RU" altLang="ru-RU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State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– это видение 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желаемого (целевого) будущего состояния энергосистемы/рынка и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описание траекторий движения в данное 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состояние.</a:t>
            </a:r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r="18349"/>
          <a:stretch/>
        </p:blipFill>
        <p:spPr>
          <a:xfrm>
            <a:off x="451262" y="1130399"/>
            <a:ext cx="3562597" cy="325282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3" y="30163"/>
            <a:ext cx="1076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0316" y="4620726"/>
            <a:ext cx="8580919" cy="187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285750" algn="just" defTabSz="844093" eaLnBrk="0" hangingPunct="0">
              <a:lnSpc>
                <a:spcPct val="110000"/>
              </a:lnSpc>
              <a:spcAft>
                <a:spcPts val="1200"/>
              </a:spcAft>
              <a:buClr>
                <a:srgbClr val="EB6C03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altLang="ru-RU" sz="16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Таким образом, при построении прогнозов развития рынка нефти, фактически, сценарии будущего перестают выполнять роль предсказаний, а становятся способами </a:t>
            </a:r>
            <a:r>
              <a:rPr lang="ru-RU" altLang="ru-RU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«навигации» в поле будущих возможностей</a:t>
            </a:r>
            <a:r>
              <a:rPr lang="ru-RU" altLang="ru-RU" sz="16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400050" lvl="1" indent="-285750" algn="just" defTabSz="844093" eaLnBrk="0" hangingPunct="0">
              <a:lnSpc>
                <a:spcPct val="110000"/>
              </a:lnSpc>
              <a:spcAft>
                <a:spcPts val="1200"/>
              </a:spcAft>
              <a:buClr>
                <a:srgbClr val="EB6C03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altLang="ru-RU" sz="16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Сформированные сценарии </a:t>
            </a:r>
            <a:r>
              <a:rPr lang="en-US" altLang="ru-RU" sz="16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End State</a:t>
            </a:r>
            <a:r>
              <a:rPr lang="ru-RU" altLang="ru-RU" sz="16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во многом, определяют поведение и действия игроков на мировом нефтяном рынке. А значит частично формируют будущее состояние рынка в целом.</a:t>
            </a:r>
            <a:endParaRPr lang="ru-RU" altLang="ru-RU" sz="20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7010400" y="649288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ru-RU" dirty="0" smtClean="0">
                <a:latin typeface="+mn-lt"/>
              </a:rPr>
              <a:t>10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7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30163"/>
            <a:ext cx="1076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00138" y="188913"/>
            <a:ext cx="7575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FreeSe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FreeSe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FreeSe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FreeSe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FreeSe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FreeSe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FreeSe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FreeSet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ru-RU" sz="2400" kern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</a:t>
            </a:r>
            <a:r>
              <a:rPr lang="en-US" sz="2400" kern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State</a:t>
            </a:r>
            <a:r>
              <a:rPr lang="en-US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4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Нефтегазовые </a:t>
            </a:r>
            <a:r>
              <a:rPr lang="ru-RU" sz="2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мейджоры</a:t>
            </a:r>
            <a:r>
              <a:rPr lang="ru-RU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выбирают </a:t>
            </a:r>
            <a:r>
              <a:rPr lang="ru-RU" sz="2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низкоуглеродное</a:t>
            </a:r>
            <a:r>
              <a:rPr lang="ru-RU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будущее…</a:t>
            </a:r>
            <a:endParaRPr lang="en-US" sz="2000" kern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0001" y="3382153"/>
            <a:ext cx="729568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dirty="0" smtClean="0"/>
              <a:t>…Мы </a:t>
            </a:r>
            <a:r>
              <a:rPr lang="ru-RU" sz="1200" dirty="0"/>
              <a:t>перестраиваем нашу компанию, чтобы предоставлять энергию и сопутствующие товары и услуги, которые нужны </a:t>
            </a:r>
            <a:r>
              <a:rPr lang="ru-RU" sz="1200" dirty="0" smtClean="0"/>
              <a:t>обществу, которое сегодня активно стремится к достижению </a:t>
            </a:r>
            <a:r>
              <a:rPr lang="ru-RU" sz="1200" dirty="0"/>
              <a:t>целей Парижского </a:t>
            </a:r>
            <a:r>
              <a:rPr lang="ru-RU" sz="1200" dirty="0" smtClean="0"/>
              <a:t>соглашения…</a:t>
            </a:r>
            <a:endParaRPr lang="en-US" sz="1200" dirty="0" smtClean="0"/>
          </a:p>
          <a:p>
            <a:pPr algn="just">
              <a:spcAft>
                <a:spcPts val="600"/>
              </a:spcAft>
            </a:pPr>
            <a:r>
              <a:rPr lang="ru-RU" sz="1200" dirty="0" smtClean="0"/>
              <a:t>…Наши </a:t>
            </a:r>
            <a:r>
              <a:rPr lang="ru-RU" sz="1200" dirty="0"/>
              <a:t>стратегические амбиции заключаются в том, чтобы </a:t>
            </a:r>
            <a:r>
              <a:rPr lang="ru-RU" sz="1200" b="1" dirty="0" smtClean="0"/>
              <a:t>быть первоклассным объектом для инвестиций в рамках осуществления «энергетического перехода»</a:t>
            </a:r>
            <a:r>
              <a:rPr lang="ru-RU" sz="1200" dirty="0" smtClean="0"/>
              <a:t>…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/>
              <a:t>…Мы </a:t>
            </a:r>
            <a:r>
              <a:rPr lang="ru-RU" sz="1200" dirty="0"/>
              <a:t>стремимся </a:t>
            </a:r>
            <a:r>
              <a:rPr lang="ru-RU" sz="1200" b="1" dirty="0"/>
              <a:t>развивать наш бизнес в областях, которые будут иметь важное значение в </a:t>
            </a:r>
            <a:r>
              <a:rPr lang="ru-RU" sz="1200" b="1" dirty="0" smtClean="0"/>
              <a:t>рамках «энергетического перехода»</a:t>
            </a:r>
            <a:r>
              <a:rPr lang="ru-RU" sz="1200" dirty="0" smtClean="0"/>
              <a:t>, </a:t>
            </a:r>
            <a:r>
              <a:rPr lang="ru-RU" sz="1200" dirty="0"/>
              <a:t>и где мы видим рост спроса в течение следующего </a:t>
            </a:r>
            <a:r>
              <a:rPr lang="ru-RU" sz="1200" dirty="0" smtClean="0"/>
              <a:t>десятилетия (природный </a:t>
            </a:r>
            <a:r>
              <a:rPr lang="ru-RU" sz="1200" dirty="0"/>
              <a:t>газ, </a:t>
            </a:r>
            <a:r>
              <a:rPr lang="ru-RU" sz="1200" dirty="0" smtClean="0"/>
              <a:t>продукты нефтегазохимии, электроэнергия, ВИЭ </a:t>
            </a:r>
            <a:r>
              <a:rPr lang="ru-RU" sz="1200" dirty="0"/>
              <a:t>и новые виды топлива, такие как </a:t>
            </a:r>
            <a:r>
              <a:rPr lang="ru-RU" sz="1200" dirty="0" err="1"/>
              <a:t>биотопливо</a:t>
            </a:r>
            <a:r>
              <a:rPr lang="ru-RU" sz="1200" dirty="0"/>
              <a:t> и </a:t>
            </a:r>
            <a:r>
              <a:rPr lang="ru-RU" sz="1200" dirty="0" smtClean="0"/>
              <a:t>водород)...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9259" y="5584160"/>
            <a:ext cx="733932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dirty="0" smtClean="0"/>
              <a:t>…По </a:t>
            </a:r>
            <a:r>
              <a:rPr lang="ru-RU" sz="1200" dirty="0"/>
              <a:t>всем нашим прогнозам, </a:t>
            </a:r>
            <a:r>
              <a:rPr lang="ru-RU" sz="1200" b="1" dirty="0" smtClean="0"/>
              <a:t>ВИЭ </a:t>
            </a:r>
            <a:r>
              <a:rPr lang="ru-RU" sz="1200" b="1" dirty="0"/>
              <a:t>будут расти быстрыми темпами</a:t>
            </a:r>
            <a:r>
              <a:rPr lang="ru-RU" sz="1200" dirty="0"/>
              <a:t>, но при этом нефть и газ будут продолжать играть заметную роль в течение следующих двух </a:t>
            </a:r>
            <a:r>
              <a:rPr lang="ru-RU" sz="1200" dirty="0" smtClean="0"/>
              <a:t>десятилетий…</a:t>
            </a:r>
          </a:p>
          <a:p>
            <a:pPr algn="just"/>
            <a:r>
              <a:rPr lang="ru-RU" sz="1200" dirty="0" smtClean="0"/>
              <a:t>… </a:t>
            </a:r>
            <a:r>
              <a:rPr lang="ru-RU" sz="1200" dirty="0"/>
              <a:t>Вот почему наш </a:t>
            </a:r>
            <a:r>
              <a:rPr lang="ru-RU" sz="1200" dirty="0" smtClean="0"/>
              <a:t>инвестиционный портфель - это </a:t>
            </a:r>
            <a:r>
              <a:rPr lang="ru-RU" sz="1200" dirty="0"/>
              <a:t>баланс </a:t>
            </a:r>
            <a:r>
              <a:rPr lang="ru-RU" sz="1200" dirty="0" smtClean="0"/>
              <a:t>высокоэффективных нефтегазовых проектов, конкурентоспособной нефтепереработки, </a:t>
            </a:r>
            <a:r>
              <a:rPr lang="ru-RU" sz="1200" dirty="0" err="1" smtClean="0"/>
              <a:t>трейдинговых</a:t>
            </a:r>
            <a:r>
              <a:rPr lang="ru-RU" sz="1200" dirty="0" smtClean="0"/>
              <a:t> операций со всеми </a:t>
            </a:r>
            <a:r>
              <a:rPr lang="ru-RU" sz="1200" dirty="0"/>
              <a:t>видами энергии и </a:t>
            </a:r>
            <a:r>
              <a:rPr lang="ru-RU" sz="1200" dirty="0" smtClean="0"/>
              <a:t>широкой линейки </a:t>
            </a:r>
            <a:r>
              <a:rPr lang="ru-RU" sz="1200" dirty="0" err="1" smtClean="0"/>
              <a:t>низкоуглеродных</a:t>
            </a:r>
            <a:r>
              <a:rPr lang="ru-RU" sz="1200" dirty="0" smtClean="0"/>
              <a:t> проектов.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12336" y="1633454"/>
            <a:ext cx="71385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dirty="0" smtClean="0"/>
              <a:t>…</a:t>
            </a:r>
            <a:r>
              <a:rPr lang="ru-RU" sz="1200" b="1" dirty="0" smtClean="0"/>
              <a:t>Предоставление </a:t>
            </a:r>
            <a:r>
              <a:rPr lang="ru-RU" sz="1200" b="1" dirty="0"/>
              <a:t>доступной энергии </a:t>
            </a:r>
            <a:r>
              <a:rPr lang="ru-RU" sz="1200" dirty="0"/>
              <a:t>для поддержания </a:t>
            </a:r>
            <a:r>
              <a:rPr lang="ru-RU" sz="1200" dirty="0" smtClean="0"/>
              <a:t>экономического благосостояния </a:t>
            </a:r>
            <a:r>
              <a:rPr lang="ru-RU" sz="1200" b="1" dirty="0"/>
              <a:t>при одновременном снижении воздействия на окружающую среду – включая риски изменения климата</a:t>
            </a:r>
            <a:r>
              <a:rPr lang="ru-RU" sz="1200" dirty="0"/>
              <a:t> – является двойной задачей нашей </a:t>
            </a:r>
            <a:r>
              <a:rPr lang="ru-RU" sz="1200" dirty="0" smtClean="0"/>
              <a:t>отрасли…</a:t>
            </a:r>
          </a:p>
          <a:p>
            <a:pPr algn="just"/>
            <a:r>
              <a:rPr lang="ru-RU" sz="1200" dirty="0" smtClean="0"/>
              <a:t>…</a:t>
            </a:r>
            <a:r>
              <a:rPr lang="ru-RU" sz="1200" b="1" dirty="0" smtClean="0"/>
              <a:t>Мы </a:t>
            </a:r>
            <a:r>
              <a:rPr lang="ru-RU" sz="1200" b="1" dirty="0"/>
              <a:t>проводим фундаментальные исследования, направленные на разработку </a:t>
            </a:r>
            <a:r>
              <a:rPr lang="ru-RU" sz="1200" b="1" dirty="0" err="1" smtClean="0"/>
              <a:t>низкоуглеродных</a:t>
            </a:r>
            <a:r>
              <a:rPr lang="ru-RU" sz="1200" b="1" dirty="0" smtClean="0"/>
              <a:t> энергетических </a:t>
            </a:r>
            <a:r>
              <a:rPr lang="ru-RU" sz="1200" b="1" dirty="0"/>
              <a:t>решений</a:t>
            </a:r>
            <a:r>
              <a:rPr lang="ru-RU" sz="1200" dirty="0"/>
              <a:t>, которые могут быть экономически </a:t>
            </a:r>
            <a:r>
              <a:rPr lang="ru-RU" sz="1200" dirty="0" smtClean="0"/>
              <a:t>эффективными </a:t>
            </a:r>
            <a:r>
              <a:rPr lang="ru-RU" sz="1200" dirty="0"/>
              <a:t>без </a:t>
            </a:r>
            <a:r>
              <a:rPr lang="ru-RU" sz="1200" dirty="0" smtClean="0"/>
              <a:t>каких-либо форм субсидирования и господдержки</a:t>
            </a:r>
            <a:endParaRPr lang="ru-RU" sz="1200" dirty="0"/>
          </a:p>
        </p:txBody>
      </p:sp>
      <p:pic>
        <p:nvPicPr>
          <p:cNvPr id="96260" name="Picture 4" descr="https://www.sec.gov/Archives/edgar/data/34088/000095010309003241/slide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0" y="1143672"/>
            <a:ext cx="1256761" cy="9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https://events.muctr.ru/upload/medialibrary/1c6/shell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0" y="2875596"/>
            <a:ext cx="1071246" cy="80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8" name="Picture 12" descr="https://b1.vestifinance.ru/c/132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0" y="5158848"/>
            <a:ext cx="758825" cy="10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7010400" y="649288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ru-RU" smtClean="0">
                <a:latin typeface="+mn-lt"/>
              </a:rPr>
              <a:t>11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12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451" y="5673168"/>
            <a:ext cx="8660017" cy="31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ru-RU" sz="1000" i="1" dirty="0"/>
              <a:t>Источник: </a:t>
            </a:r>
            <a:r>
              <a:rPr lang="ru-RU" sz="1000" i="1" dirty="0" smtClean="0"/>
              <a:t>ФИЭФ </a:t>
            </a:r>
            <a:r>
              <a:rPr lang="ru-RU" sz="1000" i="1" dirty="0"/>
              <a:t>на основе публичных прогнозов ведущих энергетических агентств и энергетических компаний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" y="30134"/>
            <a:ext cx="1076613" cy="97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0962" y="216502"/>
            <a:ext cx="7933038" cy="597443"/>
          </a:xfrm>
        </p:spPr>
        <p:txBody>
          <a:bodyPr>
            <a:noAutofit/>
          </a:bodyPr>
          <a:lstStyle/>
          <a:p>
            <a:pPr algn="ctr"/>
            <a:r>
              <a:rPr lang="ru-RU" sz="2000" kern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Сценарное поле долгосрочных прогнозов спроса на нефть показывает, что мир находится в стадии «энергетического перехода»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609" y="5981730"/>
            <a:ext cx="8232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1400" dirty="0" smtClean="0"/>
              <a:t>Количественные оценки будущего мирового спроса на нефть демонстрируют ТАКОЙ большой разброс, что следует внимательно изучать не прогнозные цифры, но факторы и предположения, которые качественно меняют картину энергетического будущего планеты</a:t>
            </a: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0352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C4520643-53E3-48B0-BCD5-DAC565A65E40}" type="slidenum">
              <a:rPr lang="ru-RU" smtClean="0">
                <a:latin typeface="+mn-lt"/>
              </a:rPr>
              <a:pPr algn="r"/>
              <a:t>1</a:t>
            </a:fld>
            <a:endParaRPr lang="ru-RU" dirty="0"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98" y="1000314"/>
            <a:ext cx="7558522" cy="47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328" y="143803"/>
            <a:ext cx="7575550" cy="647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«трансформация» мирового нефтяного рынка</a:t>
            </a:r>
            <a:endParaRPr lang="en-US" sz="2400" b="1" kern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5344" y="2249474"/>
            <a:ext cx="5960612" cy="4240164"/>
            <a:chOff x="624114" y="1350206"/>
            <a:chExt cx="7334940" cy="5161386"/>
          </a:xfrm>
        </p:grpSpPr>
        <p:sp>
          <p:nvSpPr>
            <p:cNvPr id="4" name="Полилиния 3"/>
            <p:cNvSpPr/>
            <p:nvPr/>
          </p:nvSpPr>
          <p:spPr>
            <a:xfrm>
              <a:off x="696237" y="1350206"/>
              <a:ext cx="2906376" cy="1128056"/>
            </a:xfrm>
            <a:custGeom>
              <a:avLst/>
              <a:gdLst>
                <a:gd name="connsiteX0" fmla="*/ 0 w 2649826"/>
                <a:gd name="connsiteY0" fmla="*/ 564028 h 1128056"/>
                <a:gd name="connsiteX1" fmla="*/ 1324913 w 2649826"/>
                <a:gd name="connsiteY1" fmla="*/ 0 h 1128056"/>
                <a:gd name="connsiteX2" fmla="*/ 2649826 w 2649826"/>
                <a:gd name="connsiteY2" fmla="*/ 564028 h 1128056"/>
                <a:gd name="connsiteX3" fmla="*/ 1324913 w 2649826"/>
                <a:gd name="connsiteY3" fmla="*/ 1128056 h 1128056"/>
                <a:gd name="connsiteX4" fmla="*/ 0 w 2649826"/>
                <a:gd name="connsiteY4" fmla="*/ 564028 h 112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9826" h="1128056">
                  <a:moveTo>
                    <a:pt x="0" y="564028"/>
                  </a:moveTo>
                  <a:cubicBezTo>
                    <a:pt x="0" y="252524"/>
                    <a:pt x="593184" y="0"/>
                    <a:pt x="1324913" y="0"/>
                  </a:cubicBezTo>
                  <a:cubicBezTo>
                    <a:pt x="2056642" y="0"/>
                    <a:pt x="2649826" y="252524"/>
                    <a:pt x="2649826" y="564028"/>
                  </a:cubicBezTo>
                  <a:cubicBezTo>
                    <a:pt x="2649826" y="875532"/>
                    <a:pt x="2056642" y="1128056"/>
                    <a:pt x="1324913" y="1128056"/>
                  </a:cubicBezTo>
                  <a:cubicBezTo>
                    <a:pt x="593184" y="1128056"/>
                    <a:pt x="0" y="875532"/>
                    <a:pt x="0" y="56402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2348" tIns="199490" rIns="422348" bIns="19949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ru-RU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Баланс спроса и предложения</a:t>
              </a:r>
              <a:endParaRPr lang="ru-RU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733270" y="2570119"/>
              <a:ext cx="654272" cy="654272"/>
            </a:xfrm>
            <a:custGeom>
              <a:avLst/>
              <a:gdLst>
                <a:gd name="connsiteX0" fmla="*/ 86724 w 654272"/>
                <a:gd name="connsiteY0" fmla="*/ 250194 h 654272"/>
                <a:gd name="connsiteX1" fmla="*/ 250194 w 654272"/>
                <a:gd name="connsiteY1" fmla="*/ 250194 h 654272"/>
                <a:gd name="connsiteX2" fmla="*/ 250194 w 654272"/>
                <a:gd name="connsiteY2" fmla="*/ 86724 h 654272"/>
                <a:gd name="connsiteX3" fmla="*/ 404078 w 654272"/>
                <a:gd name="connsiteY3" fmla="*/ 86724 h 654272"/>
                <a:gd name="connsiteX4" fmla="*/ 404078 w 654272"/>
                <a:gd name="connsiteY4" fmla="*/ 250194 h 654272"/>
                <a:gd name="connsiteX5" fmla="*/ 567548 w 654272"/>
                <a:gd name="connsiteY5" fmla="*/ 250194 h 654272"/>
                <a:gd name="connsiteX6" fmla="*/ 567548 w 654272"/>
                <a:gd name="connsiteY6" fmla="*/ 404078 h 654272"/>
                <a:gd name="connsiteX7" fmla="*/ 404078 w 654272"/>
                <a:gd name="connsiteY7" fmla="*/ 404078 h 654272"/>
                <a:gd name="connsiteX8" fmla="*/ 404078 w 654272"/>
                <a:gd name="connsiteY8" fmla="*/ 567548 h 654272"/>
                <a:gd name="connsiteX9" fmla="*/ 250194 w 654272"/>
                <a:gd name="connsiteY9" fmla="*/ 567548 h 654272"/>
                <a:gd name="connsiteX10" fmla="*/ 250194 w 654272"/>
                <a:gd name="connsiteY10" fmla="*/ 404078 h 654272"/>
                <a:gd name="connsiteX11" fmla="*/ 86724 w 654272"/>
                <a:gd name="connsiteY11" fmla="*/ 404078 h 654272"/>
                <a:gd name="connsiteX12" fmla="*/ 86724 w 654272"/>
                <a:gd name="connsiteY12" fmla="*/ 250194 h 65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4272" h="654272">
                  <a:moveTo>
                    <a:pt x="86724" y="250194"/>
                  </a:moveTo>
                  <a:lnTo>
                    <a:pt x="250194" y="250194"/>
                  </a:lnTo>
                  <a:lnTo>
                    <a:pt x="250194" y="86724"/>
                  </a:lnTo>
                  <a:lnTo>
                    <a:pt x="404078" y="86724"/>
                  </a:lnTo>
                  <a:lnTo>
                    <a:pt x="404078" y="250194"/>
                  </a:lnTo>
                  <a:lnTo>
                    <a:pt x="567548" y="250194"/>
                  </a:lnTo>
                  <a:lnTo>
                    <a:pt x="567548" y="404078"/>
                  </a:lnTo>
                  <a:lnTo>
                    <a:pt x="404078" y="404078"/>
                  </a:lnTo>
                  <a:lnTo>
                    <a:pt x="404078" y="567548"/>
                  </a:lnTo>
                  <a:lnTo>
                    <a:pt x="250194" y="567548"/>
                  </a:lnTo>
                  <a:lnTo>
                    <a:pt x="250194" y="404078"/>
                  </a:lnTo>
                  <a:lnTo>
                    <a:pt x="86724" y="404078"/>
                  </a:lnTo>
                  <a:lnTo>
                    <a:pt x="86724" y="2501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24" tIns="250194" rIns="86724" bIns="25019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endParaRPr lang="ru-RU" sz="18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85092" y="3301391"/>
              <a:ext cx="2917521" cy="1128056"/>
            </a:xfrm>
            <a:custGeom>
              <a:avLst/>
              <a:gdLst>
                <a:gd name="connsiteX0" fmla="*/ 0 w 2747989"/>
                <a:gd name="connsiteY0" fmla="*/ 564028 h 1128056"/>
                <a:gd name="connsiteX1" fmla="*/ 1373995 w 2747989"/>
                <a:gd name="connsiteY1" fmla="*/ 0 h 1128056"/>
                <a:gd name="connsiteX2" fmla="*/ 2747990 w 2747989"/>
                <a:gd name="connsiteY2" fmla="*/ 564028 h 1128056"/>
                <a:gd name="connsiteX3" fmla="*/ 1373995 w 2747989"/>
                <a:gd name="connsiteY3" fmla="*/ 1128056 h 1128056"/>
                <a:gd name="connsiteX4" fmla="*/ 0 w 2747989"/>
                <a:gd name="connsiteY4" fmla="*/ 564028 h 112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989" h="1128056">
                  <a:moveTo>
                    <a:pt x="0" y="564028"/>
                  </a:moveTo>
                  <a:cubicBezTo>
                    <a:pt x="0" y="252524"/>
                    <a:pt x="615159" y="0"/>
                    <a:pt x="1373995" y="0"/>
                  </a:cubicBezTo>
                  <a:cubicBezTo>
                    <a:pt x="2132831" y="0"/>
                    <a:pt x="2747990" y="252524"/>
                    <a:pt x="2747990" y="564028"/>
                  </a:cubicBezTo>
                  <a:cubicBezTo>
                    <a:pt x="2747990" y="875532"/>
                    <a:pt x="2132831" y="1128056"/>
                    <a:pt x="1373995" y="1128056"/>
                  </a:cubicBezTo>
                  <a:cubicBezTo>
                    <a:pt x="615159" y="1128056"/>
                    <a:pt x="0" y="875532"/>
                    <a:pt x="0" y="56402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6724" tIns="199490" rIns="436724" bIns="19949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Коммерческие </a:t>
              </a:r>
              <a:r>
                <a:rPr lang="ru-RU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запасы и свободные мощности</a:t>
              </a: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33270" y="4535644"/>
              <a:ext cx="654272" cy="654272"/>
            </a:xfrm>
            <a:custGeom>
              <a:avLst/>
              <a:gdLst>
                <a:gd name="connsiteX0" fmla="*/ 86724 w 654272"/>
                <a:gd name="connsiteY0" fmla="*/ 250194 h 654272"/>
                <a:gd name="connsiteX1" fmla="*/ 250194 w 654272"/>
                <a:gd name="connsiteY1" fmla="*/ 250194 h 654272"/>
                <a:gd name="connsiteX2" fmla="*/ 250194 w 654272"/>
                <a:gd name="connsiteY2" fmla="*/ 86724 h 654272"/>
                <a:gd name="connsiteX3" fmla="*/ 404078 w 654272"/>
                <a:gd name="connsiteY3" fmla="*/ 86724 h 654272"/>
                <a:gd name="connsiteX4" fmla="*/ 404078 w 654272"/>
                <a:gd name="connsiteY4" fmla="*/ 250194 h 654272"/>
                <a:gd name="connsiteX5" fmla="*/ 567548 w 654272"/>
                <a:gd name="connsiteY5" fmla="*/ 250194 h 654272"/>
                <a:gd name="connsiteX6" fmla="*/ 567548 w 654272"/>
                <a:gd name="connsiteY6" fmla="*/ 404078 h 654272"/>
                <a:gd name="connsiteX7" fmla="*/ 404078 w 654272"/>
                <a:gd name="connsiteY7" fmla="*/ 404078 h 654272"/>
                <a:gd name="connsiteX8" fmla="*/ 404078 w 654272"/>
                <a:gd name="connsiteY8" fmla="*/ 567548 h 654272"/>
                <a:gd name="connsiteX9" fmla="*/ 250194 w 654272"/>
                <a:gd name="connsiteY9" fmla="*/ 567548 h 654272"/>
                <a:gd name="connsiteX10" fmla="*/ 250194 w 654272"/>
                <a:gd name="connsiteY10" fmla="*/ 404078 h 654272"/>
                <a:gd name="connsiteX11" fmla="*/ 86724 w 654272"/>
                <a:gd name="connsiteY11" fmla="*/ 404078 h 654272"/>
                <a:gd name="connsiteX12" fmla="*/ 86724 w 654272"/>
                <a:gd name="connsiteY12" fmla="*/ 250194 h 65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4272" h="654272">
                  <a:moveTo>
                    <a:pt x="86724" y="250194"/>
                  </a:moveTo>
                  <a:lnTo>
                    <a:pt x="250194" y="250194"/>
                  </a:lnTo>
                  <a:lnTo>
                    <a:pt x="250194" y="86724"/>
                  </a:lnTo>
                  <a:lnTo>
                    <a:pt x="404078" y="86724"/>
                  </a:lnTo>
                  <a:lnTo>
                    <a:pt x="404078" y="250194"/>
                  </a:lnTo>
                  <a:lnTo>
                    <a:pt x="567548" y="250194"/>
                  </a:lnTo>
                  <a:lnTo>
                    <a:pt x="567548" y="404078"/>
                  </a:lnTo>
                  <a:lnTo>
                    <a:pt x="404078" y="404078"/>
                  </a:lnTo>
                  <a:lnTo>
                    <a:pt x="404078" y="567548"/>
                  </a:lnTo>
                  <a:lnTo>
                    <a:pt x="250194" y="567548"/>
                  </a:lnTo>
                  <a:lnTo>
                    <a:pt x="250194" y="404078"/>
                  </a:lnTo>
                  <a:lnTo>
                    <a:pt x="86724" y="404078"/>
                  </a:lnTo>
                  <a:lnTo>
                    <a:pt x="86724" y="2501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24" tIns="250194" rIns="86724" bIns="25019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endParaRPr lang="ru-RU" sz="18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24114" y="5296112"/>
              <a:ext cx="3074736" cy="1215480"/>
            </a:xfrm>
            <a:custGeom>
              <a:avLst/>
              <a:gdLst>
                <a:gd name="connsiteX0" fmla="*/ 0 w 2616661"/>
                <a:gd name="connsiteY0" fmla="*/ 607740 h 1215480"/>
                <a:gd name="connsiteX1" fmla="*/ 1308331 w 2616661"/>
                <a:gd name="connsiteY1" fmla="*/ 0 h 1215480"/>
                <a:gd name="connsiteX2" fmla="*/ 2616662 w 2616661"/>
                <a:gd name="connsiteY2" fmla="*/ 607740 h 1215480"/>
                <a:gd name="connsiteX3" fmla="*/ 1308331 w 2616661"/>
                <a:gd name="connsiteY3" fmla="*/ 1215480 h 1215480"/>
                <a:gd name="connsiteX4" fmla="*/ 0 w 2616661"/>
                <a:gd name="connsiteY4" fmla="*/ 607740 h 121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661" h="1215480">
                  <a:moveTo>
                    <a:pt x="0" y="607740"/>
                  </a:moveTo>
                  <a:cubicBezTo>
                    <a:pt x="0" y="272094"/>
                    <a:pt x="585760" y="0"/>
                    <a:pt x="1308331" y="0"/>
                  </a:cubicBezTo>
                  <a:cubicBezTo>
                    <a:pt x="2030902" y="0"/>
                    <a:pt x="2616662" y="272094"/>
                    <a:pt x="2616662" y="607740"/>
                  </a:cubicBezTo>
                  <a:cubicBezTo>
                    <a:pt x="2616662" y="943386"/>
                    <a:pt x="2030902" y="1215480"/>
                    <a:pt x="1308331" y="1215480"/>
                  </a:cubicBezTo>
                  <a:cubicBezTo>
                    <a:pt x="585760" y="1215480"/>
                    <a:pt x="0" y="943386"/>
                    <a:pt x="0" y="60774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7491" tIns="212293" rIns="417491" bIns="212293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ru-RU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Геополитические риски</a:t>
              </a: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101">
              <a:off x="3782337" y="3655600"/>
              <a:ext cx="359421" cy="419636"/>
            </a:xfrm>
            <a:custGeom>
              <a:avLst/>
              <a:gdLst>
                <a:gd name="connsiteX0" fmla="*/ 0 w 359421"/>
                <a:gd name="connsiteY0" fmla="*/ 83927 h 419636"/>
                <a:gd name="connsiteX1" fmla="*/ 179711 w 359421"/>
                <a:gd name="connsiteY1" fmla="*/ 83927 h 419636"/>
                <a:gd name="connsiteX2" fmla="*/ 179711 w 359421"/>
                <a:gd name="connsiteY2" fmla="*/ 0 h 419636"/>
                <a:gd name="connsiteX3" fmla="*/ 359421 w 359421"/>
                <a:gd name="connsiteY3" fmla="*/ 209818 h 419636"/>
                <a:gd name="connsiteX4" fmla="*/ 179711 w 359421"/>
                <a:gd name="connsiteY4" fmla="*/ 419636 h 419636"/>
                <a:gd name="connsiteX5" fmla="*/ 179711 w 359421"/>
                <a:gd name="connsiteY5" fmla="*/ 335709 h 419636"/>
                <a:gd name="connsiteX6" fmla="*/ 0 w 359421"/>
                <a:gd name="connsiteY6" fmla="*/ 335709 h 419636"/>
                <a:gd name="connsiteX7" fmla="*/ 0 w 359421"/>
                <a:gd name="connsiteY7" fmla="*/ 83927 h 41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421" h="419636">
                  <a:moveTo>
                    <a:pt x="0" y="83927"/>
                  </a:moveTo>
                  <a:lnTo>
                    <a:pt x="179711" y="83927"/>
                  </a:lnTo>
                  <a:lnTo>
                    <a:pt x="179711" y="0"/>
                  </a:lnTo>
                  <a:lnTo>
                    <a:pt x="359421" y="209818"/>
                  </a:lnTo>
                  <a:lnTo>
                    <a:pt x="179711" y="419636"/>
                  </a:lnTo>
                  <a:lnTo>
                    <a:pt x="179711" y="335709"/>
                  </a:lnTo>
                  <a:lnTo>
                    <a:pt x="0" y="335709"/>
                  </a:lnTo>
                  <a:lnTo>
                    <a:pt x="0" y="8392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3926" rIns="107826" bIns="83927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</a:pPr>
              <a:endParaRPr lang="ru-RU" sz="18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262383" y="2078851"/>
              <a:ext cx="3696671" cy="3538633"/>
            </a:xfrm>
            <a:custGeom>
              <a:avLst/>
              <a:gdLst>
                <a:gd name="connsiteX0" fmla="*/ 0 w 4687546"/>
                <a:gd name="connsiteY0" fmla="*/ 2185022 h 4370044"/>
                <a:gd name="connsiteX1" fmla="*/ 2343773 w 4687546"/>
                <a:gd name="connsiteY1" fmla="*/ 0 h 4370044"/>
                <a:gd name="connsiteX2" fmla="*/ 4687546 w 4687546"/>
                <a:gd name="connsiteY2" fmla="*/ 2185022 h 4370044"/>
                <a:gd name="connsiteX3" fmla="*/ 2343773 w 4687546"/>
                <a:gd name="connsiteY3" fmla="*/ 4370044 h 4370044"/>
                <a:gd name="connsiteX4" fmla="*/ 0 w 4687546"/>
                <a:gd name="connsiteY4" fmla="*/ 2185022 h 437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7546" h="4370044">
                  <a:moveTo>
                    <a:pt x="0" y="2185022"/>
                  </a:moveTo>
                  <a:cubicBezTo>
                    <a:pt x="0" y="978268"/>
                    <a:pt x="1049343" y="0"/>
                    <a:pt x="2343773" y="0"/>
                  </a:cubicBezTo>
                  <a:cubicBezTo>
                    <a:pt x="3638203" y="0"/>
                    <a:pt x="4687546" y="978268"/>
                    <a:pt x="4687546" y="2185022"/>
                  </a:cubicBezTo>
                  <a:cubicBezTo>
                    <a:pt x="4687546" y="3391776"/>
                    <a:pt x="3638203" y="4370044"/>
                    <a:pt x="2343773" y="4370044"/>
                  </a:cubicBezTo>
                  <a:cubicBezTo>
                    <a:pt x="1049343" y="4370044"/>
                    <a:pt x="0" y="3391776"/>
                    <a:pt x="0" y="218502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3625" tIns="697128" rIns="743625" bIns="697128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ru-RU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Мировой нефтяной рынок находится в состоянии энергетического «перехода»</a:t>
              </a: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6145564" y="2283565"/>
            <a:ext cx="2811199" cy="4228172"/>
            <a:chOff x="682388" y="1350206"/>
            <a:chExt cx="3459372" cy="5146789"/>
          </a:xfrm>
        </p:grpSpPr>
        <p:sp>
          <p:nvSpPr>
            <p:cNvPr id="14" name="Полилиния 13"/>
            <p:cNvSpPr/>
            <p:nvPr/>
          </p:nvSpPr>
          <p:spPr>
            <a:xfrm>
              <a:off x="696238" y="1350206"/>
              <a:ext cx="2795329" cy="1128056"/>
            </a:xfrm>
            <a:custGeom>
              <a:avLst/>
              <a:gdLst>
                <a:gd name="connsiteX0" fmla="*/ 0 w 2649826"/>
                <a:gd name="connsiteY0" fmla="*/ 564028 h 1128056"/>
                <a:gd name="connsiteX1" fmla="*/ 1324913 w 2649826"/>
                <a:gd name="connsiteY1" fmla="*/ 0 h 1128056"/>
                <a:gd name="connsiteX2" fmla="*/ 2649826 w 2649826"/>
                <a:gd name="connsiteY2" fmla="*/ 564028 h 1128056"/>
                <a:gd name="connsiteX3" fmla="*/ 1324913 w 2649826"/>
                <a:gd name="connsiteY3" fmla="*/ 1128056 h 1128056"/>
                <a:gd name="connsiteX4" fmla="*/ 0 w 2649826"/>
                <a:gd name="connsiteY4" fmla="*/ 564028 h 112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9826" h="1128056">
                  <a:moveTo>
                    <a:pt x="0" y="564028"/>
                  </a:moveTo>
                  <a:cubicBezTo>
                    <a:pt x="0" y="252524"/>
                    <a:pt x="593184" y="0"/>
                    <a:pt x="1324913" y="0"/>
                  </a:cubicBezTo>
                  <a:cubicBezTo>
                    <a:pt x="2056642" y="0"/>
                    <a:pt x="2649826" y="252524"/>
                    <a:pt x="2649826" y="564028"/>
                  </a:cubicBezTo>
                  <a:cubicBezTo>
                    <a:pt x="2649826" y="875532"/>
                    <a:pt x="2056642" y="1128056"/>
                    <a:pt x="1324913" y="1128056"/>
                  </a:cubicBezTo>
                  <a:cubicBezTo>
                    <a:pt x="593184" y="1128056"/>
                    <a:pt x="0" y="875532"/>
                    <a:pt x="0" y="56402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2348" tIns="199490" rIns="422348" bIns="19949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ru-RU" sz="18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Технологии</a:t>
              </a: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733270" y="2570119"/>
              <a:ext cx="654272" cy="654272"/>
            </a:xfrm>
            <a:custGeom>
              <a:avLst/>
              <a:gdLst>
                <a:gd name="connsiteX0" fmla="*/ 86724 w 654272"/>
                <a:gd name="connsiteY0" fmla="*/ 250194 h 654272"/>
                <a:gd name="connsiteX1" fmla="*/ 250194 w 654272"/>
                <a:gd name="connsiteY1" fmla="*/ 250194 h 654272"/>
                <a:gd name="connsiteX2" fmla="*/ 250194 w 654272"/>
                <a:gd name="connsiteY2" fmla="*/ 86724 h 654272"/>
                <a:gd name="connsiteX3" fmla="*/ 404078 w 654272"/>
                <a:gd name="connsiteY3" fmla="*/ 86724 h 654272"/>
                <a:gd name="connsiteX4" fmla="*/ 404078 w 654272"/>
                <a:gd name="connsiteY4" fmla="*/ 250194 h 654272"/>
                <a:gd name="connsiteX5" fmla="*/ 567548 w 654272"/>
                <a:gd name="connsiteY5" fmla="*/ 250194 h 654272"/>
                <a:gd name="connsiteX6" fmla="*/ 567548 w 654272"/>
                <a:gd name="connsiteY6" fmla="*/ 404078 h 654272"/>
                <a:gd name="connsiteX7" fmla="*/ 404078 w 654272"/>
                <a:gd name="connsiteY7" fmla="*/ 404078 h 654272"/>
                <a:gd name="connsiteX8" fmla="*/ 404078 w 654272"/>
                <a:gd name="connsiteY8" fmla="*/ 567548 h 654272"/>
                <a:gd name="connsiteX9" fmla="*/ 250194 w 654272"/>
                <a:gd name="connsiteY9" fmla="*/ 567548 h 654272"/>
                <a:gd name="connsiteX10" fmla="*/ 250194 w 654272"/>
                <a:gd name="connsiteY10" fmla="*/ 404078 h 654272"/>
                <a:gd name="connsiteX11" fmla="*/ 86724 w 654272"/>
                <a:gd name="connsiteY11" fmla="*/ 404078 h 654272"/>
                <a:gd name="connsiteX12" fmla="*/ 86724 w 654272"/>
                <a:gd name="connsiteY12" fmla="*/ 250194 h 65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4272" h="654272">
                  <a:moveTo>
                    <a:pt x="86724" y="250194"/>
                  </a:moveTo>
                  <a:lnTo>
                    <a:pt x="250194" y="250194"/>
                  </a:lnTo>
                  <a:lnTo>
                    <a:pt x="250194" y="86724"/>
                  </a:lnTo>
                  <a:lnTo>
                    <a:pt x="404078" y="86724"/>
                  </a:lnTo>
                  <a:lnTo>
                    <a:pt x="404078" y="250194"/>
                  </a:lnTo>
                  <a:lnTo>
                    <a:pt x="567548" y="250194"/>
                  </a:lnTo>
                  <a:lnTo>
                    <a:pt x="567548" y="404078"/>
                  </a:lnTo>
                  <a:lnTo>
                    <a:pt x="404078" y="404078"/>
                  </a:lnTo>
                  <a:lnTo>
                    <a:pt x="404078" y="567548"/>
                  </a:lnTo>
                  <a:lnTo>
                    <a:pt x="250194" y="567548"/>
                  </a:lnTo>
                  <a:lnTo>
                    <a:pt x="250194" y="404078"/>
                  </a:lnTo>
                  <a:lnTo>
                    <a:pt x="86724" y="404078"/>
                  </a:lnTo>
                  <a:lnTo>
                    <a:pt x="86724" y="2501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24" tIns="250194" rIns="86724" bIns="25019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endParaRPr lang="ru-RU" sz="18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85090" y="3301391"/>
              <a:ext cx="2917522" cy="1128056"/>
            </a:xfrm>
            <a:custGeom>
              <a:avLst/>
              <a:gdLst>
                <a:gd name="connsiteX0" fmla="*/ 0 w 2747989"/>
                <a:gd name="connsiteY0" fmla="*/ 564028 h 1128056"/>
                <a:gd name="connsiteX1" fmla="*/ 1373995 w 2747989"/>
                <a:gd name="connsiteY1" fmla="*/ 0 h 1128056"/>
                <a:gd name="connsiteX2" fmla="*/ 2747990 w 2747989"/>
                <a:gd name="connsiteY2" fmla="*/ 564028 h 1128056"/>
                <a:gd name="connsiteX3" fmla="*/ 1373995 w 2747989"/>
                <a:gd name="connsiteY3" fmla="*/ 1128056 h 1128056"/>
                <a:gd name="connsiteX4" fmla="*/ 0 w 2747989"/>
                <a:gd name="connsiteY4" fmla="*/ 564028 h 112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989" h="1128056">
                  <a:moveTo>
                    <a:pt x="0" y="564028"/>
                  </a:moveTo>
                  <a:cubicBezTo>
                    <a:pt x="0" y="252524"/>
                    <a:pt x="615159" y="0"/>
                    <a:pt x="1373995" y="0"/>
                  </a:cubicBezTo>
                  <a:cubicBezTo>
                    <a:pt x="2132831" y="0"/>
                    <a:pt x="2747990" y="252524"/>
                    <a:pt x="2747990" y="564028"/>
                  </a:cubicBezTo>
                  <a:cubicBezTo>
                    <a:pt x="2747990" y="875532"/>
                    <a:pt x="2132831" y="1128056"/>
                    <a:pt x="1373995" y="1128056"/>
                  </a:cubicBezTo>
                  <a:cubicBezTo>
                    <a:pt x="615159" y="1128056"/>
                    <a:pt x="0" y="875532"/>
                    <a:pt x="0" y="56402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6724" tIns="199490" rIns="436724" bIns="19949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Декарбонизация</a:t>
              </a: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733270" y="4535644"/>
              <a:ext cx="654272" cy="654272"/>
            </a:xfrm>
            <a:custGeom>
              <a:avLst/>
              <a:gdLst>
                <a:gd name="connsiteX0" fmla="*/ 86724 w 654272"/>
                <a:gd name="connsiteY0" fmla="*/ 250194 h 654272"/>
                <a:gd name="connsiteX1" fmla="*/ 250194 w 654272"/>
                <a:gd name="connsiteY1" fmla="*/ 250194 h 654272"/>
                <a:gd name="connsiteX2" fmla="*/ 250194 w 654272"/>
                <a:gd name="connsiteY2" fmla="*/ 86724 h 654272"/>
                <a:gd name="connsiteX3" fmla="*/ 404078 w 654272"/>
                <a:gd name="connsiteY3" fmla="*/ 86724 h 654272"/>
                <a:gd name="connsiteX4" fmla="*/ 404078 w 654272"/>
                <a:gd name="connsiteY4" fmla="*/ 250194 h 654272"/>
                <a:gd name="connsiteX5" fmla="*/ 567548 w 654272"/>
                <a:gd name="connsiteY5" fmla="*/ 250194 h 654272"/>
                <a:gd name="connsiteX6" fmla="*/ 567548 w 654272"/>
                <a:gd name="connsiteY6" fmla="*/ 404078 h 654272"/>
                <a:gd name="connsiteX7" fmla="*/ 404078 w 654272"/>
                <a:gd name="connsiteY7" fmla="*/ 404078 h 654272"/>
                <a:gd name="connsiteX8" fmla="*/ 404078 w 654272"/>
                <a:gd name="connsiteY8" fmla="*/ 567548 h 654272"/>
                <a:gd name="connsiteX9" fmla="*/ 250194 w 654272"/>
                <a:gd name="connsiteY9" fmla="*/ 567548 h 654272"/>
                <a:gd name="connsiteX10" fmla="*/ 250194 w 654272"/>
                <a:gd name="connsiteY10" fmla="*/ 404078 h 654272"/>
                <a:gd name="connsiteX11" fmla="*/ 86724 w 654272"/>
                <a:gd name="connsiteY11" fmla="*/ 404078 h 654272"/>
                <a:gd name="connsiteX12" fmla="*/ 86724 w 654272"/>
                <a:gd name="connsiteY12" fmla="*/ 250194 h 65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4272" h="654272">
                  <a:moveTo>
                    <a:pt x="86724" y="250194"/>
                  </a:moveTo>
                  <a:lnTo>
                    <a:pt x="250194" y="250194"/>
                  </a:lnTo>
                  <a:lnTo>
                    <a:pt x="250194" y="86724"/>
                  </a:lnTo>
                  <a:lnTo>
                    <a:pt x="404078" y="86724"/>
                  </a:lnTo>
                  <a:lnTo>
                    <a:pt x="404078" y="250194"/>
                  </a:lnTo>
                  <a:lnTo>
                    <a:pt x="567548" y="250194"/>
                  </a:lnTo>
                  <a:lnTo>
                    <a:pt x="567548" y="404078"/>
                  </a:lnTo>
                  <a:lnTo>
                    <a:pt x="404078" y="404078"/>
                  </a:lnTo>
                  <a:lnTo>
                    <a:pt x="404078" y="567548"/>
                  </a:lnTo>
                  <a:lnTo>
                    <a:pt x="250194" y="567548"/>
                  </a:lnTo>
                  <a:lnTo>
                    <a:pt x="250194" y="404078"/>
                  </a:lnTo>
                  <a:lnTo>
                    <a:pt x="86724" y="404078"/>
                  </a:lnTo>
                  <a:lnTo>
                    <a:pt x="86724" y="2501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24" tIns="250194" rIns="86724" bIns="25019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endParaRPr lang="ru-RU" sz="18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82388" y="5281515"/>
              <a:ext cx="2920225" cy="1215480"/>
            </a:xfrm>
            <a:custGeom>
              <a:avLst/>
              <a:gdLst>
                <a:gd name="connsiteX0" fmla="*/ 0 w 2616661"/>
                <a:gd name="connsiteY0" fmla="*/ 607740 h 1215480"/>
                <a:gd name="connsiteX1" fmla="*/ 1308331 w 2616661"/>
                <a:gd name="connsiteY1" fmla="*/ 0 h 1215480"/>
                <a:gd name="connsiteX2" fmla="*/ 2616662 w 2616661"/>
                <a:gd name="connsiteY2" fmla="*/ 607740 h 1215480"/>
                <a:gd name="connsiteX3" fmla="*/ 1308331 w 2616661"/>
                <a:gd name="connsiteY3" fmla="*/ 1215480 h 1215480"/>
                <a:gd name="connsiteX4" fmla="*/ 0 w 2616661"/>
                <a:gd name="connsiteY4" fmla="*/ 607740 h 121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661" h="1215480">
                  <a:moveTo>
                    <a:pt x="0" y="607740"/>
                  </a:moveTo>
                  <a:cubicBezTo>
                    <a:pt x="0" y="272094"/>
                    <a:pt x="585760" y="0"/>
                    <a:pt x="1308331" y="0"/>
                  </a:cubicBezTo>
                  <a:cubicBezTo>
                    <a:pt x="2030902" y="0"/>
                    <a:pt x="2616662" y="272094"/>
                    <a:pt x="2616662" y="607740"/>
                  </a:cubicBezTo>
                  <a:cubicBezTo>
                    <a:pt x="2616662" y="943386"/>
                    <a:pt x="2030902" y="1215480"/>
                    <a:pt x="1308331" y="1215480"/>
                  </a:cubicBezTo>
                  <a:cubicBezTo>
                    <a:pt x="585760" y="1215480"/>
                    <a:pt x="0" y="943386"/>
                    <a:pt x="0" y="60774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7491" tIns="212293" rIns="417491" bIns="212293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ru-RU" sz="18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Поведение потребителей</a:t>
              </a: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 rot="101">
              <a:off x="3782339" y="3596852"/>
              <a:ext cx="359421" cy="419636"/>
            </a:xfrm>
            <a:custGeom>
              <a:avLst/>
              <a:gdLst>
                <a:gd name="connsiteX0" fmla="*/ 0 w 359421"/>
                <a:gd name="connsiteY0" fmla="*/ 83927 h 419636"/>
                <a:gd name="connsiteX1" fmla="*/ 179711 w 359421"/>
                <a:gd name="connsiteY1" fmla="*/ 83927 h 419636"/>
                <a:gd name="connsiteX2" fmla="*/ 179711 w 359421"/>
                <a:gd name="connsiteY2" fmla="*/ 0 h 419636"/>
                <a:gd name="connsiteX3" fmla="*/ 359421 w 359421"/>
                <a:gd name="connsiteY3" fmla="*/ 209818 h 419636"/>
                <a:gd name="connsiteX4" fmla="*/ 179711 w 359421"/>
                <a:gd name="connsiteY4" fmla="*/ 419636 h 419636"/>
                <a:gd name="connsiteX5" fmla="*/ 179711 w 359421"/>
                <a:gd name="connsiteY5" fmla="*/ 335709 h 419636"/>
                <a:gd name="connsiteX6" fmla="*/ 0 w 359421"/>
                <a:gd name="connsiteY6" fmla="*/ 335709 h 419636"/>
                <a:gd name="connsiteX7" fmla="*/ 0 w 359421"/>
                <a:gd name="connsiteY7" fmla="*/ 83927 h 41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421" h="419636">
                  <a:moveTo>
                    <a:pt x="0" y="83927"/>
                  </a:moveTo>
                  <a:lnTo>
                    <a:pt x="179711" y="83927"/>
                  </a:lnTo>
                  <a:lnTo>
                    <a:pt x="179711" y="0"/>
                  </a:lnTo>
                  <a:lnTo>
                    <a:pt x="359421" y="209818"/>
                  </a:lnTo>
                  <a:lnTo>
                    <a:pt x="179711" y="419636"/>
                  </a:lnTo>
                  <a:lnTo>
                    <a:pt x="179711" y="335709"/>
                  </a:lnTo>
                  <a:lnTo>
                    <a:pt x="0" y="335709"/>
                  </a:lnTo>
                  <a:lnTo>
                    <a:pt x="0" y="8392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3926" rIns="107826" bIns="83927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</a:pPr>
              <a:endParaRPr lang="ru-RU" sz="18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43954" y="1314924"/>
            <a:ext cx="3141392" cy="608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2348" tIns="199490" rIns="422348" bIns="19949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rgbClr val="44546A"/>
                </a:solidFill>
                <a:latin typeface="Arial" charset="0"/>
                <a:cs typeface="Arial" charset="0"/>
              </a:rPr>
              <a:t>Краткосрочные факторы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00300" y="1314925"/>
            <a:ext cx="3145210" cy="608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2348" tIns="199490" rIns="422348" bIns="19949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dirty="0" smtClean="0">
                <a:solidFill>
                  <a:srgbClr val="44546A"/>
                </a:solidFill>
                <a:latin typeface="Arial" charset="0"/>
                <a:cs typeface="Arial" charset="0"/>
              </a:rPr>
              <a:t>Долгосрочные факторы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" y="30134"/>
            <a:ext cx="1076613" cy="97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омер слайда 1"/>
          <p:cNvSpPr txBox="1">
            <a:spLocks/>
          </p:cNvSpPr>
          <p:nvPr/>
        </p:nvSpPr>
        <p:spPr>
          <a:xfrm>
            <a:off x="700352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1200" dirty="0" smtClean="0"/>
              <a:t>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190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520643-53E3-48B0-BCD5-DAC565A65E40}" type="slidenum">
              <a:rPr lang="ru-RU" smtClean="0"/>
              <a:t>3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" y="30134"/>
            <a:ext cx="1076613" cy="97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161281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497D"/>
                </a:solidFill>
                <a:ea typeface="+mj-ea"/>
              </a:rPr>
              <a:t>Три ключевых неопределенности текущей </a:t>
            </a:r>
            <a:r>
              <a:rPr lang="ru-RU" sz="2400" b="1" dirty="0" smtClean="0">
                <a:solidFill>
                  <a:srgbClr val="1F497D"/>
                </a:solidFill>
                <a:ea typeface="+mj-ea"/>
              </a:rPr>
              <a:t>«трансформации» мирового нефтяного рынка</a:t>
            </a:r>
            <a:endParaRPr lang="ru-RU" sz="2400" b="1" dirty="0">
              <a:solidFill>
                <a:srgbClr val="1F497D"/>
              </a:solidFill>
              <a:ea typeface="+mj-ea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03848178"/>
              </p:ext>
            </p:extLst>
          </p:nvPr>
        </p:nvGraphicFramePr>
        <p:xfrm>
          <a:off x="251520" y="119675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0352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dirty="0"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62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002" y="188913"/>
            <a:ext cx="7601804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kern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нефтяной рынок становится все более сложной системой</a:t>
            </a:r>
            <a:endParaRPr lang="ru-RU" sz="2400" kern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30163"/>
            <a:ext cx="1076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5250" y="1319955"/>
            <a:ext cx="7643833" cy="3539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700" b="1" dirty="0" smtClean="0">
                <a:solidFill>
                  <a:schemeClr val="bg1"/>
                </a:solidFill>
                <a:latin typeface="Cambria" pitchFamily="18" charset="0"/>
              </a:rPr>
              <a:t>Факторы, влияющие на динамику спроса на нефть</a:t>
            </a:r>
            <a:endParaRPr lang="ru-RU" sz="17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19063" y="4767847"/>
            <a:ext cx="7643834" cy="3539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Cambria" pitchFamily="18" charset="0"/>
              </a:rPr>
              <a:t>Факторы, влияющие на динамику предложения нефти</a:t>
            </a:r>
            <a:endParaRPr lang="ru-RU" sz="17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38094" y="1677144"/>
            <a:ext cx="8772556" cy="30931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Переход к менее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нефтеемкой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структуре экономики в ключевых странах</a:t>
            </a:r>
          </a:p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Ужесточение экологических требований и имплементация новой энергетической политики</a:t>
            </a:r>
          </a:p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 парка транспортных средств (авто, авиа и т.д.) и интенсивности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грузо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пассажироперевозок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 эффективности/экономичности ДВС</a:t>
            </a:r>
          </a:p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альтернативного транспорта (электромобили, ТС на газомоторном топливе и пр.)</a:t>
            </a:r>
          </a:p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технологий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каршеринга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беспилотных автомобилей, систем такси и общественного транспорта</a:t>
            </a:r>
          </a:p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 спроса на продукцию нефтехимической промышленности</a:t>
            </a:r>
          </a:p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Дальнейшее снижение потребления жидких углеводородов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электрогенерации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38094" y="5126756"/>
            <a:ext cx="8905906" cy="155427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Возможное удорожание добычи ЖУВ за счет перехода к более дорогостоящим запасам ЖУВ</a:t>
            </a:r>
          </a:p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Снижение удельных затрат на добычу ЖУВ за счет развития технологий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отрасли</a:t>
            </a:r>
          </a:p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Ужесточение экологических требований к добыче ЖУВ и качеству производимых на их основе нефтепродуктов</a:t>
            </a:r>
          </a:p>
          <a:p>
            <a:pPr marL="174625" indent="-174625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добычи NGL и производства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биотоплива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7003524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ru-RU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01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107973"/>
            <a:ext cx="7720013" cy="5969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 спроса: </a:t>
            </a:r>
            <a:br>
              <a:rPr lang="ru-RU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автомобили с ДВС </a:t>
            </a: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электромобили</a:t>
            </a:r>
            <a:endParaRPr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86325"/>
              </p:ext>
            </p:extLst>
          </p:nvPr>
        </p:nvGraphicFramePr>
        <p:xfrm>
          <a:off x="561975" y="1032910"/>
          <a:ext cx="818986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9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3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Рост потребления нефтепродуктов за счет роста автопарка (левый столбец) и снижение потребления за счет остальных факторов (правый столбец) в секторе автомобильного транспорта в 2040 г. по сравнению с 2016 г.</a:t>
                      </a:r>
                    </a:p>
                  </a:txBody>
                  <a:tcPr marL="84408" marR="84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06363" y="5552267"/>
            <a:ext cx="8861425" cy="878777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algn="ctr">
            <a:noFill/>
            <a:prstDash val="solid"/>
            <a:miter lim="800000"/>
            <a:headEnd/>
            <a:tailEnd/>
          </a:ln>
          <a:effectLst/>
        </p:spPr>
        <p:txBody>
          <a:bodyPr lIns="18288" tIns="36576" rIns="18288" bIns="0"/>
          <a:lstStyle/>
          <a:p>
            <a:pPr marL="285750" indent="-171450" algn="just">
              <a:spcAft>
                <a:spcPts val="600"/>
              </a:spcAft>
              <a:buClr>
                <a:srgbClr val="EB6C03"/>
              </a:buClr>
              <a:buSzPct val="160000"/>
              <a:buFont typeface="Arial" pitchFamily="34" charset="0"/>
              <a:buChar char="•"/>
              <a:tabLst>
                <a:tab pos="342900" algn="l"/>
              </a:tabLst>
              <a:defRPr/>
            </a:pPr>
            <a:r>
              <a:rPr lang="ru-RU" dirty="0" smtClean="0">
                <a:latin typeface="+mn-lt"/>
              </a:rPr>
              <a:t>Несмотря на значительное информационное внимание к электромобилям</a:t>
            </a:r>
            <a:r>
              <a:rPr lang="en-US" dirty="0">
                <a:latin typeface="+mn-lt"/>
              </a:rPr>
              <a:t>,</a:t>
            </a:r>
            <a:r>
              <a:rPr lang="ru-RU" dirty="0" smtClean="0">
                <a:latin typeface="+mn-lt"/>
              </a:rPr>
              <a:t> их влияние на динамику спроса на нефть в среднесрочном и даже долгосрочном периоде, по-видимому, будет оставаться незначительным,</a:t>
            </a:r>
            <a:r>
              <a:rPr lang="ru-RU" b="1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по сравнению с факторами роста автопарка и эффективности ДВС</a:t>
            </a:r>
            <a:endParaRPr lang="en-US" dirty="0" smtClean="0">
              <a:latin typeface="+mn-lt"/>
              <a:cs typeface="Arial" charset="0"/>
            </a:endParaRPr>
          </a:p>
        </p:txBody>
      </p:sp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30163"/>
            <a:ext cx="1076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354883"/>
              </p:ext>
            </p:extLst>
          </p:nvPr>
        </p:nvGraphicFramePr>
        <p:xfrm>
          <a:off x="226532" y="1672990"/>
          <a:ext cx="8741256" cy="367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pPr algn="r"/>
            <a:fld id="{87DB602B-3BDB-44A4-9C07-13BB4829E54C}" type="slidenum">
              <a:rPr lang="ru-RU" altLang="ru-RU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ru-RU" altLang="ru-RU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30" y="176262"/>
            <a:ext cx="7586021" cy="5974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 спроса:</a:t>
            </a:r>
            <a:br>
              <a:rPr lang="ru-RU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новой добыче нефти будет высокой</a:t>
            </a:r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985" y="5419772"/>
            <a:ext cx="8741432" cy="1216673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algn="ctr">
            <a:noFill/>
            <a:prstDash val="solid"/>
            <a:miter lim="800000"/>
            <a:headEnd/>
            <a:tailEnd/>
          </a:ln>
          <a:effectLst/>
        </p:spPr>
        <p:txBody>
          <a:bodyPr lIns="18288" tIns="36576" rIns="18288" bIns="0"/>
          <a:lstStyle/>
          <a:p>
            <a:pPr marL="285750" lvl="1" indent="-171450" algn="just" defTabSz="844189" eaLnBrk="0" hangingPunct="0">
              <a:lnSpc>
                <a:spcPct val="110000"/>
              </a:lnSpc>
              <a:spcAft>
                <a:spcPts val="600"/>
              </a:spcAft>
              <a:buClr>
                <a:srgbClr val="EB6C03"/>
              </a:buClr>
              <a:buSzPct val="160000"/>
              <a:buFont typeface="Arial" pitchFamily="34" charset="0"/>
              <a:buChar char="•"/>
              <a:tabLst>
                <a:tab pos="342900" algn="l"/>
              </a:tabLst>
            </a:pPr>
            <a:r>
              <a:rPr lang="ru-RU" dirty="0" smtClean="0"/>
              <a:t>При отсутствии ввода новых мощностей мировая добыча сократится примерно на 30 млн </a:t>
            </a:r>
            <a:r>
              <a:rPr lang="ru-RU" dirty="0" err="1" smtClean="0"/>
              <a:t>барр</a:t>
            </a:r>
            <a:r>
              <a:rPr lang="ru-RU" dirty="0" smtClean="0"/>
              <a:t>./</a:t>
            </a:r>
            <a:r>
              <a:rPr lang="ru-RU" dirty="0" err="1" smtClean="0"/>
              <a:t>сут</a:t>
            </a:r>
            <a:r>
              <a:rPr lang="ru-RU" dirty="0" smtClean="0"/>
              <a:t>. к 2025 г.</a:t>
            </a:r>
          </a:p>
          <a:p>
            <a:pPr marL="285750" lvl="1" indent="-171450" algn="just" defTabSz="844189" eaLnBrk="0" hangingPunct="0">
              <a:lnSpc>
                <a:spcPct val="110000"/>
              </a:lnSpc>
              <a:spcAft>
                <a:spcPts val="600"/>
              </a:spcAft>
              <a:buClr>
                <a:srgbClr val="EB6C03"/>
              </a:buClr>
              <a:buSzPct val="160000"/>
              <a:buFont typeface="Arial" pitchFamily="34" charset="0"/>
              <a:buChar char="•"/>
              <a:tabLst>
                <a:tab pos="342900" algn="l"/>
              </a:tabLst>
            </a:pPr>
            <a:r>
              <a:rPr lang="ru-RU" dirty="0" smtClean="0"/>
              <a:t>Разрыв </a:t>
            </a:r>
            <a:r>
              <a:rPr lang="ru-RU" dirty="0"/>
              <a:t>между </a:t>
            </a:r>
            <a:r>
              <a:rPr lang="ru-RU" dirty="0" smtClean="0"/>
              <a:t>потреблением </a:t>
            </a:r>
            <a:r>
              <a:rPr lang="ru-RU" dirty="0"/>
              <a:t>ЖУВ и добычей на действующих месторождениях к 2025 г. </a:t>
            </a:r>
            <a:r>
              <a:rPr lang="ru-RU" dirty="0" smtClean="0"/>
              <a:t>составит 35-45 млн </a:t>
            </a:r>
            <a:r>
              <a:rPr lang="ru-RU" dirty="0" err="1"/>
              <a:t>барр</a:t>
            </a:r>
            <a:r>
              <a:rPr lang="ru-RU" dirty="0"/>
              <a:t>./</a:t>
            </a:r>
            <a:r>
              <a:rPr lang="ru-RU" dirty="0" err="1"/>
              <a:t>сут</a:t>
            </a:r>
            <a:r>
              <a:rPr lang="ru-RU" dirty="0"/>
              <a:t>., а к 2040 г. </a:t>
            </a:r>
            <a:r>
              <a:rPr lang="ru-RU" dirty="0" smtClean="0"/>
              <a:t>она вырастет </a:t>
            </a:r>
            <a:r>
              <a:rPr lang="ru-RU" dirty="0"/>
              <a:t>вдвое до 65-80 млн </a:t>
            </a:r>
            <a:r>
              <a:rPr lang="ru-RU" dirty="0" err="1"/>
              <a:t>барр</a:t>
            </a:r>
            <a:r>
              <a:rPr lang="ru-RU" dirty="0"/>
              <a:t>./</a:t>
            </a:r>
            <a:r>
              <a:rPr lang="ru-RU" dirty="0" err="1"/>
              <a:t>сут</a:t>
            </a:r>
            <a:r>
              <a:rPr lang="ru-RU" dirty="0"/>
              <a:t>. </a:t>
            </a:r>
          </a:p>
        </p:txBody>
      </p:sp>
      <p:graphicFrame>
        <p:nvGraphicFramePr>
          <p:cNvPr id="6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38434"/>
              </p:ext>
            </p:extLst>
          </p:nvPr>
        </p:nvGraphicFramePr>
        <p:xfrm>
          <a:off x="112201" y="1255054"/>
          <a:ext cx="87482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Прогноз мирового потребления ЖУВ (штрих-линия) и добычи на действующих месторождениях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без ввода новых мощностей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(сплошная линия)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3" y="30163"/>
            <a:ext cx="1076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734181"/>
              </p:ext>
            </p:extLst>
          </p:nvPr>
        </p:nvGraphicFramePr>
        <p:xfrm>
          <a:off x="294769" y="1773214"/>
          <a:ext cx="8453445" cy="350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589" y="6677361"/>
            <a:ext cx="8528538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710256" indent="-710256" defTabSz="814426">
              <a:tabLst>
                <a:tab pos="708903" algn="l"/>
              </a:tabLst>
            </a:pPr>
            <a:r>
              <a:rPr lang="ru-RU" sz="800" dirty="0">
                <a:solidFill>
                  <a:srgbClr val="6B6B6B"/>
                </a:solidFill>
                <a:latin typeface="EuropeCondensedC"/>
                <a:ea typeface="EuropeCondensedC"/>
                <a:cs typeface="EuropeCondensedC"/>
              </a:rPr>
              <a:t>Источник: </a:t>
            </a:r>
            <a:r>
              <a:rPr lang="ru-RU" sz="800" dirty="0" smtClean="0">
                <a:solidFill>
                  <a:srgbClr val="6B6B6B"/>
                </a:solidFill>
                <a:latin typeface="EuropeCondensedC"/>
                <a:ea typeface="EuropeCondensedC"/>
                <a:cs typeface="EuropeCondensedC"/>
              </a:rPr>
              <a:t>МЭА,</a:t>
            </a:r>
            <a:r>
              <a:rPr lang="en-US" sz="800" dirty="0" smtClean="0">
                <a:solidFill>
                  <a:srgbClr val="6B6B6B"/>
                </a:solidFill>
                <a:latin typeface="EuropeCondensedC"/>
                <a:ea typeface="EuropeCondensedC"/>
                <a:cs typeface="EuropeCondensedC"/>
              </a:rPr>
              <a:t> BP, OPEC, EIA,</a:t>
            </a:r>
            <a:r>
              <a:rPr lang="ru-RU" sz="800" dirty="0" smtClean="0">
                <a:solidFill>
                  <a:srgbClr val="6B6B6B"/>
                </a:solidFill>
                <a:latin typeface="EuropeCondensedC"/>
                <a:ea typeface="EuropeCondensedC"/>
                <a:cs typeface="EuropeCondensedC"/>
              </a:rPr>
              <a:t> ФИЭФ</a:t>
            </a:r>
            <a:endParaRPr lang="ru-RU" sz="800" dirty="0">
              <a:solidFill>
                <a:srgbClr val="6B6B6B"/>
              </a:solidFill>
              <a:latin typeface="EuropeCondensedC"/>
              <a:ea typeface="EuropeCondensedC"/>
              <a:cs typeface="EuropeCondensedC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/>
            <a:fld id="{0467D519-5049-46AB-B35C-FC876193AB7C}" type="slidenum">
              <a:rPr lang="ru-RU">
                <a:latin typeface="+mn-lt"/>
              </a:rPr>
              <a:pPr algn="r"/>
              <a:t>6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29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060" y="160070"/>
            <a:ext cx="7423394" cy="5974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 предложения:</a:t>
            </a:r>
            <a:br>
              <a:rPr lang="ru-RU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ждет кривую затрат на добычу нефти?</a:t>
            </a:r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81201"/>
              </p:ext>
            </p:extLst>
          </p:nvPr>
        </p:nvGraphicFramePr>
        <p:xfrm>
          <a:off x="335519" y="1097094"/>
          <a:ext cx="852169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Изменение удельных капитальных затрат на разработку новых месторождений «традиционной» нефти (2014 г. = 100)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McK 5. Source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5589" y="6677361"/>
            <a:ext cx="8528538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710256" indent="-710256" defTabSz="814426">
              <a:tabLst>
                <a:tab pos="708903" algn="l"/>
              </a:tabLst>
            </a:pPr>
            <a:r>
              <a:rPr lang="ru-RU" sz="800" dirty="0">
                <a:solidFill>
                  <a:srgbClr val="6B6B6B"/>
                </a:solidFill>
                <a:latin typeface="EuropeCondensedC"/>
                <a:ea typeface="EuropeCondensedC"/>
                <a:cs typeface="EuropeCondensedC"/>
              </a:rPr>
              <a:t>Источник: </a:t>
            </a:r>
            <a:r>
              <a:rPr lang="ru-RU" sz="800" dirty="0" smtClean="0">
                <a:solidFill>
                  <a:srgbClr val="6B6B6B"/>
                </a:solidFill>
                <a:latin typeface="EuropeCondensedC"/>
                <a:ea typeface="EuropeCondensedC"/>
                <a:cs typeface="EuropeCondensedC"/>
              </a:rPr>
              <a:t>МЭА, ФИЭФ</a:t>
            </a:r>
            <a:endParaRPr lang="ru-RU" sz="800" dirty="0">
              <a:solidFill>
                <a:srgbClr val="6B6B6B"/>
              </a:solidFill>
              <a:latin typeface="EuropeCondensedC"/>
              <a:ea typeface="EuropeCondensedC"/>
              <a:cs typeface="EuropeCondensedC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86628" y="4934179"/>
            <a:ext cx="8879572" cy="1217121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algn="ctr">
            <a:noFill/>
            <a:prstDash val="solid"/>
            <a:miter lim="800000"/>
            <a:headEnd/>
            <a:tailEnd/>
          </a:ln>
          <a:effectLst/>
        </p:spPr>
        <p:txBody>
          <a:bodyPr lIns="18288" tIns="36576" rIns="18288" bIns="0"/>
          <a:lstStyle/>
          <a:p>
            <a:pPr marL="285750" lvl="1" indent="-171450" algn="just" defTabSz="844093" eaLnBrk="0" hangingPunct="0">
              <a:lnSpc>
                <a:spcPct val="110000"/>
              </a:lnSpc>
              <a:spcAft>
                <a:spcPts val="600"/>
              </a:spcAft>
              <a:buClr>
                <a:srgbClr val="EB6C03"/>
              </a:buClr>
              <a:buSzPct val="160000"/>
              <a:buFont typeface="Arial" pitchFamily="34" charset="0"/>
              <a:buChar char="•"/>
              <a:tabLst>
                <a:tab pos="342900" algn="l"/>
              </a:tabLst>
            </a:pPr>
            <a:r>
              <a:rPr lang="ru-RU" dirty="0" smtClean="0"/>
              <a:t>Удельные </a:t>
            </a:r>
            <a:r>
              <a:rPr lang="ru-RU" dirty="0"/>
              <a:t>капитальные затраты на разработку новых </a:t>
            </a:r>
            <a:r>
              <a:rPr lang="ru-RU" dirty="0" smtClean="0"/>
              <a:t>месторождений </a:t>
            </a:r>
            <a:r>
              <a:rPr lang="ru-RU" dirty="0"/>
              <a:t>сократились в 2016 г. на 42% по сравнению с 2014 г</a:t>
            </a:r>
            <a:r>
              <a:rPr lang="ru-RU" dirty="0" smtClean="0"/>
              <a:t>.</a:t>
            </a:r>
          </a:p>
          <a:p>
            <a:pPr marL="285750" lvl="1" indent="-171450" algn="just" defTabSz="844093" eaLnBrk="0" hangingPunct="0">
              <a:lnSpc>
                <a:spcPct val="110000"/>
              </a:lnSpc>
              <a:spcAft>
                <a:spcPts val="600"/>
              </a:spcAft>
              <a:buClr>
                <a:srgbClr val="EB6C03"/>
              </a:buClr>
              <a:buSzPct val="160000"/>
              <a:buFont typeface="Arial" pitchFamily="34" charset="0"/>
              <a:buChar char="•"/>
              <a:tabLst>
                <a:tab pos="342900" algn="l"/>
              </a:tabLst>
            </a:pPr>
            <a:r>
              <a:rPr lang="ru-RU" dirty="0"/>
              <a:t>Основной вклад </a:t>
            </a:r>
            <a:r>
              <a:rPr lang="ru-RU" dirty="0" smtClean="0"/>
              <a:t>(около </a:t>
            </a:r>
            <a:r>
              <a:rPr lang="ru-RU" dirty="0"/>
              <a:t>60</a:t>
            </a:r>
            <a:r>
              <a:rPr lang="ru-RU" dirty="0" smtClean="0"/>
              <a:t>%) </a:t>
            </a:r>
            <a:r>
              <a:rPr lang="ru-RU" dirty="0"/>
              <a:t>- это снижение стоимости оборудования и </a:t>
            </a:r>
            <a:r>
              <a:rPr lang="ru-RU" dirty="0" smtClean="0"/>
              <a:t>услуг (в первую очередь, из-за сокращения спроса на данные услуги). Собственно развитие </a:t>
            </a:r>
            <a:r>
              <a:rPr lang="ru-RU" dirty="0"/>
              <a:t>технологий </a:t>
            </a:r>
            <a:r>
              <a:rPr lang="ru-RU" dirty="0" smtClean="0"/>
              <a:t>позволило </a:t>
            </a:r>
            <a:r>
              <a:rPr lang="ru-RU" dirty="0"/>
              <a:t>сократить удельные затраты всего на 5% </a:t>
            </a:r>
            <a:endParaRPr lang="ru-RU" dirty="0" smtClean="0"/>
          </a:p>
          <a:p>
            <a:pPr marL="285750" lvl="1" indent="-171450" algn="just" defTabSz="844093" eaLnBrk="0" hangingPunct="0">
              <a:lnSpc>
                <a:spcPct val="110000"/>
              </a:lnSpc>
              <a:spcAft>
                <a:spcPts val="600"/>
              </a:spcAft>
              <a:buClr>
                <a:srgbClr val="EB6C03"/>
              </a:buClr>
              <a:buSzPct val="160000"/>
              <a:buFont typeface="Arial" pitchFamily="34" charset="0"/>
              <a:buChar char="•"/>
              <a:tabLst>
                <a:tab pos="342900" algn="l"/>
              </a:tabLst>
            </a:pPr>
            <a:r>
              <a:rPr lang="ru-RU" dirty="0" smtClean="0"/>
              <a:t>К </a:t>
            </a:r>
            <a:r>
              <a:rPr lang="ru-RU" dirty="0"/>
              <a:t>2025 г. </a:t>
            </a:r>
            <a:r>
              <a:rPr lang="ru-RU" dirty="0" smtClean="0"/>
              <a:t>удельные </a:t>
            </a:r>
            <a:r>
              <a:rPr lang="ru-RU" dirty="0" err="1" smtClean="0"/>
              <a:t>капзатраты</a:t>
            </a:r>
            <a:r>
              <a:rPr lang="ru-RU" dirty="0" smtClean="0"/>
              <a:t>, по-видимому, вырастут не менее чем на 25-26</a:t>
            </a:r>
            <a:r>
              <a:rPr lang="ru-RU" dirty="0"/>
              <a:t>% по сравнению с 2016 г.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3" y="30163"/>
            <a:ext cx="1076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553991"/>
              </p:ext>
            </p:extLst>
          </p:nvPr>
        </p:nvGraphicFramePr>
        <p:xfrm>
          <a:off x="335519" y="1747317"/>
          <a:ext cx="8358608" cy="323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/>
            <a:fld id="{0467D519-5049-46AB-B35C-FC876193AB7C}" type="slidenum">
              <a:rPr lang="ru-RU">
                <a:latin typeface="+mn-lt"/>
              </a:rPr>
              <a:pPr algn="r"/>
              <a:t>7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805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138" y="188913"/>
            <a:ext cx="7575550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kern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Фундаментальные факторы </a:t>
            </a:r>
            <a:r>
              <a:rPr lang="en-US" sz="2000" kern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ru-RU" sz="2000" kern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«черные лебеди»</a:t>
            </a:r>
            <a:endParaRPr lang="en-US" sz="2000" kern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9882" y="1353481"/>
            <a:ext cx="8636471" cy="45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algn="just" defTabSz="844093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EB6C03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Приведенные выше факторы – это инерционные фундаментальные факторы/длинные тренды.</a:t>
            </a:r>
          </a:p>
          <a:p>
            <a:pPr marL="400050" lvl="1" algn="just" defTabSz="844093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EB6C03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Рост численности населения и экономический рост определяют инерционное движение мирового рынка, но не определяют краткосрочные колебания рынка.</a:t>
            </a:r>
          </a:p>
          <a:p>
            <a:pPr marL="400050" lvl="1" algn="just" defTabSz="844093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EB6C03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Текущее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состояние турбулентности на мировом нефтяном 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рынке,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во 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многом,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было определено именно дискретными 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факторами, т.н. «черными лебедями»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(развитие сланцевой добычи в США, отказ ОПЕК от кооперативных действий по сокращению добычи в ноябре 2014 г. и т.д.). </a:t>
            </a:r>
            <a:endParaRPr lang="ru-RU" altLang="ru-RU" sz="1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00050" lvl="1" algn="just" defTabSz="844093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EB6C03"/>
              </a:buClr>
              <a:buSzPct val="160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Стабилизация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мирового рынка нефти в 2017 г. 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и его последующее восстановление также </a:t>
            </a: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произошла благодаря дискретному фактору: заключению Соглашения об ограничении добычи крупными </a:t>
            </a:r>
            <a:r>
              <a:rPr lang="ru-RU" altLang="ru-RU" sz="18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нефтепроизводителями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(Соглашение «ОПЕК+»).</a:t>
            </a:r>
            <a:endParaRPr lang="ru-RU" altLang="ru-RU" sz="18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30163"/>
            <a:ext cx="1076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2"/>
          <p:cNvSpPr txBox="1">
            <a:spLocks/>
          </p:cNvSpPr>
          <p:nvPr/>
        </p:nvSpPr>
        <p:spPr>
          <a:xfrm>
            <a:off x="7010400" y="649288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ru-RU" dirty="0" smtClean="0">
                <a:latin typeface="+mn-lt"/>
              </a:rPr>
              <a:t>8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1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6&quot;&gt;&lt;elem m_fUsage=&quot;4.98500387207185010000E+000&quot;&gt;&lt;m_ppcolschidx val=&quot;0&quot;/&gt;&lt;m_rgb r=&quot;fa&quot; g=&quot;c0&quot; b=&quot;90&quot;/&gt;&lt;/elem&gt;&lt;elem m_fUsage=&quot;3.07926298989394050000E+000&quot;&gt;&lt;m_ppcolschidx val=&quot;0&quot;/&gt;&lt;m_rgb r=&quot;70&quot; g=&quot;a0&quot; b=&quot;ff&quot;/&gt;&lt;/elem&gt;&lt;elem m_fUsage=&quot;7.98658424284545920000E-001&quot;&gt;&lt;m_ppcolschidx val=&quot;0&quot;/&gt;&lt;m_rgb r=&quot;ff&quot; g=&quot;c7&quot; b=&quot;ce&quot;/&gt;&lt;/elem&gt;&lt;elem m_fUsage=&quot;6.23844488852644210000E-001&quot;&gt;&lt;m_ppcolschidx val=&quot;0&quot;/&gt;&lt;m_rgb r=&quot;62&quot; g=&quot;97&quot; b=&quot;f9&quot;/&gt;&lt;/elem&gt;&lt;elem m_fUsage=&quot;1.11712105864729220000E-001&quot;&gt;&lt;m_ppcolschidx val=&quot;0&quot;/&gt;&lt;m_rgb r=&quot;c6&quot; g=&quot;20&quot; b=&quot;9&quot;/&gt;&lt;/elem&gt;&lt;elem m_fUsage=&quot;5.81497370030401100000E-002&quot;&gt;&lt;m_ppcolschidx val=&quot;0&quot;/&gt;&lt;m_rgb r=&quot;0&quot; g=&quot;53&quot; b=&quot;ff&quot;/&gt;&lt;/elem&gt;&lt;/m_vecMRU&gt;&lt;/m_mruColor&gt;&lt;m_mapectfillschemeMRU&gt;&lt;key val=&quot;1&quot;/&gt;&lt;elem&gt;&lt;m_nPartnerID val=&quot;530&quot;/&gt;&lt;m_nIndex val=&quot;2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6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xgN8E3UOJrs0UOyYO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xgN8E3UOJrs0UOyYO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xgN8E3UOJrs0UOyYO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xgN8E3UOJrs0UOyYO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xgN8E3UOJrs0UOyYO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xgN8E3UOJrs0UOyYOo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xgN8E3UOJrs0UOyYO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HNsxvWkE.fDN8B6YNyC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7FyfpusZ0.lIPOOntS8u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7FyfpusZ0.lIPOOntS8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xgN8E3UOJrs0UOyYO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xgN8E3UOJrs0UOyYOo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dLuq.aKE.Jj283vx8d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pSiWp8DEuuLmY0Lxv06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g5d1ZpJUy12ee4wm4S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xgN8E3UOJrs0UOyYO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xgN8E3UOJrs0UOyYOoQ"/>
</p:tagLst>
</file>

<file path=ppt/theme/theme1.xml><?xml version="1.0" encoding="utf-8"?>
<a:theme xmlns:a="http://schemas.openxmlformats.org/drawingml/2006/main" name="3_Minenergo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FreeSe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Rosneft Conf">
  <a:themeElements>
    <a:clrScheme name="RB Colours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CDFBE"/>
      </a:accent1>
      <a:accent2>
        <a:srgbClr val="FFE17D"/>
      </a:accent2>
      <a:accent3>
        <a:srgbClr val="FFFFFF"/>
      </a:accent3>
      <a:accent4>
        <a:srgbClr val="000000"/>
      </a:accent4>
      <a:accent5>
        <a:srgbClr val="F4ECDB"/>
      </a:accent5>
      <a:accent6>
        <a:srgbClr val="E7CC71"/>
      </a:accent6>
      <a:hlink>
        <a:srgbClr val="FFD300"/>
      </a:hlink>
      <a:folHlink>
        <a:srgbClr val="87878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8B25C"/>
        </a:solidFill>
        <a:ln w="9525" cap="flat" cmpd="sng" algn="ctr">
          <a:solidFill>
            <a:srgbClr val="D8B25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2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45720" rIns="45720" rtlCol="0" anchor="t" anchorCtr="0">
        <a:noAutofit/>
      </a:bodyPr>
      <a:lstStyle>
        <a:defPPr algn="l">
          <a:spcBef>
            <a:spcPct val="0"/>
          </a:spcBef>
          <a:buClr>
            <a:srgbClr val="947C18"/>
          </a:buClr>
          <a:buSzPct val="100000"/>
          <a:defRPr sz="1200" b="1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FreeSe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FreeSe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FreeSe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FreeSe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54276</TotalTime>
  <Words>1256</Words>
  <Application>Microsoft Office PowerPoint</Application>
  <PresentationFormat>Экран (4:3)</PresentationFormat>
  <Paragraphs>130</Paragraphs>
  <Slides>12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34" baseType="lpstr">
      <vt:lpstr>Arial</vt:lpstr>
      <vt:lpstr>Arial Black</vt:lpstr>
      <vt:lpstr>Arial Cyr</vt:lpstr>
      <vt:lpstr>Calibri</vt:lpstr>
      <vt:lpstr>Calibri Light</vt:lpstr>
      <vt:lpstr>Cambria</vt:lpstr>
      <vt:lpstr>Constantia</vt:lpstr>
      <vt:lpstr>Europe</vt:lpstr>
      <vt:lpstr>EuropeCondensedC</vt:lpstr>
      <vt:lpstr>FreeSet</vt:lpstr>
      <vt:lpstr>Times New Roman</vt:lpstr>
      <vt:lpstr>Trebuchet MS</vt:lpstr>
      <vt:lpstr>Wingdings</vt:lpstr>
      <vt:lpstr>3_Minenergo Template</vt:lpstr>
      <vt:lpstr>Пиксел</vt:lpstr>
      <vt:lpstr>3_Rosneft Conf</vt:lpstr>
      <vt:lpstr>1_Пиксел</vt:lpstr>
      <vt:lpstr>3_Пиксел</vt:lpstr>
      <vt:lpstr>2_Пиксел</vt:lpstr>
      <vt:lpstr>Тема Office</vt:lpstr>
      <vt:lpstr>4_Пиксел</vt:lpstr>
      <vt:lpstr>think-cell Slide</vt:lpstr>
      <vt:lpstr>Презентация PowerPoint</vt:lpstr>
      <vt:lpstr>Сценарное поле долгосрочных прогнозов спроса на нефть показывает, что мир находится в стадии «энергетического перехода»</vt:lpstr>
      <vt:lpstr>Текущая «трансформация» мирового нефтяного рынка</vt:lpstr>
      <vt:lpstr>Презентация PowerPoint</vt:lpstr>
      <vt:lpstr>Мировой нефтяной рынок становится все более сложной системой</vt:lpstr>
      <vt:lpstr>Фактор спроса:  автомобили с ДВС VS электромобили</vt:lpstr>
      <vt:lpstr>Фактор спроса: Потребность в новой добыче нефти будет высокой</vt:lpstr>
      <vt:lpstr>Фактор предложения: что ждет кривую затрат на добычу нефти?</vt:lpstr>
      <vt:lpstr>Фундаментальные факторы VS «черные лебеди»</vt:lpstr>
      <vt:lpstr>Выводы </vt:lpstr>
      <vt:lpstr>Подход End State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Rubtsov</dc:creator>
  <cp:lastModifiedBy>Alexey</cp:lastModifiedBy>
  <cp:revision>1273</cp:revision>
  <cp:lastPrinted>2018-09-19T10:33:02Z</cp:lastPrinted>
  <dcterms:created xsi:type="dcterms:W3CDTF">2012-08-16T09:31:17Z</dcterms:created>
  <dcterms:modified xsi:type="dcterms:W3CDTF">2018-09-20T04:25:42Z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