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9" r:id="rId2"/>
  </p:sldMasterIdLst>
  <p:notesMasterIdLst>
    <p:notesMasterId r:id="rId19"/>
  </p:notesMasterIdLst>
  <p:handoutMasterIdLst>
    <p:handoutMasterId r:id="rId20"/>
  </p:handoutMasterIdLst>
  <p:sldIdLst>
    <p:sldId id="257" r:id="rId3"/>
    <p:sldId id="259" r:id="rId4"/>
    <p:sldId id="275" r:id="rId5"/>
    <p:sldId id="277" r:id="rId6"/>
    <p:sldId id="286" r:id="rId7"/>
    <p:sldId id="278" r:id="rId8"/>
    <p:sldId id="279" r:id="rId9"/>
    <p:sldId id="285" r:id="rId10"/>
    <p:sldId id="284" r:id="rId11"/>
    <p:sldId id="280" r:id="rId12"/>
    <p:sldId id="276" r:id="rId13"/>
    <p:sldId id="281" r:id="rId14"/>
    <p:sldId id="282" r:id="rId15"/>
    <p:sldId id="283" r:id="rId16"/>
    <p:sldId id="287" r:id="rId17"/>
    <p:sldId id="260" r:id="rId18"/>
  </p:sldIdLst>
  <p:sldSz cx="10693400" cy="7561263"/>
  <p:notesSz cx="6743700" cy="9880600"/>
  <p:defaultTextStyle>
    <a:defPPr>
      <a:defRPr lang="ru-RU"/>
    </a:defPPr>
    <a:lvl1pPr algn="ctr" rtl="0" fontAlgn="base">
      <a:spcBef>
        <a:spcPct val="0"/>
      </a:spcBef>
      <a:spcAft>
        <a:spcPct val="0"/>
      </a:spcAft>
      <a:defRPr sz="2100" b="1" kern="1200" baseline="-250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ctr" rtl="0" fontAlgn="base">
      <a:spcBef>
        <a:spcPct val="0"/>
      </a:spcBef>
      <a:spcAft>
        <a:spcPct val="0"/>
      </a:spcAft>
      <a:defRPr sz="2100" b="1" kern="1200" baseline="-250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ctr" rtl="0" fontAlgn="base">
      <a:spcBef>
        <a:spcPct val="0"/>
      </a:spcBef>
      <a:spcAft>
        <a:spcPct val="0"/>
      </a:spcAft>
      <a:defRPr sz="2100" b="1" kern="1200" baseline="-250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ctr" rtl="0" fontAlgn="base">
      <a:spcBef>
        <a:spcPct val="0"/>
      </a:spcBef>
      <a:spcAft>
        <a:spcPct val="0"/>
      </a:spcAft>
      <a:defRPr sz="2100" b="1" kern="1200" baseline="-250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ctr" rtl="0" fontAlgn="base">
      <a:spcBef>
        <a:spcPct val="0"/>
      </a:spcBef>
      <a:spcAft>
        <a:spcPct val="0"/>
      </a:spcAft>
      <a:defRPr sz="2100" b="1" kern="1200" baseline="-250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100" b="1" kern="1200" baseline="-250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100" b="1" kern="1200" baseline="-250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100" b="1" kern="1200" baseline="-250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100" b="1" kern="1200" baseline="-250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382">
          <p15:clr>
            <a:srgbClr val="A4A3A4"/>
          </p15:clr>
        </p15:guide>
        <p15:guide id="2" pos="336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2">
          <p15:clr>
            <a:srgbClr val="A4A3A4"/>
          </p15:clr>
        </p15:guide>
        <p15:guide id="2" pos="212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78B"/>
    <a:srgbClr val="C70085"/>
    <a:srgbClr val="810052"/>
    <a:srgbClr val="9285BF"/>
    <a:srgbClr val="CC99FF"/>
    <a:srgbClr val="D8E5F0"/>
    <a:srgbClr val="DDDDDD"/>
    <a:srgbClr val="C0C0C0"/>
    <a:srgbClr val="658FCC"/>
    <a:srgbClr val="699E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7" autoAdjust="0"/>
    <p:restoredTop sz="83659" autoAdjust="0"/>
  </p:normalViewPr>
  <p:slideViewPr>
    <p:cSldViewPr>
      <p:cViewPr varScale="1">
        <p:scale>
          <a:sx n="88" d="100"/>
          <a:sy n="88" d="100"/>
        </p:scale>
        <p:origin x="1710" y="138"/>
      </p:cViewPr>
      <p:guideLst>
        <p:guide orient="horz" pos="2382"/>
        <p:guide pos="336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9" d="100"/>
          <a:sy n="89" d="100"/>
        </p:scale>
        <p:origin x="-3096" y="-126"/>
      </p:cViewPr>
      <p:guideLst>
        <p:guide orient="horz" pos="3112"/>
        <p:guide pos="212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2588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 baseline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9525" y="0"/>
            <a:ext cx="2922588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baseline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239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85300"/>
            <a:ext cx="2922588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 baseline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239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9525" y="9385300"/>
            <a:ext cx="2922588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baseline="0"/>
            </a:lvl1pPr>
          </a:lstStyle>
          <a:p>
            <a:fld id="{D52810C2-B0B8-4F89-A57A-FEB236393C5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213387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2588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9525" y="0"/>
            <a:ext cx="2922588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40A44C-F299-476B-9C58-BD5CF533023E}" type="datetimeFigureOut">
              <a:rPr lang="ru-RU" smtClean="0"/>
              <a:t>17.09.2018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12825" y="1235075"/>
            <a:ext cx="4718050" cy="3335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4688" y="4754563"/>
            <a:ext cx="5394325" cy="38909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85300"/>
            <a:ext cx="2922588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9525" y="9385300"/>
            <a:ext cx="2922588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9B906D-EA39-4AB4-B102-80D1527EA3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4968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B906D-EA39-4AB4-B102-80D1527EA34B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7308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B906D-EA39-4AB4-B102-80D1527EA34B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0362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B906D-EA39-4AB4-B102-80D1527EA34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9020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B906D-EA39-4AB4-B102-80D1527EA34B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4067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B906D-EA39-4AB4-B102-80D1527EA34B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7257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B906D-EA39-4AB4-B102-80D1527EA34B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26290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B906D-EA39-4AB4-B102-80D1527EA34B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8409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B906D-EA39-4AB4-B102-80D1527EA34B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120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2" y="-125216"/>
            <a:ext cx="10686849" cy="7561263"/>
          </a:xfrm>
          <a:prstGeom prst="rect">
            <a:avLst/>
          </a:prstGeom>
        </p:spPr>
      </p:pic>
      <p:grpSp>
        <p:nvGrpSpPr>
          <p:cNvPr id="38" name="Группа 37"/>
          <p:cNvGrpSpPr/>
          <p:nvPr userDrawn="1"/>
        </p:nvGrpSpPr>
        <p:grpSpPr>
          <a:xfrm>
            <a:off x="4122564" y="3832903"/>
            <a:ext cx="6569680" cy="3728618"/>
            <a:chOff x="2588209" y="2962081"/>
            <a:chExt cx="8104035" cy="4599440"/>
          </a:xfrm>
        </p:grpSpPr>
        <p:sp>
          <p:nvSpPr>
            <p:cNvPr id="7" name="object 10"/>
            <p:cNvSpPr/>
            <p:nvPr userDrawn="1"/>
          </p:nvSpPr>
          <p:spPr>
            <a:xfrm>
              <a:off x="4916283" y="2962081"/>
              <a:ext cx="5775960" cy="4599305"/>
            </a:xfrm>
            <a:custGeom>
              <a:avLst/>
              <a:gdLst/>
              <a:ahLst/>
              <a:cxnLst/>
              <a:rect l="l" t="t" r="r" b="b"/>
              <a:pathLst>
                <a:path w="5775959" h="4599305">
                  <a:moveTo>
                    <a:pt x="5406352" y="0"/>
                  </a:moveTo>
                  <a:lnTo>
                    <a:pt x="1064311" y="2236812"/>
                  </a:lnTo>
                  <a:lnTo>
                    <a:pt x="0" y="4598835"/>
                  </a:lnTo>
                  <a:lnTo>
                    <a:pt x="3547446" y="4598835"/>
                  </a:lnTo>
                  <a:lnTo>
                    <a:pt x="5775389" y="3799805"/>
                  </a:lnTo>
                  <a:lnTo>
                    <a:pt x="5775389" y="428343"/>
                  </a:lnTo>
                  <a:lnTo>
                    <a:pt x="5406352" y="0"/>
                  </a:lnTo>
                  <a:close/>
                </a:path>
              </a:pathLst>
            </a:custGeom>
            <a:solidFill>
              <a:srgbClr val="D014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1"/>
            <p:cNvSpPr/>
            <p:nvPr userDrawn="1"/>
          </p:nvSpPr>
          <p:spPr>
            <a:xfrm>
              <a:off x="8615489" y="3806634"/>
              <a:ext cx="2076450" cy="1635760"/>
            </a:xfrm>
            <a:custGeom>
              <a:avLst/>
              <a:gdLst/>
              <a:ahLst/>
              <a:cxnLst/>
              <a:rect l="l" t="t" r="r" b="b"/>
              <a:pathLst>
                <a:path w="2076450" h="1635759">
                  <a:moveTo>
                    <a:pt x="2076183" y="0"/>
                  </a:moveTo>
                  <a:lnTo>
                    <a:pt x="0" y="1481794"/>
                  </a:lnTo>
                  <a:lnTo>
                    <a:pt x="86880" y="1635185"/>
                  </a:lnTo>
                  <a:lnTo>
                    <a:pt x="1949373" y="989695"/>
                  </a:lnTo>
                  <a:lnTo>
                    <a:pt x="2076183" y="836991"/>
                  </a:lnTo>
                  <a:lnTo>
                    <a:pt x="2076183" y="0"/>
                  </a:lnTo>
                  <a:close/>
                </a:path>
              </a:pathLst>
            </a:custGeom>
            <a:solidFill>
              <a:srgbClr val="C319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2"/>
            <p:cNvSpPr/>
            <p:nvPr userDrawn="1"/>
          </p:nvSpPr>
          <p:spPr>
            <a:xfrm>
              <a:off x="4622749" y="4730933"/>
              <a:ext cx="4118610" cy="2412365"/>
            </a:xfrm>
            <a:custGeom>
              <a:avLst/>
              <a:gdLst/>
              <a:ahLst/>
              <a:cxnLst/>
              <a:rect l="l" t="t" r="r" b="b"/>
              <a:pathLst>
                <a:path w="4118609" h="2412365">
                  <a:moveTo>
                    <a:pt x="3677107" y="0"/>
                  </a:moveTo>
                  <a:lnTo>
                    <a:pt x="0" y="1241552"/>
                  </a:lnTo>
                  <a:lnTo>
                    <a:pt x="1413332" y="2412098"/>
                  </a:lnTo>
                  <a:lnTo>
                    <a:pt x="4118089" y="778840"/>
                  </a:lnTo>
                  <a:lnTo>
                    <a:pt x="3677107" y="0"/>
                  </a:lnTo>
                  <a:close/>
                </a:path>
              </a:pathLst>
            </a:custGeom>
            <a:solidFill>
              <a:srgbClr val="8D7D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3"/>
            <p:cNvSpPr/>
            <p:nvPr userDrawn="1"/>
          </p:nvSpPr>
          <p:spPr>
            <a:xfrm>
              <a:off x="4043006" y="5687818"/>
              <a:ext cx="5918835" cy="1873250"/>
            </a:xfrm>
            <a:custGeom>
              <a:avLst/>
              <a:gdLst/>
              <a:ahLst/>
              <a:cxnLst/>
              <a:rect l="l" t="t" r="r" b="b"/>
              <a:pathLst>
                <a:path w="5918834" h="1873250">
                  <a:moveTo>
                    <a:pt x="3275799" y="0"/>
                  </a:moveTo>
                  <a:lnTo>
                    <a:pt x="0" y="1275727"/>
                  </a:lnTo>
                  <a:lnTo>
                    <a:pt x="972183" y="1873098"/>
                  </a:lnTo>
                  <a:lnTo>
                    <a:pt x="5798804" y="1873098"/>
                  </a:lnTo>
                  <a:lnTo>
                    <a:pt x="5918327" y="1665986"/>
                  </a:lnTo>
                  <a:lnTo>
                    <a:pt x="3275799" y="0"/>
                  </a:lnTo>
                  <a:close/>
                </a:path>
              </a:pathLst>
            </a:custGeom>
            <a:solidFill>
              <a:srgbClr val="2F4D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4"/>
            <p:cNvSpPr/>
            <p:nvPr userDrawn="1"/>
          </p:nvSpPr>
          <p:spPr>
            <a:xfrm>
              <a:off x="2588209" y="7023118"/>
              <a:ext cx="2349500" cy="537845"/>
            </a:xfrm>
            <a:custGeom>
              <a:avLst/>
              <a:gdLst/>
              <a:ahLst/>
              <a:cxnLst/>
              <a:rect l="l" t="t" r="r" b="b"/>
              <a:pathLst>
                <a:path w="2349500" h="537845">
                  <a:moveTo>
                    <a:pt x="1551775" y="0"/>
                  </a:moveTo>
                  <a:lnTo>
                    <a:pt x="0" y="537799"/>
                  </a:lnTo>
                  <a:lnTo>
                    <a:pt x="2328064" y="537799"/>
                  </a:lnTo>
                  <a:lnTo>
                    <a:pt x="2349500" y="490245"/>
                  </a:lnTo>
                  <a:lnTo>
                    <a:pt x="1551775" y="0"/>
                  </a:lnTo>
                  <a:close/>
                </a:path>
              </a:pathLst>
            </a:custGeom>
            <a:solidFill>
              <a:srgbClr val="519F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5"/>
            <p:cNvSpPr/>
            <p:nvPr userDrawn="1"/>
          </p:nvSpPr>
          <p:spPr>
            <a:xfrm>
              <a:off x="4916273" y="7513363"/>
              <a:ext cx="99060" cy="47625"/>
            </a:xfrm>
            <a:custGeom>
              <a:avLst/>
              <a:gdLst/>
              <a:ahLst/>
              <a:cxnLst/>
              <a:rect l="l" t="t" r="r" b="b"/>
              <a:pathLst>
                <a:path w="99059" h="47625">
                  <a:moveTo>
                    <a:pt x="21435" y="0"/>
                  </a:moveTo>
                  <a:lnTo>
                    <a:pt x="0" y="47553"/>
                  </a:lnTo>
                  <a:lnTo>
                    <a:pt x="98897" y="47553"/>
                  </a:lnTo>
                  <a:lnTo>
                    <a:pt x="21435" y="0"/>
                  </a:lnTo>
                  <a:close/>
                </a:path>
              </a:pathLst>
            </a:custGeom>
            <a:solidFill>
              <a:srgbClr val="9B86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6"/>
            <p:cNvSpPr/>
            <p:nvPr userDrawn="1"/>
          </p:nvSpPr>
          <p:spPr>
            <a:xfrm>
              <a:off x="7870241" y="4796315"/>
              <a:ext cx="2694940" cy="1860550"/>
            </a:xfrm>
            <a:custGeom>
              <a:avLst/>
              <a:gdLst/>
              <a:ahLst/>
              <a:cxnLst/>
              <a:rect l="l" t="t" r="r" b="b"/>
              <a:pathLst>
                <a:path w="2694940" h="1860550">
                  <a:moveTo>
                    <a:pt x="2694635" y="0"/>
                  </a:moveTo>
                  <a:lnTo>
                    <a:pt x="832129" y="645490"/>
                  </a:lnTo>
                  <a:lnTo>
                    <a:pt x="870597" y="713473"/>
                  </a:lnTo>
                  <a:lnTo>
                    <a:pt x="0" y="1239139"/>
                  </a:lnTo>
                  <a:lnTo>
                    <a:pt x="985253" y="1860334"/>
                  </a:lnTo>
                  <a:lnTo>
                    <a:pt x="1361719" y="1604797"/>
                  </a:lnTo>
                  <a:lnTo>
                    <a:pt x="2694635" y="0"/>
                  </a:lnTo>
                  <a:close/>
                </a:path>
              </a:pathLst>
            </a:custGeom>
            <a:solidFill>
              <a:srgbClr val="9285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7"/>
            <p:cNvSpPr/>
            <p:nvPr userDrawn="1"/>
          </p:nvSpPr>
          <p:spPr>
            <a:xfrm>
              <a:off x="8855481" y="6401089"/>
              <a:ext cx="376555" cy="485140"/>
            </a:xfrm>
            <a:custGeom>
              <a:avLst/>
              <a:gdLst/>
              <a:ahLst/>
              <a:cxnLst/>
              <a:rect l="l" t="t" r="r" b="b"/>
              <a:pathLst>
                <a:path w="376554" h="485140">
                  <a:moveTo>
                    <a:pt x="376466" y="0"/>
                  </a:moveTo>
                  <a:lnTo>
                    <a:pt x="0" y="255524"/>
                  </a:lnTo>
                  <a:lnTo>
                    <a:pt x="363258" y="484593"/>
                  </a:lnTo>
                  <a:lnTo>
                    <a:pt x="241211" y="162902"/>
                  </a:lnTo>
                  <a:lnTo>
                    <a:pt x="376466" y="0"/>
                  </a:lnTo>
                  <a:close/>
                </a:path>
              </a:pathLst>
            </a:custGeom>
            <a:solidFill>
              <a:srgbClr val="8182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8"/>
            <p:cNvSpPr/>
            <p:nvPr userDrawn="1"/>
          </p:nvSpPr>
          <p:spPr>
            <a:xfrm>
              <a:off x="7557846" y="5441820"/>
              <a:ext cx="1183005" cy="593725"/>
            </a:xfrm>
            <a:custGeom>
              <a:avLst/>
              <a:gdLst/>
              <a:ahLst/>
              <a:cxnLst/>
              <a:rect l="l" t="t" r="r" b="b"/>
              <a:pathLst>
                <a:path w="1183004" h="593725">
                  <a:moveTo>
                    <a:pt x="1144523" y="0"/>
                  </a:moveTo>
                  <a:lnTo>
                    <a:pt x="0" y="396684"/>
                  </a:lnTo>
                  <a:lnTo>
                    <a:pt x="312394" y="593636"/>
                  </a:lnTo>
                  <a:lnTo>
                    <a:pt x="1182992" y="67957"/>
                  </a:lnTo>
                  <a:lnTo>
                    <a:pt x="1144523" y="0"/>
                  </a:lnTo>
                  <a:close/>
                </a:path>
              </a:pathLst>
            </a:custGeom>
            <a:solidFill>
              <a:srgbClr val="529E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9"/>
            <p:cNvSpPr/>
            <p:nvPr userDrawn="1"/>
          </p:nvSpPr>
          <p:spPr>
            <a:xfrm>
              <a:off x="4139958" y="5838508"/>
              <a:ext cx="5329555" cy="1722755"/>
            </a:xfrm>
            <a:custGeom>
              <a:avLst/>
              <a:gdLst/>
              <a:ahLst/>
              <a:cxnLst/>
              <a:rect l="l" t="t" r="r" b="b"/>
              <a:pathLst>
                <a:path w="5329555" h="1722754">
                  <a:moveTo>
                    <a:pt x="3417887" y="0"/>
                  </a:moveTo>
                  <a:lnTo>
                    <a:pt x="0" y="1184605"/>
                  </a:lnTo>
                  <a:lnTo>
                    <a:pt x="875216" y="1722408"/>
                  </a:lnTo>
                  <a:lnTo>
                    <a:pt x="5316738" y="1722408"/>
                  </a:lnTo>
                  <a:lnTo>
                    <a:pt x="5329250" y="1707324"/>
                  </a:lnTo>
                  <a:lnTo>
                    <a:pt x="5276305" y="1567751"/>
                  </a:lnTo>
                  <a:lnTo>
                    <a:pt x="5148668" y="1567751"/>
                  </a:lnTo>
                  <a:lnTo>
                    <a:pt x="5000434" y="1347254"/>
                  </a:lnTo>
                  <a:lnTo>
                    <a:pt x="5192650" y="1347254"/>
                  </a:lnTo>
                  <a:lnTo>
                    <a:pt x="5078793" y="1047178"/>
                  </a:lnTo>
                  <a:lnTo>
                    <a:pt x="3417887" y="0"/>
                  </a:lnTo>
                  <a:close/>
                </a:path>
                <a:path w="5329555" h="1722754">
                  <a:moveTo>
                    <a:pt x="5249341" y="1496669"/>
                  </a:moveTo>
                  <a:lnTo>
                    <a:pt x="5148668" y="1567751"/>
                  </a:lnTo>
                  <a:lnTo>
                    <a:pt x="5276305" y="1567751"/>
                  </a:lnTo>
                  <a:lnTo>
                    <a:pt x="5249341" y="1496669"/>
                  </a:lnTo>
                  <a:close/>
                </a:path>
                <a:path w="5329555" h="1722754">
                  <a:moveTo>
                    <a:pt x="5192650" y="1347254"/>
                  </a:moveTo>
                  <a:lnTo>
                    <a:pt x="5000434" y="1347254"/>
                  </a:lnTo>
                  <a:lnTo>
                    <a:pt x="5198948" y="1363853"/>
                  </a:lnTo>
                  <a:lnTo>
                    <a:pt x="5192650" y="1347254"/>
                  </a:lnTo>
                  <a:close/>
                </a:path>
              </a:pathLst>
            </a:custGeom>
            <a:solidFill>
              <a:srgbClr val="0080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20"/>
            <p:cNvSpPr/>
            <p:nvPr userDrawn="1"/>
          </p:nvSpPr>
          <p:spPr>
            <a:xfrm>
              <a:off x="10564927" y="4643690"/>
              <a:ext cx="127000" cy="153035"/>
            </a:xfrm>
            <a:custGeom>
              <a:avLst/>
              <a:gdLst/>
              <a:ahLst/>
              <a:cxnLst/>
              <a:rect l="l" t="t" r="r" b="b"/>
              <a:pathLst>
                <a:path w="127000" h="153034">
                  <a:moveTo>
                    <a:pt x="126745" y="0"/>
                  </a:moveTo>
                  <a:lnTo>
                    <a:pt x="0" y="152627"/>
                  </a:lnTo>
                  <a:lnTo>
                    <a:pt x="126745" y="108702"/>
                  </a:lnTo>
                  <a:lnTo>
                    <a:pt x="126745" y="0"/>
                  </a:lnTo>
                  <a:close/>
                </a:path>
              </a:pathLst>
            </a:custGeom>
            <a:solidFill>
              <a:srgbClr val="BA1C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1"/>
            <p:cNvSpPr/>
            <p:nvPr userDrawn="1"/>
          </p:nvSpPr>
          <p:spPr>
            <a:xfrm>
              <a:off x="9231947" y="4752361"/>
              <a:ext cx="1459865" cy="1649095"/>
            </a:xfrm>
            <a:custGeom>
              <a:avLst/>
              <a:gdLst/>
              <a:ahLst/>
              <a:cxnLst/>
              <a:rect l="l" t="t" r="r" b="b"/>
              <a:pathLst>
                <a:path w="1459865" h="1649095">
                  <a:moveTo>
                    <a:pt x="1459725" y="0"/>
                  </a:moveTo>
                  <a:lnTo>
                    <a:pt x="1332865" y="43953"/>
                  </a:lnTo>
                  <a:lnTo>
                    <a:pt x="0" y="1648725"/>
                  </a:lnTo>
                  <a:lnTo>
                    <a:pt x="1136184" y="877531"/>
                  </a:lnTo>
                  <a:lnTo>
                    <a:pt x="952157" y="877531"/>
                  </a:lnTo>
                  <a:lnTo>
                    <a:pt x="1459725" y="239464"/>
                  </a:lnTo>
                  <a:lnTo>
                    <a:pt x="1459725" y="0"/>
                  </a:lnTo>
                  <a:close/>
                </a:path>
                <a:path w="1459865" h="1649095">
                  <a:moveTo>
                    <a:pt x="1137119" y="876896"/>
                  </a:moveTo>
                  <a:lnTo>
                    <a:pt x="952157" y="877531"/>
                  </a:lnTo>
                  <a:lnTo>
                    <a:pt x="1136184" y="877531"/>
                  </a:lnTo>
                  <a:lnTo>
                    <a:pt x="1137119" y="876896"/>
                  </a:lnTo>
                  <a:close/>
                </a:path>
              </a:pathLst>
            </a:custGeom>
            <a:solidFill>
              <a:srgbClr val="922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22"/>
            <p:cNvSpPr/>
            <p:nvPr userDrawn="1"/>
          </p:nvSpPr>
          <p:spPr>
            <a:xfrm>
              <a:off x="9627705" y="7054044"/>
              <a:ext cx="249554" cy="162560"/>
            </a:xfrm>
            <a:custGeom>
              <a:avLst/>
              <a:gdLst/>
              <a:ahLst/>
              <a:cxnLst/>
              <a:rect l="l" t="t" r="r" b="b"/>
              <a:pathLst>
                <a:path w="249555" h="162559">
                  <a:moveTo>
                    <a:pt x="249288" y="0"/>
                  </a:moveTo>
                  <a:lnTo>
                    <a:pt x="0" y="89433"/>
                  </a:lnTo>
                  <a:lnTo>
                    <a:pt x="115023" y="161963"/>
                  </a:lnTo>
                  <a:lnTo>
                    <a:pt x="249288" y="0"/>
                  </a:lnTo>
                  <a:close/>
                </a:path>
              </a:pathLst>
            </a:custGeom>
            <a:solidFill>
              <a:srgbClr val="922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3"/>
            <p:cNvSpPr/>
            <p:nvPr userDrawn="1"/>
          </p:nvSpPr>
          <p:spPr>
            <a:xfrm>
              <a:off x="9096730" y="5628147"/>
              <a:ext cx="1595120" cy="1515745"/>
            </a:xfrm>
            <a:custGeom>
              <a:avLst/>
              <a:gdLst/>
              <a:ahLst/>
              <a:cxnLst/>
              <a:rect l="l" t="t" r="r" b="b"/>
              <a:pathLst>
                <a:path w="1595119" h="1515745">
                  <a:moveTo>
                    <a:pt x="1594942" y="0"/>
                  </a:moveTo>
                  <a:lnTo>
                    <a:pt x="1272362" y="1136"/>
                  </a:lnTo>
                  <a:lnTo>
                    <a:pt x="135229" y="772966"/>
                  </a:lnTo>
                  <a:lnTo>
                    <a:pt x="0" y="935805"/>
                  </a:lnTo>
                  <a:lnTo>
                    <a:pt x="122021" y="1257534"/>
                  </a:lnTo>
                  <a:lnTo>
                    <a:pt x="530936" y="1515331"/>
                  </a:lnTo>
                  <a:lnTo>
                    <a:pt x="780224" y="1425898"/>
                  </a:lnTo>
                  <a:lnTo>
                    <a:pt x="1594942" y="443333"/>
                  </a:lnTo>
                  <a:lnTo>
                    <a:pt x="1594942" y="0"/>
                  </a:lnTo>
                  <a:close/>
                </a:path>
              </a:pathLst>
            </a:custGeom>
            <a:solidFill>
              <a:srgbClr val="8629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4"/>
            <p:cNvSpPr/>
            <p:nvPr userDrawn="1"/>
          </p:nvSpPr>
          <p:spPr>
            <a:xfrm>
              <a:off x="9218739" y="6885689"/>
              <a:ext cx="524510" cy="660400"/>
            </a:xfrm>
            <a:custGeom>
              <a:avLst/>
              <a:gdLst/>
              <a:ahLst/>
              <a:cxnLst/>
              <a:rect l="l" t="t" r="r" b="b"/>
              <a:pathLst>
                <a:path w="524509" h="660400">
                  <a:moveTo>
                    <a:pt x="0" y="0"/>
                  </a:moveTo>
                  <a:lnTo>
                    <a:pt x="120129" y="316674"/>
                  </a:lnTo>
                  <a:lnTo>
                    <a:pt x="277291" y="329768"/>
                  </a:lnTo>
                  <a:lnTo>
                    <a:pt x="212102" y="420446"/>
                  </a:lnTo>
                  <a:lnTo>
                    <a:pt x="170535" y="449491"/>
                  </a:lnTo>
                  <a:lnTo>
                    <a:pt x="250456" y="660146"/>
                  </a:lnTo>
                  <a:lnTo>
                    <a:pt x="523938" y="3303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9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5"/>
            <p:cNvSpPr/>
            <p:nvPr userDrawn="1"/>
          </p:nvSpPr>
          <p:spPr>
            <a:xfrm>
              <a:off x="10184054" y="4991765"/>
              <a:ext cx="508000" cy="638175"/>
            </a:xfrm>
            <a:custGeom>
              <a:avLst/>
              <a:gdLst/>
              <a:ahLst/>
              <a:cxnLst/>
              <a:rect l="l" t="t" r="r" b="b"/>
              <a:pathLst>
                <a:path w="508000" h="638175">
                  <a:moveTo>
                    <a:pt x="507618" y="0"/>
                  </a:moveTo>
                  <a:lnTo>
                    <a:pt x="0" y="638129"/>
                  </a:lnTo>
                  <a:lnTo>
                    <a:pt x="184962" y="637519"/>
                  </a:lnTo>
                  <a:lnTo>
                    <a:pt x="507618" y="418511"/>
                  </a:lnTo>
                  <a:lnTo>
                    <a:pt x="507618" y="0"/>
                  </a:lnTo>
                  <a:close/>
                </a:path>
              </a:pathLst>
            </a:custGeom>
            <a:solidFill>
              <a:srgbClr val="D20F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6"/>
            <p:cNvSpPr/>
            <p:nvPr userDrawn="1"/>
          </p:nvSpPr>
          <p:spPr>
            <a:xfrm>
              <a:off x="10369092" y="5410293"/>
              <a:ext cx="322580" cy="219075"/>
            </a:xfrm>
            <a:custGeom>
              <a:avLst/>
              <a:gdLst/>
              <a:ahLst/>
              <a:cxnLst/>
              <a:rect l="l" t="t" r="r" b="b"/>
              <a:pathLst>
                <a:path w="322580" h="219075">
                  <a:moveTo>
                    <a:pt x="322580" y="0"/>
                  </a:moveTo>
                  <a:lnTo>
                    <a:pt x="0" y="218953"/>
                  </a:lnTo>
                  <a:lnTo>
                    <a:pt x="322580" y="217829"/>
                  </a:lnTo>
                  <a:lnTo>
                    <a:pt x="322580" y="0"/>
                  </a:lnTo>
                  <a:close/>
                </a:path>
              </a:pathLst>
            </a:custGeom>
            <a:solidFill>
              <a:srgbClr val="CD13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7"/>
            <p:cNvSpPr/>
            <p:nvPr userDrawn="1"/>
          </p:nvSpPr>
          <p:spPr>
            <a:xfrm>
              <a:off x="10104831" y="6761868"/>
              <a:ext cx="587375" cy="685800"/>
            </a:xfrm>
            <a:custGeom>
              <a:avLst/>
              <a:gdLst/>
              <a:ahLst/>
              <a:cxnLst/>
              <a:rect l="l" t="t" r="r" b="b"/>
              <a:pathLst>
                <a:path w="587375" h="685800">
                  <a:moveTo>
                    <a:pt x="586841" y="0"/>
                  </a:moveTo>
                  <a:lnTo>
                    <a:pt x="357149" y="82376"/>
                  </a:lnTo>
                  <a:lnTo>
                    <a:pt x="0" y="563426"/>
                  </a:lnTo>
                  <a:lnTo>
                    <a:pt x="36296" y="685245"/>
                  </a:lnTo>
                  <a:lnTo>
                    <a:pt x="586841" y="35727"/>
                  </a:lnTo>
                  <a:lnTo>
                    <a:pt x="586841" y="0"/>
                  </a:lnTo>
                  <a:close/>
                </a:path>
              </a:pathLst>
            </a:custGeom>
            <a:solidFill>
              <a:srgbClr val="64A3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8"/>
            <p:cNvSpPr/>
            <p:nvPr userDrawn="1"/>
          </p:nvSpPr>
          <p:spPr>
            <a:xfrm>
              <a:off x="10461930" y="6534794"/>
              <a:ext cx="229870" cy="309880"/>
            </a:xfrm>
            <a:custGeom>
              <a:avLst/>
              <a:gdLst/>
              <a:ahLst/>
              <a:cxnLst/>
              <a:rect l="l" t="t" r="r" b="b"/>
              <a:pathLst>
                <a:path w="229869" h="309879">
                  <a:moveTo>
                    <a:pt x="229742" y="0"/>
                  </a:moveTo>
                  <a:lnTo>
                    <a:pt x="0" y="309428"/>
                  </a:lnTo>
                  <a:lnTo>
                    <a:pt x="229742" y="227027"/>
                  </a:lnTo>
                  <a:lnTo>
                    <a:pt x="229742" y="0"/>
                  </a:lnTo>
                  <a:close/>
                </a:path>
              </a:pathLst>
            </a:custGeom>
            <a:solidFill>
              <a:srgbClr val="50A0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9"/>
            <p:cNvSpPr/>
            <p:nvPr userDrawn="1"/>
          </p:nvSpPr>
          <p:spPr>
            <a:xfrm>
              <a:off x="9742678" y="6844246"/>
              <a:ext cx="719455" cy="481330"/>
            </a:xfrm>
            <a:custGeom>
              <a:avLst/>
              <a:gdLst/>
              <a:ahLst/>
              <a:cxnLst/>
              <a:rect l="l" t="t" r="r" b="b"/>
              <a:pathLst>
                <a:path w="719455" h="481329">
                  <a:moveTo>
                    <a:pt x="598039" y="163296"/>
                  </a:moveTo>
                  <a:lnTo>
                    <a:pt x="267398" y="163296"/>
                  </a:lnTo>
                  <a:lnTo>
                    <a:pt x="362127" y="481050"/>
                  </a:lnTo>
                  <a:lnTo>
                    <a:pt x="598039" y="163296"/>
                  </a:lnTo>
                  <a:close/>
                </a:path>
                <a:path w="719455" h="481329">
                  <a:moveTo>
                    <a:pt x="719277" y="0"/>
                  </a:moveTo>
                  <a:lnTo>
                    <a:pt x="134277" y="209804"/>
                  </a:lnTo>
                  <a:lnTo>
                    <a:pt x="0" y="371767"/>
                  </a:lnTo>
                  <a:lnTo>
                    <a:pt x="48704" y="402450"/>
                  </a:lnTo>
                  <a:lnTo>
                    <a:pt x="267398" y="163296"/>
                  </a:lnTo>
                  <a:lnTo>
                    <a:pt x="598039" y="163296"/>
                  </a:lnTo>
                  <a:lnTo>
                    <a:pt x="719277" y="0"/>
                  </a:lnTo>
                  <a:close/>
                </a:path>
              </a:pathLst>
            </a:custGeom>
            <a:solidFill>
              <a:srgbClr val="5AA2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30"/>
            <p:cNvSpPr/>
            <p:nvPr userDrawn="1"/>
          </p:nvSpPr>
          <p:spPr>
            <a:xfrm>
              <a:off x="9876967" y="6071478"/>
              <a:ext cx="814705" cy="982980"/>
            </a:xfrm>
            <a:custGeom>
              <a:avLst/>
              <a:gdLst/>
              <a:ahLst/>
              <a:cxnLst/>
              <a:rect l="l" t="t" r="r" b="b"/>
              <a:pathLst>
                <a:path w="814705" h="982979">
                  <a:moveTo>
                    <a:pt x="814705" y="0"/>
                  </a:moveTo>
                  <a:lnTo>
                    <a:pt x="0" y="982567"/>
                  </a:lnTo>
                  <a:lnTo>
                    <a:pt x="585000" y="772750"/>
                  </a:lnTo>
                  <a:lnTo>
                    <a:pt x="814705" y="463367"/>
                  </a:lnTo>
                  <a:lnTo>
                    <a:pt x="814705" y="0"/>
                  </a:lnTo>
                  <a:close/>
                </a:path>
              </a:pathLst>
            </a:custGeom>
            <a:solidFill>
              <a:srgbClr val="489F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31"/>
            <p:cNvSpPr/>
            <p:nvPr userDrawn="1"/>
          </p:nvSpPr>
          <p:spPr>
            <a:xfrm>
              <a:off x="9456691" y="7215991"/>
              <a:ext cx="335280" cy="345440"/>
            </a:xfrm>
            <a:custGeom>
              <a:avLst/>
              <a:gdLst/>
              <a:ahLst/>
              <a:cxnLst/>
              <a:rect l="l" t="t" r="r" b="b"/>
              <a:pathLst>
                <a:path w="335279" h="345440">
                  <a:moveTo>
                    <a:pt x="285961" y="0"/>
                  </a:moveTo>
                  <a:lnTo>
                    <a:pt x="0" y="344925"/>
                  </a:lnTo>
                  <a:lnTo>
                    <a:pt x="47366" y="344925"/>
                  </a:lnTo>
                  <a:lnTo>
                    <a:pt x="334691" y="30695"/>
                  </a:lnTo>
                  <a:lnTo>
                    <a:pt x="285961" y="0"/>
                  </a:lnTo>
                  <a:close/>
                </a:path>
              </a:pathLst>
            </a:custGeom>
            <a:solidFill>
              <a:srgbClr val="0097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32"/>
            <p:cNvSpPr/>
            <p:nvPr userDrawn="1"/>
          </p:nvSpPr>
          <p:spPr>
            <a:xfrm>
              <a:off x="10508414" y="7165213"/>
              <a:ext cx="183515" cy="396240"/>
            </a:xfrm>
            <a:custGeom>
              <a:avLst/>
              <a:gdLst/>
              <a:ahLst/>
              <a:cxnLst/>
              <a:rect l="l" t="t" r="r" b="b"/>
              <a:pathLst>
                <a:path w="183515" h="396240">
                  <a:moveTo>
                    <a:pt x="183258" y="0"/>
                  </a:moveTo>
                  <a:lnTo>
                    <a:pt x="0" y="395703"/>
                  </a:lnTo>
                  <a:lnTo>
                    <a:pt x="183258" y="395703"/>
                  </a:lnTo>
                  <a:lnTo>
                    <a:pt x="183258" y="0"/>
                  </a:lnTo>
                  <a:close/>
                </a:path>
              </a:pathLst>
            </a:custGeom>
            <a:solidFill>
              <a:srgbClr val="084D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3"/>
            <p:cNvSpPr/>
            <p:nvPr userDrawn="1"/>
          </p:nvSpPr>
          <p:spPr>
            <a:xfrm>
              <a:off x="10141064" y="6797479"/>
              <a:ext cx="551180" cy="763905"/>
            </a:xfrm>
            <a:custGeom>
              <a:avLst/>
              <a:gdLst/>
              <a:ahLst/>
              <a:cxnLst/>
              <a:rect l="l" t="t" r="r" b="b"/>
              <a:pathLst>
                <a:path w="551180" h="763904">
                  <a:moveTo>
                    <a:pt x="550607" y="0"/>
                  </a:moveTo>
                  <a:lnTo>
                    <a:pt x="0" y="649640"/>
                  </a:lnTo>
                  <a:lnTo>
                    <a:pt x="33926" y="763437"/>
                  </a:lnTo>
                  <a:lnTo>
                    <a:pt x="367334" y="763437"/>
                  </a:lnTo>
                  <a:lnTo>
                    <a:pt x="550607" y="367704"/>
                  </a:lnTo>
                  <a:lnTo>
                    <a:pt x="550607" y="0"/>
                  </a:lnTo>
                  <a:close/>
                </a:path>
              </a:pathLst>
            </a:custGeom>
            <a:solidFill>
              <a:srgbClr val="1C44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4"/>
            <p:cNvSpPr/>
            <p:nvPr userDrawn="1"/>
          </p:nvSpPr>
          <p:spPr>
            <a:xfrm>
              <a:off x="5360136" y="5096189"/>
              <a:ext cx="520700" cy="306070"/>
            </a:xfrm>
            <a:custGeom>
              <a:avLst/>
              <a:gdLst/>
              <a:ahLst/>
              <a:cxnLst/>
              <a:rect l="l" t="t" r="r" b="b"/>
              <a:pathLst>
                <a:path w="520700" h="306070">
                  <a:moveTo>
                    <a:pt x="0" y="0"/>
                  </a:moveTo>
                  <a:lnTo>
                    <a:pt x="237769" y="306031"/>
                  </a:lnTo>
                  <a:lnTo>
                    <a:pt x="434759" y="146049"/>
                  </a:lnTo>
                  <a:lnTo>
                    <a:pt x="520611" y="76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014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5"/>
            <p:cNvSpPr/>
            <p:nvPr userDrawn="1"/>
          </p:nvSpPr>
          <p:spPr>
            <a:xfrm>
              <a:off x="9929874" y="7325301"/>
              <a:ext cx="211454" cy="236220"/>
            </a:xfrm>
            <a:custGeom>
              <a:avLst/>
              <a:gdLst/>
              <a:ahLst/>
              <a:cxnLst/>
              <a:rect l="l" t="t" r="r" b="b"/>
              <a:pathLst>
                <a:path w="211455" h="236220">
                  <a:moveTo>
                    <a:pt x="174944" y="0"/>
                  </a:moveTo>
                  <a:lnTo>
                    <a:pt x="0" y="235615"/>
                  </a:lnTo>
                  <a:lnTo>
                    <a:pt x="114734" y="235615"/>
                  </a:lnTo>
                  <a:lnTo>
                    <a:pt x="211228" y="121805"/>
                  </a:lnTo>
                  <a:lnTo>
                    <a:pt x="174944" y="0"/>
                  </a:lnTo>
                  <a:close/>
                </a:path>
              </a:pathLst>
            </a:custGeom>
            <a:solidFill>
              <a:srgbClr val="CB14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6"/>
            <p:cNvSpPr/>
            <p:nvPr userDrawn="1"/>
          </p:nvSpPr>
          <p:spPr>
            <a:xfrm>
              <a:off x="9791369" y="7007524"/>
              <a:ext cx="313690" cy="553720"/>
            </a:xfrm>
            <a:custGeom>
              <a:avLst/>
              <a:gdLst/>
              <a:ahLst/>
              <a:cxnLst/>
              <a:rect l="l" t="t" r="r" b="b"/>
              <a:pathLst>
                <a:path w="313690" h="553720">
                  <a:moveTo>
                    <a:pt x="218719" y="0"/>
                  </a:moveTo>
                  <a:lnTo>
                    <a:pt x="0" y="239166"/>
                  </a:lnTo>
                  <a:lnTo>
                    <a:pt x="169976" y="346290"/>
                  </a:lnTo>
                  <a:lnTo>
                    <a:pt x="50454" y="553392"/>
                  </a:lnTo>
                  <a:lnTo>
                    <a:pt x="138482" y="553392"/>
                  </a:lnTo>
                  <a:lnTo>
                    <a:pt x="313448" y="317766"/>
                  </a:lnTo>
                  <a:lnTo>
                    <a:pt x="218719" y="0"/>
                  </a:lnTo>
                  <a:close/>
                </a:path>
              </a:pathLst>
            </a:custGeom>
            <a:solidFill>
              <a:srgbClr val="C914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7"/>
            <p:cNvSpPr/>
            <p:nvPr userDrawn="1"/>
          </p:nvSpPr>
          <p:spPr>
            <a:xfrm>
              <a:off x="9504070" y="7246688"/>
              <a:ext cx="457834" cy="314325"/>
            </a:xfrm>
            <a:custGeom>
              <a:avLst/>
              <a:gdLst/>
              <a:ahLst/>
              <a:cxnLst/>
              <a:rect l="l" t="t" r="r" b="b"/>
              <a:pathLst>
                <a:path w="457834" h="314325">
                  <a:moveTo>
                    <a:pt x="287299" y="0"/>
                  </a:moveTo>
                  <a:lnTo>
                    <a:pt x="0" y="314228"/>
                  </a:lnTo>
                  <a:lnTo>
                    <a:pt x="337744" y="314228"/>
                  </a:lnTo>
                  <a:lnTo>
                    <a:pt x="457302" y="107124"/>
                  </a:lnTo>
                  <a:lnTo>
                    <a:pt x="287299" y="0"/>
                  </a:lnTo>
                  <a:close/>
                </a:path>
              </a:pathLst>
            </a:custGeom>
            <a:solidFill>
              <a:srgbClr val="B61D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8"/>
            <p:cNvSpPr/>
            <p:nvPr userDrawn="1"/>
          </p:nvSpPr>
          <p:spPr>
            <a:xfrm>
              <a:off x="10044583" y="7447106"/>
              <a:ext cx="130810" cy="114300"/>
            </a:xfrm>
            <a:custGeom>
              <a:avLst/>
              <a:gdLst/>
              <a:ahLst/>
              <a:cxnLst/>
              <a:rect l="l" t="t" r="r" b="b"/>
              <a:pathLst>
                <a:path w="130809" h="114300">
                  <a:moveTo>
                    <a:pt x="96493" y="0"/>
                  </a:moveTo>
                  <a:lnTo>
                    <a:pt x="0" y="113809"/>
                  </a:lnTo>
                  <a:lnTo>
                    <a:pt x="130431" y="113809"/>
                  </a:lnTo>
                  <a:lnTo>
                    <a:pt x="96493" y="0"/>
                  </a:lnTo>
                  <a:close/>
                </a:path>
              </a:pathLst>
            </a:custGeom>
            <a:solidFill>
              <a:srgbClr val="B61D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9"/>
            <p:cNvSpPr/>
            <p:nvPr userDrawn="1"/>
          </p:nvSpPr>
          <p:spPr>
            <a:xfrm>
              <a:off x="9140393" y="7185763"/>
              <a:ext cx="248920" cy="220979"/>
            </a:xfrm>
            <a:custGeom>
              <a:avLst/>
              <a:gdLst/>
              <a:ahLst/>
              <a:cxnLst/>
              <a:rect l="l" t="t" r="r" b="b"/>
              <a:pathLst>
                <a:path w="248920" h="220979">
                  <a:moveTo>
                    <a:pt x="0" y="0"/>
                  </a:moveTo>
                  <a:lnTo>
                    <a:pt x="148221" y="220497"/>
                  </a:lnTo>
                  <a:lnTo>
                    <a:pt x="248907" y="149415"/>
                  </a:lnTo>
                  <a:lnTo>
                    <a:pt x="198475" y="165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1D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40"/>
            <p:cNvSpPr/>
            <p:nvPr userDrawn="1"/>
          </p:nvSpPr>
          <p:spPr>
            <a:xfrm>
              <a:off x="9338868" y="7202327"/>
              <a:ext cx="157480" cy="133350"/>
            </a:xfrm>
            <a:custGeom>
              <a:avLst/>
              <a:gdLst/>
              <a:ahLst/>
              <a:cxnLst/>
              <a:rect l="l" t="t" r="r" b="b"/>
              <a:pathLst>
                <a:path w="157479" h="133350">
                  <a:moveTo>
                    <a:pt x="0" y="0"/>
                  </a:moveTo>
                  <a:lnTo>
                    <a:pt x="50431" y="132854"/>
                  </a:lnTo>
                  <a:lnTo>
                    <a:pt x="91986" y="103809"/>
                  </a:lnTo>
                  <a:lnTo>
                    <a:pt x="157149" y="131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61D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0" name="Рисунок 3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72" y="396255"/>
            <a:ext cx="4036070" cy="974034"/>
          </a:xfrm>
          <a:prstGeom prst="rect">
            <a:avLst/>
          </a:prstGeom>
        </p:spPr>
      </p:pic>
      <p:sp>
        <p:nvSpPr>
          <p:cNvPr id="41" name="TextBox 40"/>
          <p:cNvSpPr txBox="1"/>
          <p:nvPr userDrawn="1"/>
        </p:nvSpPr>
        <p:spPr>
          <a:xfrm>
            <a:off x="634840" y="1870989"/>
            <a:ext cx="9579240" cy="2593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6500"/>
              </a:lnSpc>
            </a:pPr>
            <a:r>
              <a:rPr lang="ru-RU" sz="4800" baseline="0" dirty="0" smtClean="0">
                <a:solidFill>
                  <a:schemeClr val="bg1"/>
                </a:solidFill>
              </a:rPr>
              <a:t>Внутренний рынок нефтепродуктов и монетарная политика правительства </a:t>
            </a:r>
            <a:endParaRPr lang="ru-RU" sz="4800" baseline="0" dirty="0">
              <a:solidFill>
                <a:schemeClr val="bg1"/>
              </a:solidFill>
            </a:endParaRPr>
          </a:p>
        </p:txBody>
      </p:sp>
      <p:sp>
        <p:nvSpPr>
          <p:cNvPr id="42" name="TextBox 41"/>
          <p:cNvSpPr txBox="1"/>
          <p:nvPr userDrawn="1"/>
        </p:nvSpPr>
        <p:spPr>
          <a:xfrm>
            <a:off x="621237" y="4751102"/>
            <a:ext cx="95792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3600" b="0" baseline="0" dirty="0" smtClean="0">
                <a:solidFill>
                  <a:schemeClr val="bg1"/>
                </a:solidFill>
              </a:rPr>
              <a:t>Карабьянц Андрей </a:t>
            </a:r>
          </a:p>
          <a:p>
            <a:pPr algn="l"/>
            <a:r>
              <a:rPr lang="ru-RU" sz="3600" b="0" baseline="0" dirty="0" smtClean="0">
                <a:solidFill>
                  <a:schemeClr val="bg1"/>
                </a:solidFill>
              </a:rPr>
              <a:t>Руководитель проекта ПРАЙМ-ТЭК</a:t>
            </a:r>
          </a:p>
          <a:p>
            <a:pPr algn="l"/>
            <a:r>
              <a:rPr lang="ru-RU" sz="3600" b="0" baseline="0" dirty="0" smtClean="0">
                <a:solidFill>
                  <a:schemeClr val="bg1"/>
                </a:solidFill>
              </a:rPr>
              <a:t>АЭИ ПРАЙМ</a:t>
            </a:r>
            <a:endParaRPr lang="ru-RU" sz="3600" b="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746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6264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762875" y="1404938"/>
            <a:ext cx="2408238" cy="49688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4988" y="1404938"/>
            <a:ext cx="7075487" cy="49688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55534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3635756" y="7031975"/>
            <a:ext cx="3421888" cy="37806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534670" y="7031975"/>
            <a:ext cx="2459482" cy="378063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9/17/2018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10118568" y="7028344"/>
            <a:ext cx="264635" cy="206082"/>
          </a:xfrm>
          <a:prstGeom prst="rect">
            <a:avLst/>
          </a:prstGeom>
        </p:spPr>
        <p:txBody>
          <a:bodyPr lIns="0" tIns="0" rIns="0" bIns="0"/>
          <a:lstStyle>
            <a:lvl1pPr>
              <a:defRPr sz="1468" b="0" i="0">
                <a:solidFill>
                  <a:srgbClr val="A7A9AC"/>
                </a:solidFill>
                <a:latin typeface="Arial"/>
                <a:cs typeface="Arial"/>
              </a:defRPr>
            </a:lvl1pPr>
          </a:lstStyle>
          <a:p>
            <a:pPr marL="88320">
              <a:lnSpc>
                <a:spcPts val="1522"/>
              </a:lnSpc>
            </a:pPr>
            <a:fld id="{81D60167-4931-47E6-BA6A-407CBD079E47}" type="slidenum">
              <a:rPr lang="ru-RU" spc="19" smtClean="0"/>
              <a:pPr marL="88320">
                <a:lnSpc>
                  <a:spcPts val="1522"/>
                </a:lnSpc>
              </a:pPr>
              <a:t>‹#›</a:t>
            </a:fld>
            <a:endParaRPr lang="ru-RU" spc="19" dirty="0"/>
          </a:p>
        </p:txBody>
      </p:sp>
    </p:spTree>
    <p:extLst>
      <p:ext uri="{BB962C8B-B14F-4D97-AF65-F5344CB8AC3E}">
        <p14:creationId xmlns:p14="http://schemas.microsoft.com/office/powerpoint/2010/main" val="5771741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6675" y="1238250"/>
            <a:ext cx="8020050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6675" y="3971925"/>
            <a:ext cx="8020050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3C7DF-94FD-4677-A9BF-6C74B921D208}" type="datetimeFigureOut">
              <a:rPr lang="ru-RU" smtClean="0"/>
              <a:t>17.09.2018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402E6-F793-4160-85C3-BC62774BB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97395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3C7DF-94FD-4677-A9BF-6C74B921D208}" type="datetimeFigureOut">
              <a:rPr lang="ru-RU" smtClean="0"/>
              <a:t>17.09.2018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402E6-F793-4160-85C3-BC62774BB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67612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0250" y="1884363"/>
            <a:ext cx="9221788" cy="314642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30250" y="5059363"/>
            <a:ext cx="9221788" cy="16541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3C7DF-94FD-4677-A9BF-6C74B921D208}" type="datetimeFigureOut">
              <a:rPr lang="ru-RU" smtClean="0"/>
              <a:t>17.09.2018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402E6-F793-4160-85C3-BC62774BB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20009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35013" y="2012950"/>
            <a:ext cx="4535487" cy="47974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22900" y="2012950"/>
            <a:ext cx="4535488" cy="47974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3C7DF-94FD-4677-A9BF-6C74B921D208}" type="datetimeFigureOut">
              <a:rPr lang="ru-RU" smtClean="0"/>
              <a:t>17.09.2018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402E6-F793-4160-85C3-BC62774BB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85201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600" y="403225"/>
            <a:ext cx="9223375" cy="14605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36600" y="1854200"/>
            <a:ext cx="4524375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36600" y="2762250"/>
            <a:ext cx="4524375" cy="40624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13375" y="1854200"/>
            <a:ext cx="4546600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413375" y="2762250"/>
            <a:ext cx="4546600" cy="40624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3C7DF-94FD-4677-A9BF-6C74B921D208}" type="datetimeFigureOut">
              <a:rPr lang="ru-RU" smtClean="0"/>
              <a:t>17.09.2018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402E6-F793-4160-85C3-BC62774BB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1358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3C7DF-94FD-4677-A9BF-6C74B921D208}" type="datetimeFigureOut">
              <a:rPr lang="ru-RU" smtClean="0"/>
              <a:t>17.09.2018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402E6-F793-4160-85C3-BC62774BB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80436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3C7DF-94FD-4677-A9BF-6C74B921D208}" type="datetimeFigureOut">
              <a:rPr lang="ru-RU" smtClean="0"/>
              <a:t>17.09.2018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402E6-F793-4160-85C3-BC62774BB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9024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3562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600" y="504825"/>
            <a:ext cx="3449638" cy="17637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46600" y="1089025"/>
            <a:ext cx="5413375" cy="53736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36600" y="2268538"/>
            <a:ext cx="3449638" cy="42021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3C7DF-94FD-4677-A9BF-6C74B921D208}" type="datetimeFigureOut">
              <a:rPr lang="ru-RU" smtClean="0"/>
              <a:t>17.09.2018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402E6-F793-4160-85C3-BC62774BB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10421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600" y="504825"/>
            <a:ext cx="3449638" cy="17637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46600" y="1089025"/>
            <a:ext cx="5413375" cy="53736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36600" y="2268538"/>
            <a:ext cx="3449638" cy="42021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3C7DF-94FD-4677-A9BF-6C74B921D208}" type="datetimeFigureOut">
              <a:rPr lang="ru-RU" smtClean="0"/>
              <a:t>17.09.2018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402E6-F793-4160-85C3-BC62774BB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94756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3C7DF-94FD-4677-A9BF-6C74B921D208}" type="datetimeFigureOut">
              <a:rPr lang="ru-RU" smtClean="0"/>
              <a:t>17.09.2018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402E6-F793-4160-85C3-BC62774BB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39709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653338" y="403225"/>
            <a:ext cx="2305050" cy="64071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35013" y="403225"/>
            <a:ext cx="6765925" cy="64071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3C7DF-94FD-4677-A9BF-6C74B921D208}" type="datetimeFigureOut">
              <a:rPr lang="ru-RU" smtClean="0"/>
              <a:t>17.09.2018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402E6-F793-4160-85C3-BC62774BB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8801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550" y="4859338"/>
            <a:ext cx="9090025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4550" y="3205163"/>
            <a:ext cx="9090025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681293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25525" y="2268538"/>
            <a:ext cx="4483100" cy="4105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661025" y="2268538"/>
            <a:ext cx="4484688" cy="4105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1490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988" y="303213"/>
            <a:ext cx="9623425" cy="126047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988" y="1692275"/>
            <a:ext cx="4724400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34988" y="2397125"/>
            <a:ext cx="4724400" cy="43576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32425" y="1692275"/>
            <a:ext cx="472598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432425" y="2397125"/>
            <a:ext cx="4725988" cy="43576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4705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5497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3982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988" y="301625"/>
            <a:ext cx="3517900" cy="12811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81475" y="301625"/>
            <a:ext cx="5976938" cy="64531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4988" y="1582738"/>
            <a:ext cx="3517900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79039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5500" y="5292725"/>
            <a:ext cx="64166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95500" y="676275"/>
            <a:ext cx="6416675" cy="45354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95500" y="5918200"/>
            <a:ext cx="6416675" cy="88741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27403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4988" y="1404938"/>
            <a:ext cx="963612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533" tIns="49769" rIns="99533" bIns="4976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dirty="0" smtClean="0"/>
              <a:t>Заголовок слайда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4988" y="2268538"/>
            <a:ext cx="9610725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533" tIns="49769" rIns="99533" bIns="497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ru-RU" altLang="ru-RU" dirty="0" smtClean="0"/>
          </a:p>
        </p:txBody>
      </p:sp>
      <p:sp>
        <p:nvSpPr>
          <p:cNvPr id="11" name="object 3"/>
          <p:cNvSpPr/>
          <p:nvPr userDrawn="1"/>
        </p:nvSpPr>
        <p:spPr>
          <a:xfrm>
            <a:off x="1" y="6197"/>
            <a:ext cx="10693400" cy="107232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" name="Группа 1"/>
          <p:cNvGrpSpPr/>
          <p:nvPr userDrawn="1"/>
        </p:nvGrpSpPr>
        <p:grpSpPr>
          <a:xfrm>
            <a:off x="6426820" y="0"/>
            <a:ext cx="4266580" cy="1633642"/>
            <a:chOff x="8738768" y="0"/>
            <a:chExt cx="5090643" cy="1949170"/>
          </a:xfrm>
        </p:grpSpPr>
        <p:sp>
          <p:nvSpPr>
            <p:cNvPr id="12" name="object 4"/>
            <p:cNvSpPr/>
            <p:nvPr userDrawn="1"/>
          </p:nvSpPr>
          <p:spPr>
            <a:xfrm>
              <a:off x="9151442" y="6425"/>
              <a:ext cx="4533900" cy="1732280"/>
            </a:xfrm>
            <a:custGeom>
              <a:avLst/>
              <a:gdLst/>
              <a:ahLst/>
              <a:cxnLst/>
              <a:rect l="l" t="t" r="r" b="b"/>
              <a:pathLst>
                <a:path w="4533900" h="1732280">
                  <a:moveTo>
                    <a:pt x="2227630" y="0"/>
                  </a:moveTo>
                  <a:lnTo>
                    <a:pt x="0" y="0"/>
                  </a:lnTo>
                  <a:lnTo>
                    <a:pt x="454621" y="727392"/>
                  </a:lnTo>
                  <a:lnTo>
                    <a:pt x="3228060" y="1732114"/>
                  </a:lnTo>
                  <a:lnTo>
                    <a:pt x="4533709" y="666292"/>
                  </a:lnTo>
                  <a:lnTo>
                    <a:pt x="4149648" y="198310"/>
                  </a:lnTo>
                  <a:lnTo>
                    <a:pt x="2227630" y="0"/>
                  </a:lnTo>
                  <a:close/>
                </a:path>
              </a:pathLst>
            </a:custGeom>
            <a:solidFill>
              <a:srgbClr val="D014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5"/>
            <p:cNvSpPr/>
            <p:nvPr userDrawn="1"/>
          </p:nvSpPr>
          <p:spPr>
            <a:xfrm>
              <a:off x="12757022" y="1181455"/>
              <a:ext cx="1071880" cy="767715"/>
            </a:xfrm>
            <a:custGeom>
              <a:avLst/>
              <a:gdLst/>
              <a:ahLst/>
              <a:cxnLst/>
              <a:rect l="l" t="t" r="r" b="b"/>
              <a:pathLst>
                <a:path w="1071880" h="767714">
                  <a:moveTo>
                    <a:pt x="281114" y="0"/>
                  </a:moveTo>
                  <a:lnTo>
                    <a:pt x="0" y="229552"/>
                  </a:lnTo>
                  <a:lnTo>
                    <a:pt x="1071816" y="767499"/>
                  </a:lnTo>
                  <a:lnTo>
                    <a:pt x="1071816" y="699020"/>
                  </a:lnTo>
                  <a:lnTo>
                    <a:pt x="281114" y="0"/>
                  </a:lnTo>
                  <a:close/>
                </a:path>
              </a:pathLst>
            </a:custGeom>
            <a:solidFill>
              <a:srgbClr val="711C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6"/>
            <p:cNvSpPr/>
            <p:nvPr userDrawn="1"/>
          </p:nvSpPr>
          <p:spPr>
            <a:xfrm>
              <a:off x="11289055" y="605307"/>
              <a:ext cx="1749425" cy="805815"/>
            </a:xfrm>
            <a:custGeom>
              <a:avLst/>
              <a:gdLst/>
              <a:ahLst/>
              <a:cxnLst/>
              <a:rect l="l" t="t" r="r" b="b"/>
              <a:pathLst>
                <a:path w="1749425" h="805815">
                  <a:moveTo>
                    <a:pt x="55486" y="0"/>
                  </a:moveTo>
                  <a:lnTo>
                    <a:pt x="0" y="68910"/>
                  </a:lnTo>
                  <a:lnTo>
                    <a:pt x="1467942" y="805688"/>
                  </a:lnTo>
                  <a:lnTo>
                    <a:pt x="1749056" y="576135"/>
                  </a:lnTo>
                  <a:lnTo>
                    <a:pt x="1688007" y="522135"/>
                  </a:lnTo>
                  <a:lnTo>
                    <a:pt x="1519288" y="522135"/>
                  </a:lnTo>
                  <a:lnTo>
                    <a:pt x="1245044" y="289941"/>
                  </a:lnTo>
                  <a:lnTo>
                    <a:pt x="55486" y="0"/>
                  </a:lnTo>
                  <a:close/>
                </a:path>
                <a:path w="1749425" h="805815">
                  <a:moveTo>
                    <a:pt x="1642148" y="481571"/>
                  </a:moveTo>
                  <a:lnTo>
                    <a:pt x="1519288" y="522135"/>
                  </a:lnTo>
                  <a:lnTo>
                    <a:pt x="1688007" y="522135"/>
                  </a:lnTo>
                  <a:lnTo>
                    <a:pt x="1642148" y="481571"/>
                  </a:lnTo>
                  <a:close/>
                </a:path>
              </a:pathLst>
            </a:custGeom>
            <a:solidFill>
              <a:srgbClr val="C319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7"/>
            <p:cNvSpPr/>
            <p:nvPr userDrawn="1"/>
          </p:nvSpPr>
          <p:spPr>
            <a:xfrm>
              <a:off x="8738768" y="0"/>
              <a:ext cx="2630805" cy="925194"/>
            </a:xfrm>
            <a:custGeom>
              <a:avLst/>
              <a:gdLst/>
              <a:ahLst/>
              <a:cxnLst/>
              <a:rect l="l" t="t" r="r" b="b"/>
              <a:pathLst>
                <a:path w="2630804" h="925194">
                  <a:moveTo>
                    <a:pt x="1242682" y="0"/>
                  </a:moveTo>
                  <a:lnTo>
                    <a:pt x="352501" y="0"/>
                  </a:lnTo>
                  <a:lnTo>
                    <a:pt x="0" y="90220"/>
                  </a:lnTo>
                  <a:lnTo>
                    <a:pt x="2348661" y="924623"/>
                  </a:lnTo>
                  <a:lnTo>
                    <a:pt x="2630309" y="574763"/>
                  </a:lnTo>
                  <a:lnTo>
                    <a:pt x="1242682" y="0"/>
                  </a:lnTo>
                  <a:close/>
                </a:path>
              </a:pathLst>
            </a:custGeom>
            <a:solidFill>
              <a:srgbClr val="8D7D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8"/>
            <p:cNvSpPr/>
            <p:nvPr userDrawn="1"/>
          </p:nvSpPr>
          <p:spPr>
            <a:xfrm>
              <a:off x="10813059" y="59638"/>
              <a:ext cx="1721485" cy="835660"/>
            </a:xfrm>
            <a:custGeom>
              <a:avLst/>
              <a:gdLst/>
              <a:ahLst/>
              <a:cxnLst/>
              <a:rect l="l" t="t" r="r" b="b"/>
              <a:pathLst>
                <a:path w="1721484" h="835660">
                  <a:moveTo>
                    <a:pt x="629297" y="0"/>
                  </a:moveTo>
                  <a:lnTo>
                    <a:pt x="0" y="279006"/>
                  </a:lnTo>
                  <a:lnTo>
                    <a:pt x="556018" y="515150"/>
                  </a:lnTo>
                  <a:lnTo>
                    <a:pt x="531495" y="545680"/>
                  </a:lnTo>
                  <a:lnTo>
                    <a:pt x="1721053" y="835621"/>
                  </a:lnTo>
                  <a:lnTo>
                    <a:pt x="869759" y="114795"/>
                  </a:lnTo>
                  <a:lnTo>
                    <a:pt x="629297" y="0"/>
                  </a:lnTo>
                  <a:close/>
                </a:path>
              </a:pathLst>
            </a:custGeom>
            <a:solidFill>
              <a:srgbClr val="9285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9"/>
            <p:cNvSpPr/>
            <p:nvPr userDrawn="1"/>
          </p:nvSpPr>
          <p:spPr>
            <a:xfrm>
              <a:off x="10613529" y="325932"/>
              <a:ext cx="755650" cy="266700"/>
            </a:xfrm>
            <a:custGeom>
              <a:avLst/>
              <a:gdLst/>
              <a:ahLst/>
              <a:cxnLst/>
              <a:rect l="l" t="t" r="r" b="b"/>
              <a:pathLst>
                <a:path w="755650" h="266700">
                  <a:moveTo>
                    <a:pt x="199529" y="0"/>
                  </a:moveTo>
                  <a:lnTo>
                    <a:pt x="0" y="88493"/>
                  </a:lnTo>
                  <a:lnTo>
                    <a:pt x="731024" y="266674"/>
                  </a:lnTo>
                  <a:lnTo>
                    <a:pt x="755548" y="236143"/>
                  </a:lnTo>
                  <a:lnTo>
                    <a:pt x="199529" y="0"/>
                  </a:lnTo>
                  <a:close/>
                </a:path>
              </a:pathLst>
            </a:custGeom>
            <a:solidFill>
              <a:srgbClr val="529E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0"/>
            <p:cNvSpPr/>
            <p:nvPr userDrawn="1"/>
          </p:nvSpPr>
          <p:spPr>
            <a:xfrm>
              <a:off x="12534100" y="895248"/>
              <a:ext cx="397510" cy="232410"/>
            </a:xfrm>
            <a:custGeom>
              <a:avLst/>
              <a:gdLst/>
              <a:ahLst/>
              <a:cxnLst/>
              <a:rect l="l" t="t" r="r" b="b"/>
              <a:pathLst>
                <a:path w="397509" h="232409">
                  <a:moveTo>
                    <a:pt x="0" y="0"/>
                  </a:moveTo>
                  <a:lnTo>
                    <a:pt x="274243" y="232194"/>
                  </a:lnTo>
                  <a:lnTo>
                    <a:pt x="397103" y="191630"/>
                  </a:lnTo>
                  <a:lnTo>
                    <a:pt x="248970" y="606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1C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1"/>
            <p:cNvSpPr/>
            <p:nvPr userDrawn="1"/>
          </p:nvSpPr>
          <p:spPr>
            <a:xfrm>
              <a:off x="11682806" y="174421"/>
              <a:ext cx="1100455" cy="781685"/>
            </a:xfrm>
            <a:custGeom>
              <a:avLst/>
              <a:gdLst/>
              <a:ahLst/>
              <a:cxnLst/>
              <a:rect l="l" t="t" r="r" b="b"/>
              <a:pathLst>
                <a:path w="1100454" h="781685">
                  <a:moveTo>
                    <a:pt x="0" y="0"/>
                  </a:moveTo>
                  <a:lnTo>
                    <a:pt x="851268" y="720826"/>
                  </a:lnTo>
                  <a:lnTo>
                    <a:pt x="1100264" y="781469"/>
                  </a:lnTo>
                  <a:lnTo>
                    <a:pt x="608139" y="346392"/>
                  </a:lnTo>
                  <a:lnTo>
                    <a:pt x="725649" y="346392"/>
                  </a:lnTo>
                  <a:lnTo>
                    <a:pt x="0" y="0"/>
                  </a:lnTo>
                  <a:close/>
                </a:path>
                <a:path w="1100454" h="781685">
                  <a:moveTo>
                    <a:pt x="725649" y="346392"/>
                  </a:moveTo>
                  <a:lnTo>
                    <a:pt x="608139" y="346392"/>
                  </a:lnTo>
                  <a:lnTo>
                    <a:pt x="726287" y="346697"/>
                  </a:lnTo>
                  <a:lnTo>
                    <a:pt x="725649" y="346392"/>
                  </a:lnTo>
                  <a:close/>
                </a:path>
              </a:pathLst>
            </a:custGeom>
            <a:solidFill>
              <a:srgbClr val="9227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2"/>
            <p:cNvSpPr/>
            <p:nvPr userDrawn="1"/>
          </p:nvSpPr>
          <p:spPr>
            <a:xfrm>
              <a:off x="11596471" y="0"/>
              <a:ext cx="1250315" cy="522605"/>
            </a:xfrm>
            <a:custGeom>
              <a:avLst/>
              <a:gdLst/>
              <a:ahLst/>
              <a:cxnLst/>
              <a:rect l="l" t="t" r="r" b="b"/>
              <a:pathLst>
                <a:path w="1250315" h="522605">
                  <a:moveTo>
                    <a:pt x="638467" y="0"/>
                  </a:moveTo>
                  <a:lnTo>
                    <a:pt x="54571" y="0"/>
                  </a:lnTo>
                  <a:lnTo>
                    <a:pt x="0" y="101282"/>
                  </a:lnTo>
                  <a:lnTo>
                    <a:pt x="86334" y="174421"/>
                  </a:lnTo>
                  <a:lnTo>
                    <a:pt x="812673" y="521093"/>
                  </a:lnTo>
                  <a:lnTo>
                    <a:pt x="1250124" y="522147"/>
                  </a:lnTo>
                  <a:lnTo>
                    <a:pt x="1249476" y="518248"/>
                  </a:lnTo>
                  <a:lnTo>
                    <a:pt x="638467" y="0"/>
                  </a:lnTo>
                  <a:close/>
                </a:path>
              </a:pathLst>
            </a:custGeom>
            <a:solidFill>
              <a:srgbClr val="8629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3"/>
            <p:cNvSpPr/>
            <p:nvPr userDrawn="1"/>
          </p:nvSpPr>
          <p:spPr>
            <a:xfrm>
              <a:off x="13633831" y="924686"/>
              <a:ext cx="195580" cy="339725"/>
            </a:xfrm>
            <a:custGeom>
              <a:avLst/>
              <a:gdLst/>
              <a:ahLst/>
              <a:cxnLst/>
              <a:rect l="l" t="t" r="r" b="b"/>
              <a:pathLst>
                <a:path w="195580" h="339725">
                  <a:moveTo>
                    <a:pt x="100279" y="0"/>
                  </a:moveTo>
                  <a:lnTo>
                    <a:pt x="0" y="154597"/>
                  </a:lnTo>
                  <a:lnTo>
                    <a:pt x="195008" y="339331"/>
                  </a:lnTo>
                  <a:lnTo>
                    <a:pt x="195008" y="70954"/>
                  </a:lnTo>
                  <a:lnTo>
                    <a:pt x="185940" y="70954"/>
                  </a:lnTo>
                  <a:lnTo>
                    <a:pt x="100279" y="0"/>
                  </a:lnTo>
                  <a:close/>
                </a:path>
                <a:path w="195580" h="339725">
                  <a:moveTo>
                    <a:pt x="195008" y="66789"/>
                  </a:moveTo>
                  <a:lnTo>
                    <a:pt x="185940" y="70954"/>
                  </a:lnTo>
                  <a:lnTo>
                    <a:pt x="195008" y="70954"/>
                  </a:lnTo>
                  <a:lnTo>
                    <a:pt x="195008" y="66789"/>
                  </a:lnTo>
                  <a:close/>
                </a:path>
              </a:pathLst>
            </a:custGeom>
            <a:solidFill>
              <a:srgbClr val="D014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4"/>
            <p:cNvSpPr/>
            <p:nvPr userDrawn="1"/>
          </p:nvSpPr>
          <p:spPr>
            <a:xfrm>
              <a:off x="13038073" y="944320"/>
              <a:ext cx="791210" cy="936625"/>
            </a:xfrm>
            <a:custGeom>
              <a:avLst/>
              <a:gdLst/>
              <a:ahLst/>
              <a:cxnLst/>
              <a:rect l="l" t="t" r="r" b="b"/>
              <a:pathLst>
                <a:path w="791209" h="936625">
                  <a:moveTo>
                    <a:pt x="278384" y="9956"/>
                  </a:moveTo>
                  <a:lnTo>
                    <a:pt x="0" y="237121"/>
                  </a:lnTo>
                  <a:lnTo>
                    <a:pt x="790702" y="936142"/>
                  </a:lnTo>
                  <a:lnTo>
                    <a:pt x="790702" y="319684"/>
                  </a:lnTo>
                  <a:lnTo>
                    <a:pt x="668736" y="204152"/>
                  </a:lnTo>
                  <a:lnTo>
                    <a:pt x="550837" y="204152"/>
                  </a:lnTo>
                  <a:lnTo>
                    <a:pt x="353416" y="36639"/>
                  </a:lnTo>
                  <a:lnTo>
                    <a:pt x="334289" y="36639"/>
                  </a:lnTo>
                  <a:lnTo>
                    <a:pt x="278384" y="9956"/>
                  </a:lnTo>
                  <a:close/>
                </a:path>
                <a:path w="791209" h="936625">
                  <a:moveTo>
                    <a:pt x="595680" y="134950"/>
                  </a:moveTo>
                  <a:lnTo>
                    <a:pt x="550837" y="204152"/>
                  </a:lnTo>
                  <a:lnTo>
                    <a:pt x="668736" y="204152"/>
                  </a:lnTo>
                  <a:lnTo>
                    <a:pt x="595680" y="134950"/>
                  </a:lnTo>
                  <a:close/>
                </a:path>
                <a:path w="791209" h="936625">
                  <a:moveTo>
                    <a:pt x="310235" y="0"/>
                  </a:moveTo>
                  <a:lnTo>
                    <a:pt x="334289" y="36639"/>
                  </a:lnTo>
                  <a:lnTo>
                    <a:pt x="353416" y="36639"/>
                  </a:lnTo>
                  <a:lnTo>
                    <a:pt x="310235" y="0"/>
                  </a:lnTo>
                  <a:close/>
                </a:path>
              </a:pathLst>
            </a:custGeom>
            <a:solidFill>
              <a:srgbClr val="CE14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5"/>
            <p:cNvSpPr/>
            <p:nvPr userDrawn="1"/>
          </p:nvSpPr>
          <p:spPr>
            <a:xfrm>
              <a:off x="12783096" y="747953"/>
              <a:ext cx="534035" cy="433705"/>
            </a:xfrm>
            <a:custGeom>
              <a:avLst/>
              <a:gdLst/>
              <a:ahLst/>
              <a:cxnLst/>
              <a:rect l="l" t="t" r="r" b="b"/>
              <a:pathLst>
                <a:path w="534034" h="433705">
                  <a:moveTo>
                    <a:pt x="0" y="207949"/>
                  </a:moveTo>
                  <a:lnTo>
                    <a:pt x="255041" y="433501"/>
                  </a:lnTo>
                  <a:lnTo>
                    <a:pt x="489053" y="242544"/>
                  </a:lnTo>
                  <a:lnTo>
                    <a:pt x="141833" y="242544"/>
                  </a:lnTo>
                  <a:lnTo>
                    <a:pt x="0" y="207949"/>
                  </a:lnTo>
                  <a:close/>
                </a:path>
                <a:path w="534034" h="433705">
                  <a:moveTo>
                    <a:pt x="101307" y="0"/>
                  </a:moveTo>
                  <a:lnTo>
                    <a:pt x="141833" y="242544"/>
                  </a:lnTo>
                  <a:lnTo>
                    <a:pt x="489053" y="242544"/>
                  </a:lnTo>
                  <a:lnTo>
                    <a:pt x="533425" y="206336"/>
                  </a:lnTo>
                  <a:lnTo>
                    <a:pt x="101307" y="0"/>
                  </a:lnTo>
                  <a:close/>
                </a:path>
              </a:pathLst>
            </a:custGeom>
            <a:solidFill>
              <a:srgbClr val="DF07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16"/>
            <p:cNvSpPr/>
            <p:nvPr userDrawn="1"/>
          </p:nvSpPr>
          <p:spPr>
            <a:xfrm>
              <a:off x="13316559" y="936167"/>
              <a:ext cx="56515" cy="45085"/>
            </a:xfrm>
            <a:custGeom>
              <a:avLst/>
              <a:gdLst/>
              <a:ahLst/>
              <a:cxnLst/>
              <a:rect l="l" t="t" r="r" b="b"/>
              <a:pathLst>
                <a:path w="56515" h="45084">
                  <a:moveTo>
                    <a:pt x="22123" y="0"/>
                  </a:moveTo>
                  <a:lnTo>
                    <a:pt x="0" y="18122"/>
                  </a:lnTo>
                  <a:lnTo>
                    <a:pt x="55905" y="44792"/>
                  </a:lnTo>
                  <a:lnTo>
                    <a:pt x="31851" y="8166"/>
                  </a:lnTo>
                  <a:lnTo>
                    <a:pt x="22123" y="0"/>
                  </a:lnTo>
                  <a:close/>
                </a:path>
              </a:pathLst>
            </a:custGeom>
            <a:solidFill>
              <a:srgbClr val="DF07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17"/>
            <p:cNvSpPr/>
            <p:nvPr userDrawn="1"/>
          </p:nvSpPr>
          <p:spPr>
            <a:xfrm>
              <a:off x="12846557" y="522172"/>
              <a:ext cx="492125" cy="432434"/>
            </a:xfrm>
            <a:custGeom>
              <a:avLst/>
              <a:gdLst/>
              <a:ahLst/>
              <a:cxnLst/>
              <a:rect l="l" t="t" r="r" b="b"/>
              <a:pathLst>
                <a:path w="492125" h="432434">
                  <a:moveTo>
                    <a:pt x="3987" y="0"/>
                  </a:moveTo>
                  <a:lnTo>
                    <a:pt x="0" y="0"/>
                  </a:lnTo>
                  <a:lnTo>
                    <a:pt x="37782" y="225767"/>
                  </a:lnTo>
                  <a:lnTo>
                    <a:pt x="469900" y="432104"/>
                  </a:lnTo>
                  <a:lnTo>
                    <a:pt x="492023" y="413994"/>
                  </a:lnTo>
                  <a:lnTo>
                    <a:pt x="3987" y="0"/>
                  </a:lnTo>
                  <a:close/>
                </a:path>
              </a:pathLst>
            </a:custGeom>
            <a:solidFill>
              <a:srgbClr val="D80C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8"/>
            <p:cNvSpPr/>
            <p:nvPr userDrawn="1"/>
          </p:nvSpPr>
          <p:spPr>
            <a:xfrm>
              <a:off x="12290945" y="520826"/>
              <a:ext cx="634365" cy="469900"/>
            </a:xfrm>
            <a:custGeom>
              <a:avLst/>
              <a:gdLst/>
              <a:ahLst/>
              <a:cxnLst/>
              <a:rect l="l" t="t" r="r" b="b"/>
              <a:pathLst>
                <a:path w="634365" h="469900">
                  <a:moveTo>
                    <a:pt x="0" y="0"/>
                  </a:moveTo>
                  <a:lnTo>
                    <a:pt x="492125" y="435076"/>
                  </a:lnTo>
                  <a:lnTo>
                    <a:pt x="633933" y="469684"/>
                  </a:lnTo>
                  <a:lnTo>
                    <a:pt x="593432" y="227126"/>
                  </a:lnTo>
                  <a:lnTo>
                    <a:pt x="118148" y="2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20F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19"/>
            <p:cNvSpPr/>
            <p:nvPr userDrawn="1"/>
          </p:nvSpPr>
          <p:spPr>
            <a:xfrm>
              <a:off x="12409093" y="521118"/>
              <a:ext cx="475615" cy="227329"/>
            </a:xfrm>
            <a:custGeom>
              <a:avLst/>
              <a:gdLst/>
              <a:ahLst/>
              <a:cxnLst/>
              <a:rect l="l" t="t" r="r" b="b"/>
              <a:pathLst>
                <a:path w="475615" h="227329">
                  <a:moveTo>
                    <a:pt x="0" y="0"/>
                  </a:moveTo>
                  <a:lnTo>
                    <a:pt x="475259" y="226822"/>
                  </a:lnTo>
                  <a:lnTo>
                    <a:pt x="437502" y="10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D13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0"/>
            <p:cNvSpPr/>
            <p:nvPr userDrawn="1"/>
          </p:nvSpPr>
          <p:spPr>
            <a:xfrm>
              <a:off x="13416026" y="755027"/>
              <a:ext cx="318135" cy="311785"/>
            </a:xfrm>
            <a:custGeom>
              <a:avLst/>
              <a:gdLst/>
              <a:ahLst/>
              <a:cxnLst/>
              <a:rect l="l" t="t" r="r" b="b"/>
              <a:pathLst>
                <a:path w="318134" h="311784">
                  <a:moveTo>
                    <a:pt x="128905" y="0"/>
                  </a:moveTo>
                  <a:lnTo>
                    <a:pt x="0" y="105270"/>
                  </a:lnTo>
                  <a:lnTo>
                    <a:pt x="217728" y="311543"/>
                  </a:lnTo>
                  <a:lnTo>
                    <a:pt x="318020" y="156921"/>
                  </a:lnTo>
                  <a:lnTo>
                    <a:pt x="128905" y="0"/>
                  </a:lnTo>
                  <a:close/>
                </a:path>
              </a:pathLst>
            </a:custGeom>
            <a:solidFill>
              <a:srgbClr val="519F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1"/>
            <p:cNvSpPr/>
            <p:nvPr userDrawn="1"/>
          </p:nvSpPr>
          <p:spPr>
            <a:xfrm>
              <a:off x="12855067" y="195338"/>
              <a:ext cx="690245" cy="678180"/>
            </a:xfrm>
            <a:custGeom>
              <a:avLst/>
              <a:gdLst/>
              <a:ahLst/>
              <a:cxnLst/>
              <a:rect l="l" t="t" r="r" b="b"/>
              <a:pathLst>
                <a:path w="690244" h="678180">
                  <a:moveTo>
                    <a:pt x="0" y="0"/>
                  </a:moveTo>
                  <a:lnTo>
                    <a:pt x="255955" y="388670"/>
                  </a:lnTo>
                  <a:lnTo>
                    <a:pt x="561060" y="677659"/>
                  </a:lnTo>
                  <a:lnTo>
                    <a:pt x="689965" y="5723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86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22"/>
            <p:cNvSpPr/>
            <p:nvPr userDrawn="1"/>
          </p:nvSpPr>
          <p:spPr>
            <a:xfrm>
              <a:off x="12781788" y="134607"/>
              <a:ext cx="329565" cy="449580"/>
            </a:xfrm>
            <a:custGeom>
              <a:avLst/>
              <a:gdLst/>
              <a:ahLst/>
              <a:cxnLst/>
              <a:rect l="l" t="t" r="r" b="b"/>
              <a:pathLst>
                <a:path w="329565" h="449580">
                  <a:moveTo>
                    <a:pt x="0" y="0"/>
                  </a:moveTo>
                  <a:lnTo>
                    <a:pt x="27330" y="163499"/>
                  </a:lnTo>
                  <a:lnTo>
                    <a:pt x="329158" y="449414"/>
                  </a:lnTo>
                  <a:lnTo>
                    <a:pt x="73202" y="607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3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23"/>
            <p:cNvSpPr/>
            <p:nvPr userDrawn="1"/>
          </p:nvSpPr>
          <p:spPr>
            <a:xfrm>
              <a:off x="13341388" y="860297"/>
              <a:ext cx="292735" cy="275590"/>
            </a:xfrm>
            <a:custGeom>
              <a:avLst/>
              <a:gdLst/>
              <a:ahLst/>
              <a:cxnLst/>
              <a:rect l="l" t="t" r="r" b="b"/>
              <a:pathLst>
                <a:path w="292734" h="275590">
                  <a:moveTo>
                    <a:pt x="74637" y="0"/>
                  </a:moveTo>
                  <a:lnTo>
                    <a:pt x="0" y="60921"/>
                  </a:lnTo>
                  <a:lnTo>
                    <a:pt x="6921" y="71374"/>
                  </a:lnTo>
                  <a:lnTo>
                    <a:pt x="247522" y="275475"/>
                  </a:lnTo>
                  <a:lnTo>
                    <a:pt x="292379" y="206273"/>
                  </a:lnTo>
                  <a:lnTo>
                    <a:pt x="74637" y="0"/>
                  </a:lnTo>
                  <a:close/>
                </a:path>
              </a:pathLst>
            </a:custGeom>
            <a:solidFill>
              <a:srgbClr val="5D7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24"/>
            <p:cNvSpPr/>
            <p:nvPr userDrawn="1"/>
          </p:nvSpPr>
          <p:spPr>
            <a:xfrm>
              <a:off x="13110971" y="584021"/>
              <a:ext cx="305435" cy="350520"/>
            </a:xfrm>
            <a:custGeom>
              <a:avLst/>
              <a:gdLst/>
              <a:ahLst/>
              <a:cxnLst/>
              <a:rect l="l" t="t" r="r" b="b"/>
              <a:pathLst>
                <a:path w="305434" h="350519">
                  <a:moveTo>
                    <a:pt x="0" y="0"/>
                  </a:moveTo>
                  <a:lnTo>
                    <a:pt x="230454" y="349910"/>
                  </a:lnTo>
                  <a:lnTo>
                    <a:pt x="305092" y="2889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85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25"/>
            <p:cNvSpPr/>
            <p:nvPr userDrawn="1"/>
          </p:nvSpPr>
          <p:spPr>
            <a:xfrm>
              <a:off x="12809093" y="298106"/>
              <a:ext cx="532765" cy="638175"/>
            </a:xfrm>
            <a:custGeom>
              <a:avLst/>
              <a:gdLst/>
              <a:ahLst/>
              <a:cxnLst/>
              <a:rect l="l" t="t" r="r" b="b"/>
              <a:pathLst>
                <a:path w="532765" h="638175">
                  <a:moveTo>
                    <a:pt x="0" y="0"/>
                  </a:moveTo>
                  <a:lnTo>
                    <a:pt x="36804" y="220141"/>
                  </a:lnTo>
                  <a:lnTo>
                    <a:pt x="529475" y="638060"/>
                  </a:lnTo>
                  <a:lnTo>
                    <a:pt x="532282" y="635812"/>
                  </a:lnTo>
                  <a:lnTo>
                    <a:pt x="301828" y="2859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82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26"/>
            <p:cNvSpPr/>
            <p:nvPr userDrawn="1"/>
          </p:nvSpPr>
          <p:spPr>
            <a:xfrm>
              <a:off x="12507798" y="0"/>
              <a:ext cx="301625" cy="285750"/>
            </a:xfrm>
            <a:custGeom>
              <a:avLst/>
              <a:gdLst/>
              <a:ahLst/>
              <a:cxnLst/>
              <a:rect l="l" t="t" r="r" b="b"/>
              <a:pathLst>
                <a:path w="301625" h="285750">
                  <a:moveTo>
                    <a:pt x="108661" y="0"/>
                  </a:moveTo>
                  <a:lnTo>
                    <a:pt x="0" y="0"/>
                  </a:lnTo>
                  <a:lnTo>
                    <a:pt x="301345" y="285407"/>
                  </a:lnTo>
                  <a:lnTo>
                    <a:pt x="274002" y="121907"/>
                  </a:lnTo>
                  <a:lnTo>
                    <a:pt x="135128" y="6680"/>
                  </a:lnTo>
                  <a:lnTo>
                    <a:pt x="108661" y="0"/>
                  </a:lnTo>
                  <a:close/>
                </a:path>
              </a:pathLst>
            </a:custGeom>
            <a:solidFill>
              <a:srgbClr val="50A0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27"/>
            <p:cNvSpPr/>
            <p:nvPr userDrawn="1"/>
          </p:nvSpPr>
          <p:spPr>
            <a:xfrm>
              <a:off x="12249911" y="0"/>
              <a:ext cx="596265" cy="506095"/>
            </a:xfrm>
            <a:custGeom>
              <a:avLst/>
              <a:gdLst/>
              <a:ahLst/>
              <a:cxnLst/>
              <a:rect l="l" t="t" r="r" b="b"/>
              <a:pathLst>
                <a:path w="596265" h="506095">
                  <a:moveTo>
                    <a:pt x="257886" y="0"/>
                  </a:moveTo>
                  <a:lnTo>
                    <a:pt x="0" y="0"/>
                  </a:lnTo>
                  <a:lnTo>
                    <a:pt x="596036" y="505548"/>
                  </a:lnTo>
                  <a:lnTo>
                    <a:pt x="559231" y="285407"/>
                  </a:lnTo>
                  <a:lnTo>
                    <a:pt x="257886" y="0"/>
                  </a:lnTo>
                  <a:close/>
                </a:path>
              </a:pathLst>
            </a:custGeom>
            <a:solidFill>
              <a:srgbClr val="489F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28"/>
            <p:cNvSpPr/>
            <p:nvPr userDrawn="1"/>
          </p:nvSpPr>
          <p:spPr>
            <a:xfrm>
              <a:off x="12699351" y="9029"/>
              <a:ext cx="1129665" cy="986790"/>
            </a:xfrm>
            <a:custGeom>
              <a:avLst/>
              <a:gdLst/>
              <a:ahLst/>
              <a:cxnLst/>
              <a:rect l="l" t="t" r="r" b="b"/>
              <a:pathLst>
                <a:path w="1129665" h="986790">
                  <a:moveTo>
                    <a:pt x="1129411" y="0"/>
                  </a:moveTo>
                  <a:lnTo>
                    <a:pt x="341884" y="13690"/>
                  </a:lnTo>
                  <a:lnTo>
                    <a:pt x="0" y="13690"/>
                  </a:lnTo>
                  <a:lnTo>
                    <a:pt x="68414" y="41846"/>
                  </a:lnTo>
                  <a:lnTo>
                    <a:pt x="601687" y="176339"/>
                  </a:lnTo>
                  <a:lnTo>
                    <a:pt x="985735" y="644321"/>
                  </a:lnTo>
                  <a:lnTo>
                    <a:pt x="845566" y="758710"/>
                  </a:lnTo>
                  <a:lnTo>
                    <a:pt x="1120330" y="986612"/>
                  </a:lnTo>
                  <a:lnTo>
                    <a:pt x="1129411" y="982446"/>
                  </a:lnTo>
                  <a:lnTo>
                    <a:pt x="1129411" y="0"/>
                  </a:lnTo>
                  <a:close/>
                </a:path>
              </a:pathLst>
            </a:custGeom>
            <a:solidFill>
              <a:srgbClr val="1C35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29"/>
            <p:cNvSpPr/>
            <p:nvPr userDrawn="1"/>
          </p:nvSpPr>
          <p:spPr>
            <a:xfrm>
              <a:off x="12767818" y="50875"/>
              <a:ext cx="917575" cy="716915"/>
            </a:xfrm>
            <a:custGeom>
              <a:avLst/>
              <a:gdLst/>
              <a:ahLst/>
              <a:cxnLst/>
              <a:rect l="l" t="t" r="r" b="b"/>
              <a:pathLst>
                <a:path w="917575" h="716915">
                  <a:moveTo>
                    <a:pt x="0" y="0"/>
                  </a:moveTo>
                  <a:lnTo>
                    <a:pt x="2705" y="16154"/>
                  </a:lnTo>
                  <a:lnTo>
                    <a:pt x="87185" y="144462"/>
                  </a:lnTo>
                  <a:lnTo>
                    <a:pt x="777151" y="716851"/>
                  </a:lnTo>
                  <a:lnTo>
                    <a:pt x="917321" y="602488"/>
                  </a:lnTo>
                  <a:lnTo>
                    <a:pt x="533273" y="134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31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0"/>
            <p:cNvSpPr/>
            <p:nvPr userDrawn="1"/>
          </p:nvSpPr>
          <p:spPr>
            <a:xfrm>
              <a:off x="9200184" y="668756"/>
              <a:ext cx="325755" cy="191770"/>
            </a:xfrm>
            <a:custGeom>
              <a:avLst/>
              <a:gdLst/>
              <a:ahLst/>
              <a:cxnLst/>
              <a:rect l="l" t="t" r="r" b="b"/>
              <a:pathLst>
                <a:path w="325754" h="191769">
                  <a:moveTo>
                    <a:pt x="148602" y="0"/>
                  </a:moveTo>
                  <a:lnTo>
                    <a:pt x="0" y="191249"/>
                  </a:lnTo>
                  <a:lnTo>
                    <a:pt x="325310" y="186436"/>
                  </a:lnTo>
                  <a:lnTo>
                    <a:pt x="271653" y="99949"/>
                  </a:lnTo>
                  <a:lnTo>
                    <a:pt x="148602" y="0"/>
                  </a:lnTo>
                  <a:close/>
                </a:path>
              </a:pathLst>
            </a:custGeom>
            <a:solidFill>
              <a:srgbClr val="D014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9" name="Рисунок 38"/>
          <p:cNvPicPr>
            <a:picLocks noChangeAspect="1"/>
          </p:cNvPicPr>
          <p:nvPr userDrawn="1"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72" y="289925"/>
            <a:ext cx="2587688" cy="53837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8" r:id="rId12"/>
  </p:sldLayoutIdLst>
  <p:txStyles>
    <p:titleStyle>
      <a:lvl1pPr algn="l" defTabSz="995363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9285BF"/>
          </a:solidFill>
          <a:latin typeface="+mj-lt"/>
          <a:ea typeface="+mj-ea"/>
          <a:cs typeface="+mj-cs"/>
        </a:defRPr>
      </a:lvl1pPr>
      <a:lvl2pPr algn="l" defTabSz="995363" rtl="0" eaLnBrk="1" fontAlgn="base" hangingPunct="1">
        <a:spcBef>
          <a:spcPct val="0"/>
        </a:spcBef>
        <a:spcAft>
          <a:spcPct val="0"/>
        </a:spcAft>
        <a:defRPr sz="2400">
          <a:solidFill>
            <a:srgbClr val="699ED7"/>
          </a:solidFill>
          <a:latin typeface="Arial" charset="0"/>
          <a:cs typeface="Arial" charset="0"/>
        </a:defRPr>
      </a:lvl2pPr>
      <a:lvl3pPr algn="l" defTabSz="995363" rtl="0" eaLnBrk="1" fontAlgn="base" hangingPunct="1">
        <a:spcBef>
          <a:spcPct val="0"/>
        </a:spcBef>
        <a:spcAft>
          <a:spcPct val="0"/>
        </a:spcAft>
        <a:defRPr sz="2400">
          <a:solidFill>
            <a:srgbClr val="699ED7"/>
          </a:solidFill>
          <a:latin typeface="Arial" charset="0"/>
          <a:cs typeface="Arial" charset="0"/>
        </a:defRPr>
      </a:lvl3pPr>
      <a:lvl4pPr algn="l" defTabSz="995363" rtl="0" eaLnBrk="1" fontAlgn="base" hangingPunct="1">
        <a:spcBef>
          <a:spcPct val="0"/>
        </a:spcBef>
        <a:spcAft>
          <a:spcPct val="0"/>
        </a:spcAft>
        <a:defRPr sz="2400">
          <a:solidFill>
            <a:srgbClr val="699ED7"/>
          </a:solidFill>
          <a:latin typeface="Arial" charset="0"/>
          <a:cs typeface="Arial" charset="0"/>
        </a:defRPr>
      </a:lvl4pPr>
      <a:lvl5pPr algn="l" defTabSz="995363" rtl="0" eaLnBrk="1" fontAlgn="base" hangingPunct="1">
        <a:spcBef>
          <a:spcPct val="0"/>
        </a:spcBef>
        <a:spcAft>
          <a:spcPct val="0"/>
        </a:spcAft>
        <a:defRPr sz="2400">
          <a:solidFill>
            <a:srgbClr val="699ED7"/>
          </a:solidFill>
          <a:latin typeface="Arial" charset="0"/>
          <a:cs typeface="Arial" charset="0"/>
        </a:defRPr>
      </a:lvl5pPr>
      <a:lvl6pPr marL="457200" algn="l" defTabSz="995363" rtl="0" eaLnBrk="1" fontAlgn="base" hangingPunct="1">
        <a:spcBef>
          <a:spcPct val="0"/>
        </a:spcBef>
        <a:spcAft>
          <a:spcPct val="0"/>
        </a:spcAft>
        <a:defRPr sz="2400">
          <a:solidFill>
            <a:srgbClr val="699ED7"/>
          </a:solidFill>
          <a:latin typeface="Arial" charset="0"/>
          <a:cs typeface="Arial" charset="0"/>
        </a:defRPr>
      </a:lvl6pPr>
      <a:lvl7pPr marL="914400" algn="l" defTabSz="995363" rtl="0" eaLnBrk="1" fontAlgn="base" hangingPunct="1">
        <a:spcBef>
          <a:spcPct val="0"/>
        </a:spcBef>
        <a:spcAft>
          <a:spcPct val="0"/>
        </a:spcAft>
        <a:defRPr sz="2400">
          <a:solidFill>
            <a:srgbClr val="699ED7"/>
          </a:solidFill>
          <a:latin typeface="Arial" charset="0"/>
          <a:cs typeface="Arial" charset="0"/>
        </a:defRPr>
      </a:lvl7pPr>
      <a:lvl8pPr marL="1371600" algn="l" defTabSz="995363" rtl="0" eaLnBrk="1" fontAlgn="base" hangingPunct="1">
        <a:spcBef>
          <a:spcPct val="0"/>
        </a:spcBef>
        <a:spcAft>
          <a:spcPct val="0"/>
        </a:spcAft>
        <a:defRPr sz="2400">
          <a:solidFill>
            <a:srgbClr val="699ED7"/>
          </a:solidFill>
          <a:latin typeface="Arial" charset="0"/>
          <a:cs typeface="Arial" charset="0"/>
        </a:defRPr>
      </a:lvl8pPr>
      <a:lvl9pPr marL="1828800" algn="l" defTabSz="995363" rtl="0" eaLnBrk="1" fontAlgn="base" hangingPunct="1">
        <a:spcBef>
          <a:spcPct val="0"/>
        </a:spcBef>
        <a:spcAft>
          <a:spcPct val="0"/>
        </a:spcAft>
        <a:defRPr sz="2400">
          <a:solidFill>
            <a:srgbClr val="699ED7"/>
          </a:solidFill>
          <a:latin typeface="Arial" charset="0"/>
          <a:cs typeface="Arial" charset="0"/>
        </a:defRPr>
      </a:lvl9pPr>
    </p:titleStyle>
    <p:bodyStyle>
      <a:lvl1pPr marL="373063" indent="-373063" algn="l" defTabSz="995363" rtl="0" eaLnBrk="1" fontAlgn="base" hangingPunct="1">
        <a:spcBef>
          <a:spcPct val="20000"/>
        </a:spcBef>
        <a:spcAft>
          <a:spcPct val="0"/>
        </a:spcAft>
        <a:buClr>
          <a:srgbClr val="C70085"/>
        </a:buClr>
        <a:buFont typeface="Arial" panose="020B0604020202020204" pitchFamily="34" charset="0"/>
        <a:buChar char="●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98475" indent="0" algn="l" defTabSz="995363" rtl="0" eaLnBrk="1" fontAlgn="base" hangingPunct="1">
        <a:spcBef>
          <a:spcPct val="20000"/>
        </a:spcBef>
        <a:spcAft>
          <a:spcPct val="0"/>
        </a:spcAft>
        <a:buClr>
          <a:srgbClr val="C70085"/>
        </a:buClr>
        <a:buFont typeface="Arial" panose="020B0604020202020204" pitchFamily="34" charset="0"/>
        <a:buNone/>
        <a:defRPr sz="1800">
          <a:solidFill>
            <a:schemeClr val="tx1"/>
          </a:solidFill>
          <a:latin typeface="+mn-lt"/>
          <a:cs typeface="+mn-cs"/>
        </a:defRPr>
      </a:lvl2pPr>
      <a:lvl3pPr marL="1244600" indent="-249238" algn="l" defTabSz="995363" rtl="0" eaLnBrk="1" fontAlgn="base" hangingPunct="1">
        <a:spcBef>
          <a:spcPct val="20000"/>
        </a:spcBef>
        <a:spcAft>
          <a:spcPct val="0"/>
        </a:spcAft>
        <a:buClr>
          <a:srgbClr val="C70085"/>
        </a:buClr>
        <a:buFont typeface="Arial" panose="020B0604020202020204" pitchFamily="34" charset="0"/>
        <a:buChar char="●"/>
        <a:defRPr sz="1800">
          <a:solidFill>
            <a:schemeClr val="tx1"/>
          </a:solidFill>
          <a:latin typeface="+mn-lt"/>
          <a:cs typeface="+mn-cs"/>
        </a:defRPr>
      </a:lvl3pPr>
      <a:lvl4pPr marL="1741488" indent="-247650" algn="l" defTabSz="995363" rtl="0" eaLnBrk="1" fontAlgn="base" hangingPunct="1">
        <a:spcBef>
          <a:spcPct val="20000"/>
        </a:spcBef>
        <a:spcAft>
          <a:spcPct val="0"/>
        </a:spcAft>
        <a:buClr>
          <a:srgbClr val="C70085"/>
        </a:buClr>
        <a:buFont typeface="Arial" panose="020B0604020202020204" pitchFamily="34" charset="0"/>
        <a:buChar char="●"/>
        <a:defRPr sz="1800">
          <a:solidFill>
            <a:schemeClr val="tx1"/>
          </a:solidFill>
          <a:latin typeface="+mn-lt"/>
          <a:cs typeface="+mn-cs"/>
        </a:defRPr>
      </a:lvl4pPr>
      <a:lvl5pPr marL="2239963" indent="-249238" algn="l" defTabSz="995363" rtl="0" eaLnBrk="1" fontAlgn="base" hangingPunct="1">
        <a:spcBef>
          <a:spcPct val="20000"/>
        </a:spcBef>
        <a:spcAft>
          <a:spcPct val="0"/>
        </a:spcAft>
        <a:buClr>
          <a:srgbClr val="C70085"/>
        </a:buClr>
        <a:buFont typeface="Arial" panose="020B0604020202020204" pitchFamily="34" charset="0"/>
        <a:buChar char="●"/>
        <a:defRPr sz="1800">
          <a:solidFill>
            <a:schemeClr val="tx1"/>
          </a:solidFill>
          <a:latin typeface="+mn-lt"/>
          <a:cs typeface="+mn-cs"/>
        </a:defRPr>
      </a:lvl5pPr>
      <a:lvl6pPr marL="2697163" indent="-249238" algn="l" defTabSz="995363" rtl="0" eaLnBrk="1" fontAlgn="base" hangingPunct="1">
        <a:spcBef>
          <a:spcPct val="20000"/>
        </a:spcBef>
        <a:spcAft>
          <a:spcPct val="0"/>
        </a:spcAft>
        <a:buClr>
          <a:srgbClr val="015FAC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  <a:cs typeface="+mn-cs"/>
        </a:defRPr>
      </a:lvl6pPr>
      <a:lvl7pPr marL="3154363" indent="-249238" algn="l" defTabSz="995363" rtl="0" eaLnBrk="1" fontAlgn="base" hangingPunct="1">
        <a:spcBef>
          <a:spcPct val="20000"/>
        </a:spcBef>
        <a:spcAft>
          <a:spcPct val="0"/>
        </a:spcAft>
        <a:buClr>
          <a:srgbClr val="015FAC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  <a:cs typeface="+mn-cs"/>
        </a:defRPr>
      </a:lvl7pPr>
      <a:lvl8pPr marL="3611563" indent="-249238" algn="l" defTabSz="995363" rtl="0" eaLnBrk="1" fontAlgn="base" hangingPunct="1">
        <a:spcBef>
          <a:spcPct val="20000"/>
        </a:spcBef>
        <a:spcAft>
          <a:spcPct val="0"/>
        </a:spcAft>
        <a:buClr>
          <a:srgbClr val="015FAC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  <a:cs typeface="+mn-cs"/>
        </a:defRPr>
      </a:lvl8pPr>
      <a:lvl9pPr marL="4068763" indent="-249238" algn="l" defTabSz="995363" rtl="0" eaLnBrk="1" fontAlgn="base" hangingPunct="1">
        <a:spcBef>
          <a:spcPct val="20000"/>
        </a:spcBef>
        <a:spcAft>
          <a:spcPct val="0"/>
        </a:spcAft>
        <a:buClr>
          <a:srgbClr val="015FAC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5013" y="403225"/>
            <a:ext cx="9223375" cy="1460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35013" y="2012950"/>
            <a:ext cx="9223375" cy="4797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35013" y="7008813"/>
            <a:ext cx="2406650" cy="401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93C7DF-94FD-4677-A9BF-6C74B921D208}" type="datetimeFigureOut">
              <a:rPr lang="ru-RU" smtClean="0"/>
              <a:t>17.09.2018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541713" y="7008813"/>
            <a:ext cx="3609975" cy="401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551738" y="7008813"/>
            <a:ext cx="2406650" cy="401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A402E6-F793-4160-85C3-BC62774BB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8532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adv@1prime.ru" TargetMode="External"/><Relationship Id="rId2" Type="http://schemas.openxmlformats.org/officeDocument/2006/relationships/hyperlink" Target="mailto:sales01@1prime.ru" TargetMode="Externa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openxmlformats.org/officeDocument/2006/relationships/image" Target="../media/image16.png"/><Relationship Id="rId18" Type="http://schemas.openxmlformats.org/officeDocument/2006/relationships/image" Target="../media/image21.jp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12" Type="http://schemas.openxmlformats.org/officeDocument/2006/relationships/image" Target="../media/image15.jpg"/><Relationship Id="rId17" Type="http://schemas.openxmlformats.org/officeDocument/2006/relationships/image" Target="../media/image20.jpg"/><Relationship Id="rId2" Type="http://schemas.openxmlformats.org/officeDocument/2006/relationships/image" Target="../media/image5.jpg"/><Relationship Id="rId16" Type="http://schemas.openxmlformats.org/officeDocument/2006/relationships/image" Target="../media/image19.jpg"/><Relationship Id="rId20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11" Type="http://schemas.openxmlformats.org/officeDocument/2006/relationships/image" Target="../media/image14.jpg"/><Relationship Id="rId5" Type="http://schemas.openxmlformats.org/officeDocument/2006/relationships/image" Target="../media/image8.jpg"/><Relationship Id="rId15" Type="http://schemas.openxmlformats.org/officeDocument/2006/relationships/image" Target="../media/image18.jpg"/><Relationship Id="rId10" Type="http://schemas.openxmlformats.org/officeDocument/2006/relationships/image" Target="../media/image13.jpg"/><Relationship Id="rId19" Type="http://schemas.openxmlformats.org/officeDocument/2006/relationships/image" Target="../media/image22.jpg"/><Relationship Id="rId4" Type="http://schemas.openxmlformats.org/officeDocument/2006/relationships/image" Target="../media/image7.jpg"/><Relationship Id="rId9" Type="http://schemas.openxmlformats.org/officeDocument/2006/relationships/image" Target="../media/image12.jpg"/><Relationship Id="rId14" Type="http://schemas.openxmlformats.org/officeDocument/2006/relationships/image" Target="../media/image1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C70085"/>
                </a:solidFill>
              </a:rPr>
              <a:t>Ставки акцизов </a:t>
            </a:r>
            <a:r>
              <a:rPr lang="ru-RU" sz="2400" b="0" dirty="0" smtClean="0">
                <a:solidFill>
                  <a:srgbClr val="C70085"/>
                </a:solidFill>
              </a:rPr>
              <a:t>(руб./т)</a:t>
            </a:r>
            <a:endParaRPr lang="ru-RU" b="0" dirty="0">
              <a:solidFill>
                <a:srgbClr val="C70085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2268538"/>
            <a:ext cx="10693400" cy="5292725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9212254"/>
              </p:ext>
            </p:extLst>
          </p:nvPr>
        </p:nvGraphicFramePr>
        <p:xfrm>
          <a:off x="378148" y="2509415"/>
          <a:ext cx="9865097" cy="28383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216"/>
                <a:gridCol w="1512168"/>
                <a:gridCol w="1584176"/>
                <a:gridCol w="1656184"/>
                <a:gridCol w="1656184"/>
                <a:gridCol w="1512169"/>
              </a:tblGrid>
              <a:tr h="70123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478B"/>
                          </a:solidFill>
                        </a:rPr>
                        <a:t>Нефтепродукт</a:t>
                      </a:r>
                      <a:endParaRPr lang="ru-RU" dirty="0">
                        <a:solidFill>
                          <a:srgbClr val="00478B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478B"/>
                          </a:solidFill>
                        </a:rPr>
                        <a:t>01.01.20107</a:t>
                      </a:r>
                      <a:endParaRPr lang="ru-RU" dirty="0">
                        <a:solidFill>
                          <a:srgbClr val="00478B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478B"/>
                          </a:solidFill>
                        </a:rPr>
                        <a:t>01.01.2018</a:t>
                      </a:r>
                      <a:endParaRPr lang="ru-RU" dirty="0">
                        <a:solidFill>
                          <a:srgbClr val="00478B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478B"/>
                          </a:solidFill>
                        </a:rPr>
                        <a:t>01.06.2018</a:t>
                      </a:r>
                      <a:endParaRPr lang="ru-RU" dirty="0">
                        <a:solidFill>
                          <a:srgbClr val="00478B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478B"/>
                          </a:solidFill>
                        </a:rPr>
                        <a:t>01.01.2019</a:t>
                      </a:r>
                      <a:endParaRPr lang="ru-RU" dirty="0">
                        <a:solidFill>
                          <a:srgbClr val="00478B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478B"/>
                          </a:solidFill>
                        </a:rPr>
                        <a:t>01.01.2020</a:t>
                      </a:r>
                      <a:endParaRPr lang="ru-RU" dirty="0">
                        <a:solidFill>
                          <a:srgbClr val="00478B"/>
                        </a:solidFill>
                      </a:endParaRPr>
                    </a:p>
                  </a:txBody>
                  <a:tcPr/>
                </a:tc>
              </a:tr>
              <a:tr h="712371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478B"/>
                          </a:solidFill>
                        </a:rPr>
                        <a:t>Бензин</a:t>
                      </a:r>
                      <a:endParaRPr lang="ru-RU" baseline="0" dirty="0" smtClean="0">
                        <a:solidFill>
                          <a:srgbClr val="00478B"/>
                        </a:solidFill>
                      </a:endParaRPr>
                    </a:p>
                    <a:p>
                      <a:r>
                        <a:rPr lang="ru-RU" baseline="0" dirty="0" smtClean="0">
                          <a:solidFill>
                            <a:srgbClr val="00478B"/>
                          </a:solidFill>
                        </a:rPr>
                        <a:t>автомобильный</a:t>
                      </a:r>
                      <a:endParaRPr lang="ru-RU" dirty="0">
                        <a:solidFill>
                          <a:srgbClr val="00478B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478B"/>
                          </a:solidFill>
                        </a:rPr>
                        <a:t>10 130</a:t>
                      </a:r>
                      <a:endParaRPr lang="ru-RU" dirty="0">
                        <a:solidFill>
                          <a:srgbClr val="00478B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478B"/>
                          </a:solidFill>
                        </a:rPr>
                        <a:t>11 213</a:t>
                      </a:r>
                      <a:endParaRPr lang="ru-RU" dirty="0">
                        <a:solidFill>
                          <a:srgbClr val="00478B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478B"/>
                          </a:solidFill>
                        </a:rPr>
                        <a:t>8 213</a:t>
                      </a:r>
                      <a:endParaRPr lang="ru-RU" dirty="0">
                        <a:solidFill>
                          <a:srgbClr val="00478B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478B"/>
                          </a:solidFill>
                        </a:rPr>
                        <a:t>12 314</a:t>
                      </a:r>
                      <a:endParaRPr lang="ru-RU" dirty="0">
                        <a:solidFill>
                          <a:srgbClr val="00478B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478B"/>
                          </a:solidFill>
                        </a:rPr>
                        <a:t>12 752</a:t>
                      </a:r>
                      <a:endParaRPr lang="ru-RU" dirty="0">
                        <a:solidFill>
                          <a:srgbClr val="00478B"/>
                        </a:solidFill>
                      </a:endParaRPr>
                    </a:p>
                  </a:txBody>
                  <a:tcPr/>
                </a:tc>
              </a:tr>
              <a:tr h="712371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478B"/>
                          </a:solidFill>
                        </a:rPr>
                        <a:t>Дизельное</a:t>
                      </a:r>
                      <a:r>
                        <a:rPr lang="ru-RU" baseline="0" dirty="0" smtClean="0">
                          <a:solidFill>
                            <a:srgbClr val="00478B"/>
                          </a:solidFill>
                        </a:rPr>
                        <a:t> </a:t>
                      </a:r>
                    </a:p>
                    <a:p>
                      <a:r>
                        <a:rPr lang="ru-RU" baseline="0" dirty="0" smtClean="0">
                          <a:solidFill>
                            <a:srgbClr val="00478B"/>
                          </a:solidFill>
                        </a:rPr>
                        <a:t>топливо</a:t>
                      </a:r>
                      <a:endParaRPr lang="ru-RU" dirty="0">
                        <a:solidFill>
                          <a:srgbClr val="00478B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478B"/>
                          </a:solidFill>
                        </a:rPr>
                        <a:t>6 800</a:t>
                      </a:r>
                      <a:endParaRPr lang="ru-RU" dirty="0">
                        <a:solidFill>
                          <a:srgbClr val="00478B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478B"/>
                          </a:solidFill>
                        </a:rPr>
                        <a:t>7 665</a:t>
                      </a:r>
                      <a:endParaRPr lang="ru-RU" dirty="0">
                        <a:solidFill>
                          <a:srgbClr val="00478B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478B"/>
                          </a:solidFill>
                        </a:rPr>
                        <a:t>5 665</a:t>
                      </a:r>
                      <a:endParaRPr lang="ru-RU" dirty="0">
                        <a:solidFill>
                          <a:srgbClr val="00478B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478B"/>
                          </a:solidFill>
                        </a:rPr>
                        <a:t>8 541</a:t>
                      </a:r>
                      <a:endParaRPr lang="ru-RU" dirty="0">
                        <a:solidFill>
                          <a:srgbClr val="00478B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478B"/>
                          </a:solidFill>
                        </a:rPr>
                        <a:t>8 835</a:t>
                      </a:r>
                      <a:endParaRPr lang="ru-RU" dirty="0">
                        <a:solidFill>
                          <a:srgbClr val="00478B"/>
                        </a:solidFill>
                      </a:endParaRPr>
                    </a:p>
                  </a:txBody>
                  <a:tcPr/>
                </a:tc>
              </a:tr>
              <a:tr h="712371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478B"/>
                          </a:solidFill>
                        </a:rPr>
                        <a:t>Керосин</a:t>
                      </a:r>
                      <a:r>
                        <a:rPr lang="ru-RU" baseline="0" dirty="0" smtClean="0">
                          <a:solidFill>
                            <a:srgbClr val="00478B"/>
                          </a:solidFill>
                        </a:rPr>
                        <a:t> авиационный</a:t>
                      </a:r>
                      <a:endParaRPr lang="ru-RU" dirty="0">
                        <a:solidFill>
                          <a:srgbClr val="00478B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478B"/>
                          </a:solidFill>
                        </a:rPr>
                        <a:t>2 800</a:t>
                      </a:r>
                      <a:endParaRPr lang="ru-RU" dirty="0">
                        <a:solidFill>
                          <a:srgbClr val="00478B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478B"/>
                          </a:solidFill>
                        </a:rPr>
                        <a:t>2 800</a:t>
                      </a:r>
                      <a:endParaRPr lang="ru-RU" dirty="0">
                        <a:solidFill>
                          <a:srgbClr val="00478B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478B"/>
                          </a:solidFill>
                        </a:rPr>
                        <a:t>2 800</a:t>
                      </a:r>
                      <a:endParaRPr lang="ru-RU" dirty="0">
                        <a:solidFill>
                          <a:srgbClr val="00478B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478B"/>
                          </a:solidFill>
                        </a:rPr>
                        <a:t>2 800</a:t>
                      </a:r>
                      <a:endParaRPr lang="ru-RU" dirty="0">
                        <a:solidFill>
                          <a:srgbClr val="00478B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478B"/>
                          </a:solidFill>
                        </a:rPr>
                        <a:t>2 800</a:t>
                      </a:r>
                      <a:endParaRPr lang="ru-RU" dirty="0">
                        <a:solidFill>
                          <a:srgbClr val="00478B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78148" y="5538213"/>
            <a:ext cx="97082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b="0" baseline="0" dirty="0" smtClean="0">
                <a:solidFill>
                  <a:srgbClr val="00478B"/>
                </a:solidFill>
              </a:rPr>
              <a:t>Правительство продолжает рассматривает нефтегазовую отрасль как основной источник наполнения бюджета. Снижение акцизов на моторное носит временный характер. </a:t>
            </a:r>
          </a:p>
          <a:p>
            <a:pPr algn="l"/>
            <a:endParaRPr lang="ru-RU" b="0" baseline="0" dirty="0" smtClean="0">
              <a:solidFill>
                <a:srgbClr val="0047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8862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6140" y="1548383"/>
            <a:ext cx="9937104" cy="720079"/>
          </a:xfrm>
        </p:spPr>
        <p:txBody>
          <a:bodyPr/>
          <a:lstStyle/>
          <a:p>
            <a:pPr algn="ctr"/>
            <a:r>
              <a:rPr lang="ru-RU" sz="2000" dirty="0" smtClean="0">
                <a:solidFill>
                  <a:srgbClr val="C70085"/>
                </a:solidFill>
              </a:rPr>
              <a:t>СРЕДНИЕ РОЗНИЧНЫЕ ЦЕНЫ НА МОТОРНОЕ ТОПЛОВ В РФ НА 10.09.2019*</a:t>
            </a:r>
            <a:br>
              <a:rPr lang="ru-RU" sz="2000" dirty="0" smtClean="0">
                <a:solidFill>
                  <a:srgbClr val="C70085"/>
                </a:solidFill>
              </a:rPr>
            </a:br>
            <a:r>
              <a:rPr lang="ru-RU" sz="2000" dirty="0" smtClean="0">
                <a:solidFill>
                  <a:srgbClr val="C70085"/>
                </a:solidFill>
              </a:rPr>
              <a:t>(руб./л)</a:t>
            </a:r>
            <a:endParaRPr lang="ru-RU" sz="2000" dirty="0">
              <a:solidFill>
                <a:srgbClr val="C70085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6180" y="7165007"/>
            <a:ext cx="6120680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000" dirty="0" smtClean="0"/>
              <a:t>* По данным аналитического центра Независимого топливного союза</a:t>
            </a:r>
            <a:endParaRPr lang="ru-RU" sz="2000" b="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48" y="2268463"/>
            <a:ext cx="10693311" cy="565148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071" y="2467360"/>
            <a:ext cx="9649072" cy="453843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4840" y="7204691"/>
            <a:ext cx="67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dirty="0" smtClean="0"/>
              <a:t>* По данным аналитического центра Независимого топливного союза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4483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C70085"/>
                </a:solidFill>
              </a:rPr>
              <a:t>Рост оптовых цен на бензин</a:t>
            </a:r>
            <a:r>
              <a:rPr lang="ru-RU" dirty="0">
                <a:solidFill>
                  <a:srgbClr val="C70085"/>
                </a:solidFill>
              </a:rPr>
              <a:t> </a:t>
            </a:r>
            <a:r>
              <a:rPr lang="ru-RU" sz="2400" b="0" dirty="0" smtClean="0">
                <a:solidFill>
                  <a:srgbClr val="C70085"/>
                </a:solidFill>
              </a:rPr>
              <a:t>(руб./т)</a:t>
            </a:r>
            <a:endParaRPr lang="ru-RU" b="0" dirty="0">
              <a:solidFill>
                <a:srgbClr val="C70085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2268538"/>
            <a:ext cx="10693400" cy="52927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813" y="2836050"/>
            <a:ext cx="4669871" cy="32670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2723" y="2844527"/>
            <a:ext cx="4608389" cy="32670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4988" y="6471965"/>
            <a:ext cx="5112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000" b="0" baseline="0" dirty="0"/>
              <a:t>ц</a:t>
            </a:r>
            <a:r>
              <a:rPr lang="ru-RU" sz="2000" b="0" baseline="0" dirty="0" smtClean="0"/>
              <a:t>ены указаны на 17 сентября 2018 года</a:t>
            </a:r>
            <a:endParaRPr lang="ru-RU" sz="2000" b="0" dirty="0"/>
          </a:p>
        </p:txBody>
      </p:sp>
    </p:spTree>
    <p:extLst>
      <p:ext uri="{BB962C8B-B14F-4D97-AF65-F5344CB8AC3E}">
        <p14:creationId xmlns:p14="http://schemas.microsoft.com/office/powerpoint/2010/main" val="5574673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C70085"/>
                </a:solidFill>
              </a:rPr>
              <a:t>Рост оптовых цен на ДТ и СПБТ </a:t>
            </a:r>
            <a:r>
              <a:rPr lang="ru-RU" sz="2400" b="0" dirty="0" smtClean="0">
                <a:solidFill>
                  <a:srgbClr val="C70085"/>
                </a:solidFill>
              </a:rPr>
              <a:t>(руб./т)</a:t>
            </a:r>
            <a:r>
              <a:rPr lang="ru-RU" dirty="0" smtClean="0">
                <a:solidFill>
                  <a:srgbClr val="C70085"/>
                </a:solidFill>
              </a:rPr>
              <a:t> </a:t>
            </a:r>
            <a:endParaRPr lang="ru-RU" dirty="0">
              <a:solidFill>
                <a:srgbClr val="C70085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50" y="2268538"/>
            <a:ext cx="10693400" cy="52927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2405" y="2791569"/>
            <a:ext cx="4638708" cy="32670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987" y="2772519"/>
            <a:ext cx="4592573" cy="32861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39231" y="6562625"/>
            <a:ext cx="561662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000" b="0" baseline="0" dirty="0" smtClean="0"/>
              <a:t>цены указаны на 17 сентября 2018 года</a:t>
            </a:r>
            <a:endParaRPr lang="ru-RU" sz="2000" b="0" dirty="0"/>
          </a:p>
        </p:txBody>
      </p:sp>
    </p:spTree>
    <p:extLst>
      <p:ext uri="{BB962C8B-B14F-4D97-AF65-F5344CB8AC3E}">
        <p14:creationId xmlns:p14="http://schemas.microsoft.com/office/powerpoint/2010/main" val="20545042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059" y="1388283"/>
            <a:ext cx="9636125" cy="503237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70085"/>
                </a:solidFill>
              </a:rPr>
              <a:t>Кнут и пряники</a:t>
            </a:r>
            <a:endParaRPr lang="ru-RU" dirty="0">
              <a:solidFill>
                <a:srgbClr val="C70085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23338" y="2101772"/>
            <a:ext cx="10680678" cy="54368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9238" y="2404133"/>
            <a:ext cx="676875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000" b="0" baseline="0" dirty="0" smtClean="0">
                <a:solidFill>
                  <a:srgbClr val="00478B"/>
                </a:solidFill>
              </a:rPr>
              <a:t>ФАС получит широкие полномочия для обеспечения стабильности на внутреннем рынке моторного топлива </a:t>
            </a:r>
          </a:p>
          <a:p>
            <a:pPr algn="l"/>
            <a:endParaRPr lang="ru-RU" sz="1400" b="0" baseline="0" dirty="0">
              <a:solidFill>
                <a:srgbClr val="00478B"/>
              </a:solidFill>
            </a:endParaRPr>
          </a:p>
          <a:p>
            <a:pPr algn="l"/>
            <a:r>
              <a:rPr lang="ru-RU" sz="2000" b="0" baseline="0" dirty="0" smtClean="0">
                <a:solidFill>
                  <a:srgbClr val="00478B"/>
                </a:solidFill>
              </a:rPr>
              <a:t>Демпфирующий акциз: разница между экспортным паритетом и оптовой ценой на моторное топливо – 56 тыс. руб./т для бензина и 50 тыс. руб./т для дизельного топлива – будет компенсироваться из бюджета. </a:t>
            </a:r>
            <a:br>
              <a:rPr lang="ru-RU" sz="2000" b="0" baseline="0" dirty="0" smtClean="0">
                <a:solidFill>
                  <a:srgbClr val="00478B"/>
                </a:solidFill>
              </a:rPr>
            </a:br>
            <a:endParaRPr lang="ru-RU" sz="1400" b="0" baseline="0" dirty="0" smtClean="0">
              <a:solidFill>
                <a:srgbClr val="00478B"/>
              </a:solidFill>
            </a:endParaRPr>
          </a:p>
          <a:p>
            <a:pPr algn="l"/>
            <a:r>
              <a:rPr lang="ru-RU" sz="2000" b="0" baseline="0" dirty="0" smtClean="0">
                <a:solidFill>
                  <a:srgbClr val="00478B"/>
                </a:solidFill>
              </a:rPr>
              <a:t>Отрицательный акциз могут получить НПЗ, производящие бензин и дизельное топливо Класса 5 и поставляющие на внутренний рынок не менее 10% произведенного объема, а также НПЗ под санкциями</a:t>
            </a:r>
            <a:br>
              <a:rPr lang="ru-RU" sz="2000" b="0" baseline="0" dirty="0" smtClean="0">
                <a:solidFill>
                  <a:srgbClr val="00478B"/>
                </a:solidFill>
              </a:rPr>
            </a:br>
            <a:endParaRPr lang="ru-RU" sz="1400" b="0" baseline="0" dirty="0" smtClean="0">
              <a:solidFill>
                <a:srgbClr val="00478B"/>
              </a:solidFill>
            </a:endParaRPr>
          </a:p>
          <a:p>
            <a:pPr algn="l"/>
            <a:r>
              <a:rPr lang="ru-RU" sz="2000" b="0" baseline="0" dirty="0" smtClean="0">
                <a:solidFill>
                  <a:srgbClr val="00478B"/>
                </a:solidFill>
              </a:rPr>
              <a:t>Предлагается ввести «логистический коэффициент» к отрицательному акцизу в зависимости от географического расположения НПЗ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7990" y="3140418"/>
            <a:ext cx="3289270" cy="335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4300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4172" y="1404367"/>
            <a:ext cx="9636125" cy="503237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70085"/>
                </a:solidFill>
              </a:rPr>
              <a:t>Негативные последствия</a:t>
            </a:r>
            <a:endParaRPr lang="ru-RU" dirty="0">
              <a:solidFill>
                <a:srgbClr val="C70085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196455"/>
            <a:ext cx="10693400" cy="53648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6063" y="2293536"/>
            <a:ext cx="8204604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000" b="0" baseline="0" dirty="0" smtClean="0">
                <a:solidFill>
                  <a:srgbClr val="00478B"/>
                </a:solidFill>
              </a:rPr>
              <a:t>Налоговый маневр изъял из отрасли около 800 млрд руб. </a:t>
            </a:r>
          </a:p>
          <a:p>
            <a:pPr algn="l"/>
            <a:r>
              <a:rPr lang="ru-RU" sz="2000" b="0" baseline="0" dirty="0" smtClean="0">
                <a:solidFill>
                  <a:srgbClr val="00478B"/>
                </a:solidFill>
              </a:rPr>
              <a:t>инвестиционных ресурсов </a:t>
            </a:r>
            <a:r>
              <a:rPr lang="ru-RU" sz="1800" b="0" i="1" baseline="0" dirty="0" smtClean="0">
                <a:solidFill>
                  <a:srgbClr val="00478B"/>
                </a:solidFill>
              </a:rPr>
              <a:t>(из письма И. Сечена президенту РФ)</a:t>
            </a:r>
          </a:p>
          <a:p>
            <a:pPr algn="l"/>
            <a:endParaRPr lang="ru-RU" sz="1400" b="0" i="1" baseline="0" dirty="0" smtClean="0">
              <a:solidFill>
                <a:srgbClr val="00478B"/>
              </a:solidFill>
            </a:endParaRPr>
          </a:p>
          <a:p>
            <a:pPr algn="l"/>
            <a:r>
              <a:rPr lang="ru-RU" sz="2000" b="0" baseline="0" dirty="0">
                <a:solidFill>
                  <a:srgbClr val="00478B"/>
                </a:solidFill>
              </a:rPr>
              <a:t>Н</a:t>
            </a:r>
            <a:r>
              <a:rPr lang="ru-RU" sz="2000" b="0" baseline="0" dirty="0" smtClean="0">
                <a:solidFill>
                  <a:srgbClr val="00478B"/>
                </a:solidFill>
              </a:rPr>
              <a:t>алоговый маневр может стать причиной невозврата 800 млрд руб. кредитов, выданных банками для модернизации НПЗ </a:t>
            </a:r>
            <a:r>
              <a:rPr lang="ru-RU" sz="1800" b="0" i="1" baseline="0" dirty="0" smtClean="0">
                <a:solidFill>
                  <a:srgbClr val="00478B"/>
                </a:solidFill>
              </a:rPr>
              <a:t>(Г. Греф)</a:t>
            </a:r>
          </a:p>
          <a:p>
            <a:pPr algn="l"/>
            <a:endParaRPr lang="ru-RU" sz="1400" b="0" i="1" baseline="0" dirty="0" smtClean="0">
              <a:solidFill>
                <a:srgbClr val="00478B"/>
              </a:solidFill>
            </a:endParaRPr>
          </a:p>
          <a:p>
            <a:pPr algn="l"/>
            <a:r>
              <a:rPr lang="ru-RU" sz="2000" b="0" baseline="0" dirty="0" smtClean="0">
                <a:solidFill>
                  <a:srgbClr val="00478B"/>
                </a:solidFill>
              </a:rPr>
              <a:t>Процесс модернизация НПЗ затянется или прекратится полностью</a:t>
            </a:r>
          </a:p>
          <a:p>
            <a:pPr algn="l"/>
            <a:endParaRPr lang="ru-RU" sz="1400" b="0" baseline="0" dirty="0" smtClean="0">
              <a:solidFill>
                <a:srgbClr val="00478B"/>
              </a:solidFill>
            </a:endParaRPr>
          </a:p>
          <a:p>
            <a:pPr algn="l"/>
            <a:r>
              <a:rPr lang="ru-RU" sz="2000" b="0" baseline="0" dirty="0">
                <a:solidFill>
                  <a:srgbClr val="00478B"/>
                </a:solidFill>
              </a:rPr>
              <a:t>С</a:t>
            </a:r>
            <a:r>
              <a:rPr lang="ru-RU" sz="2000" b="0" baseline="0" dirty="0" smtClean="0">
                <a:solidFill>
                  <a:srgbClr val="00478B"/>
                </a:solidFill>
              </a:rPr>
              <a:t>окращение объема переработки нефти уже в следующем году</a:t>
            </a:r>
          </a:p>
          <a:p>
            <a:pPr algn="l"/>
            <a:endParaRPr lang="ru-RU" sz="2000" b="0" baseline="0" dirty="0" smtClean="0">
              <a:solidFill>
                <a:srgbClr val="00478B"/>
              </a:solidFill>
            </a:endParaRPr>
          </a:p>
          <a:p>
            <a:pPr algn="l"/>
            <a:r>
              <a:rPr lang="ru-RU" sz="2000" b="0" baseline="0" dirty="0" smtClean="0">
                <a:solidFill>
                  <a:srgbClr val="00478B"/>
                </a:solidFill>
              </a:rPr>
              <a:t>Ручное управление рынком нефтепродуктов, ограничение экспорта</a:t>
            </a:r>
          </a:p>
          <a:p>
            <a:pPr algn="l"/>
            <a:endParaRPr lang="ru-RU" sz="1400" b="0" baseline="0" dirty="0" smtClean="0">
              <a:solidFill>
                <a:srgbClr val="00478B"/>
              </a:solidFill>
            </a:endParaRPr>
          </a:p>
          <a:p>
            <a:pPr algn="l"/>
            <a:r>
              <a:rPr lang="ru-RU" sz="2000" b="0" baseline="0" dirty="0" smtClean="0">
                <a:solidFill>
                  <a:srgbClr val="00478B"/>
                </a:solidFill>
              </a:rPr>
              <a:t>Усиление олигополии из-за сокращения переработки независимыми компаниями </a:t>
            </a:r>
          </a:p>
          <a:p>
            <a:pPr algn="l"/>
            <a:endParaRPr lang="ru-RU" sz="1400" b="0" baseline="0" dirty="0" smtClean="0">
              <a:solidFill>
                <a:srgbClr val="00478B"/>
              </a:solidFill>
            </a:endParaRPr>
          </a:p>
          <a:p>
            <a:pPr algn="l"/>
            <a:r>
              <a:rPr lang="ru-RU" sz="2000" b="0" baseline="0" dirty="0" smtClean="0">
                <a:solidFill>
                  <a:srgbClr val="00478B"/>
                </a:solidFill>
              </a:rPr>
              <a:t>Непонятный порядок начисления демпфирующего и отрицательного акцизов приведет к злоупотреблениям</a:t>
            </a:r>
            <a:endParaRPr lang="ru-RU" b="0" baseline="0" dirty="0" smtClean="0">
              <a:solidFill>
                <a:srgbClr val="00478B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0667" y="2425333"/>
            <a:ext cx="1895741" cy="459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0678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 txBox="1"/>
          <p:nvPr/>
        </p:nvSpPr>
        <p:spPr>
          <a:xfrm>
            <a:off x="704173" y="1601812"/>
            <a:ext cx="9281069" cy="53381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813" marR="3925"/>
            <a:endParaRPr lang="en-US" sz="3600" baseline="0" dirty="0" smtClean="0">
              <a:solidFill>
                <a:srgbClr val="9285BF"/>
              </a:solidFill>
              <a:latin typeface="+mj-lt"/>
              <a:ea typeface="+mj-ea"/>
              <a:cs typeface="+mj-cs"/>
            </a:endParaRPr>
          </a:p>
          <a:p>
            <a:pPr marL="9813" marR="3925"/>
            <a:endParaRPr lang="ru-RU" sz="3600" baseline="0" dirty="0" smtClean="0">
              <a:solidFill>
                <a:srgbClr val="9285BF"/>
              </a:solidFill>
              <a:latin typeface="+mj-lt"/>
              <a:ea typeface="+mj-ea"/>
              <a:cs typeface="+mj-cs"/>
            </a:endParaRPr>
          </a:p>
          <a:p>
            <a:pPr marL="9813" marR="3925"/>
            <a:r>
              <a:rPr sz="3600" baseline="0" dirty="0" smtClean="0">
                <a:solidFill>
                  <a:srgbClr val="9285BF"/>
                </a:solidFill>
                <a:latin typeface="+mj-lt"/>
                <a:ea typeface="+mj-ea"/>
                <a:cs typeface="+mj-cs"/>
              </a:rPr>
              <a:t>С</a:t>
            </a:r>
            <a:r>
              <a:rPr lang="ru-RU" sz="3600" baseline="0" dirty="0">
                <a:solidFill>
                  <a:srgbClr val="9285BF"/>
                </a:solidFill>
                <a:latin typeface="+mj-lt"/>
                <a:ea typeface="+mj-ea"/>
                <a:cs typeface="+mj-cs"/>
              </a:rPr>
              <a:t>ПАСИБО ЗА ВНИМАНИЕ!</a:t>
            </a:r>
            <a:endParaRPr sz="3600" baseline="0" dirty="0">
              <a:solidFill>
                <a:srgbClr val="9285BF"/>
              </a:solidFill>
              <a:latin typeface="+mj-lt"/>
              <a:ea typeface="+mj-ea"/>
              <a:cs typeface="+mj-cs"/>
            </a:endParaRPr>
          </a:p>
          <a:p>
            <a:pPr marL="491">
              <a:spcBef>
                <a:spcPts val="1947"/>
              </a:spcBef>
            </a:pPr>
            <a:endParaRPr lang="ru-RU" sz="1200" baseline="0" dirty="0" smtClean="0">
              <a:solidFill>
                <a:srgbClr val="CF1480"/>
              </a:solidFill>
            </a:endParaRPr>
          </a:p>
          <a:p>
            <a:pPr>
              <a:spcBef>
                <a:spcPts val="0"/>
              </a:spcBef>
            </a:pPr>
            <a:r>
              <a:rPr lang="ru-RU" sz="2000" baseline="0" dirty="0" smtClean="0">
                <a:solidFill>
                  <a:srgbClr val="CF1480"/>
                </a:solidFill>
              </a:rPr>
              <a:t>+</a:t>
            </a:r>
            <a:r>
              <a:rPr lang="ru-RU" sz="2000" baseline="0" dirty="0">
                <a:solidFill>
                  <a:srgbClr val="CF1480"/>
                </a:solidFill>
              </a:rPr>
              <a:t>7 (495) </a:t>
            </a:r>
            <a:r>
              <a:rPr lang="ru-RU" sz="2000" baseline="0" dirty="0" smtClean="0">
                <a:solidFill>
                  <a:srgbClr val="CF1480"/>
                </a:solidFill>
              </a:rPr>
              <a:t>645-37-00</a:t>
            </a:r>
          </a:p>
          <a:p>
            <a:pPr>
              <a:spcBef>
                <a:spcPts val="0"/>
              </a:spcBef>
            </a:pPr>
            <a:r>
              <a:rPr sz="2000" baseline="0" dirty="0" smtClean="0">
                <a:solidFill>
                  <a:srgbClr val="CF1480"/>
                </a:solidFill>
              </a:rPr>
              <a:t>8 </a:t>
            </a:r>
            <a:r>
              <a:rPr sz="2000" baseline="0" dirty="0">
                <a:solidFill>
                  <a:srgbClr val="CF1480"/>
                </a:solidFill>
              </a:rPr>
              <a:t>(800) 333 50 </a:t>
            </a:r>
            <a:r>
              <a:rPr sz="2000" baseline="0" dirty="0" smtClean="0">
                <a:solidFill>
                  <a:srgbClr val="CF1480"/>
                </a:solidFill>
              </a:rPr>
              <a:t>50</a:t>
            </a:r>
            <a:endParaRPr lang="en-US" sz="2000" baseline="0" dirty="0" smtClean="0">
              <a:solidFill>
                <a:srgbClr val="CF1480"/>
              </a:solidFill>
            </a:endParaRPr>
          </a:p>
          <a:p>
            <a:pPr>
              <a:spcBef>
                <a:spcPts val="0"/>
              </a:spcBef>
            </a:pPr>
            <a:endParaRPr lang="en-US" sz="2000" baseline="0" dirty="0"/>
          </a:p>
          <a:p>
            <a:pPr>
              <a:spcBef>
                <a:spcPts val="0"/>
              </a:spcBef>
            </a:pPr>
            <a:r>
              <a:rPr lang="ru-RU" sz="2000" baseline="0" dirty="0" smtClean="0">
                <a:solidFill>
                  <a:srgbClr val="231F20"/>
                </a:solidFill>
              </a:rPr>
              <a:t>Дирекция</a:t>
            </a:r>
            <a:r>
              <a:rPr sz="2000" baseline="0" dirty="0" smtClean="0">
                <a:solidFill>
                  <a:srgbClr val="231F20"/>
                </a:solidFill>
              </a:rPr>
              <a:t> </a:t>
            </a:r>
            <a:r>
              <a:rPr sz="2000" baseline="0" dirty="0">
                <a:solidFill>
                  <a:srgbClr val="231F20"/>
                </a:solidFill>
              </a:rPr>
              <a:t>продаж: </a:t>
            </a:r>
            <a:r>
              <a:rPr sz="2000" u="heavy" baseline="0" dirty="0">
                <a:solidFill>
                  <a:srgbClr val="00478B"/>
                </a:solidFill>
                <a:hlinkClick r:id="rId2"/>
              </a:rPr>
              <a:t>sales01@1prime.ru</a:t>
            </a:r>
            <a:endParaRPr sz="2000" baseline="0" dirty="0"/>
          </a:p>
          <a:p>
            <a:pPr>
              <a:spcBef>
                <a:spcPts val="0"/>
              </a:spcBef>
            </a:pPr>
            <a:r>
              <a:rPr lang="ru-RU" sz="2000" baseline="0" dirty="0" smtClean="0">
                <a:solidFill>
                  <a:srgbClr val="231F20"/>
                </a:solidFill>
              </a:rPr>
              <a:t>Дирекция маркетинга: </a:t>
            </a:r>
            <a:r>
              <a:rPr lang="en-US" sz="2000" u="heavy" baseline="0" dirty="0" smtClean="0">
                <a:solidFill>
                  <a:srgbClr val="00478B"/>
                </a:solidFill>
                <a:hlinkClick r:id="rId3"/>
              </a:rPr>
              <a:t>adv@1prime.ru </a:t>
            </a:r>
            <a:endParaRPr sz="2000" baseline="0" dirty="0"/>
          </a:p>
          <a:p>
            <a:pPr marL="1948429">
              <a:spcBef>
                <a:spcPts val="1117"/>
              </a:spcBef>
            </a:pPr>
            <a:endParaRPr lang="en-US" sz="4636" u="heavy" baseline="0" dirty="0">
              <a:solidFill>
                <a:srgbClr val="00478B"/>
              </a:solidFill>
            </a:endParaRPr>
          </a:p>
          <a:p>
            <a:pPr marL="901700">
              <a:spcBef>
                <a:spcPts val="1117"/>
              </a:spcBef>
            </a:pPr>
            <a:r>
              <a:rPr sz="4636" u="sng" baseline="0" dirty="0" smtClean="0">
                <a:solidFill>
                  <a:srgbClr val="00478B"/>
                </a:solidFill>
              </a:rPr>
              <a:t>1prime.ru</a:t>
            </a:r>
            <a:endParaRPr sz="4636" u="sng" baseline="0" dirty="0">
              <a:solidFill>
                <a:srgbClr val="00478B"/>
              </a:solidFill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3762524" y="6286590"/>
            <a:ext cx="626472" cy="625832"/>
            <a:chOff x="1511485" y="6122604"/>
            <a:chExt cx="960737" cy="959755"/>
          </a:xfrm>
        </p:grpSpPr>
        <p:sp>
          <p:nvSpPr>
            <p:cNvPr id="11" name="object 11"/>
            <p:cNvSpPr/>
            <p:nvPr/>
          </p:nvSpPr>
          <p:spPr>
            <a:xfrm>
              <a:off x="1798235" y="6257035"/>
              <a:ext cx="146220" cy="117761"/>
            </a:xfrm>
            <a:custGeom>
              <a:avLst/>
              <a:gdLst/>
              <a:ahLst/>
              <a:cxnLst/>
              <a:rect l="l" t="t" r="r" b="b"/>
              <a:pathLst>
                <a:path w="189230" h="152400">
                  <a:moveTo>
                    <a:pt x="143027" y="0"/>
                  </a:moveTo>
                  <a:lnTo>
                    <a:pt x="101549" y="0"/>
                  </a:lnTo>
                  <a:lnTo>
                    <a:pt x="92341" y="2834"/>
                  </a:lnTo>
                  <a:lnTo>
                    <a:pt x="84045" y="9990"/>
                  </a:lnTo>
                  <a:lnTo>
                    <a:pt x="78049" y="19443"/>
                  </a:lnTo>
                  <a:lnTo>
                    <a:pt x="75742" y="29171"/>
                  </a:lnTo>
                  <a:lnTo>
                    <a:pt x="75742" y="52832"/>
                  </a:lnTo>
                  <a:lnTo>
                    <a:pt x="48259" y="92214"/>
                  </a:lnTo>
                  <a:lnTo>
                    <a:pt x="45631" y="95770"/>
                  </a:lnTo>
                  <a:lnTo>
                    <a:pt x="45021" y="100025"/>
                  </a:lnTo>
                  <a:lnTo>
                    <a:pt x="44780" y="104419"/>
                  </a:lnTo>
                  <a:lnTo>
                    <a:pt x="18529" y="108496"/>
                  </a:lnTo>
                  <a:lnTo>
                    <a:pt x="10667" y="111257"/>
                  </a:lnTo>
                  <a:lnTo>
                    <a:pt x="4621" y="116541"/>
                  </a:lnTo>
                  <a:lnTo>
                    <a:pt x="896" y="123672"/>
                  </a:lnTo>
                  <a:lnTo>
                    <a:pt x="0" y="131978"/>
                  </a:lnTo>
                  <a:lnTo>
                    <a:pt x="2215" y="140055"/>
                  </a:lnTo>
                  <a:lnTo>
                    <a:pt x="7129" y="146532"/>
                  </a:lnTo>
                  <a:lnTo>
                    <a:pt x="14060" y="150837"/>
                  </a:lnTo>
                  <a:lnTo>
                    <a:pt x="22326" y="152400"/>
                  </a:lnTo>
                  <a:lnTo>
                    <a:pt x="94564" y="152400"/>
                  </a:lnTo>
                  <a:lnTo>
                    <a:pt x="103644" y="150329"/>
                  </a:lnTo>
                  <a:lnTo>
                    <a:pt x="105803" y="140042"/>
                  </a:lnTo>
                  <a:lnTo>
                    <a:pt x="109677" y="127000"/>
                  </a:lnTo>
                  <a:lnTo>
                    <a:pt x="119633" y="127000"/>
                  </a:lnTo>
                  <a:lnTo>
                    <a:pt x="126599" y="125071"/>
                  </a:lnTo>
                  <a:lnTo>
                    <a:pt x="132722" y="120138"/>
                  </a:lnTo>
                  <a:lnTo>
                    <a:pt x="137591" y="113476"/>
                  </a:lnTo>
                  <a:lnTo>
                    <a:pt x="140792" y="106362"/>
                  </a:lnTo>
                  <a:lnTo>
                    <a:pt x="147764" y="81749"/>
                  </a:lnTo>
                  <a:lnTo>
                    <a:pt x="169849" y="75730"/>
                  </a:lnTo>
                  <a:lnTo>
                    <a:pt x="178079" y="73977"/>
                  </a:lnTo>
                  <a:lnTo>
                    <a:pt x="184632" y="67017"/>
                  </a:lnTo>
                  <a:lnTo>
                    <a:pt x="188798" y="50660"/>
                  </a:lnTo>
                  <a:lnTo>
                    <a:pt x="186067" y="41681"/>
                  </a:lnTo>
                  <a:lnTo>
                    <a:pt x="179666" y="36207"/>
                  </a:lnTo>
                  <a:lnTo>
                    <a:pt x="152158" y="8991"/>
                  </a:lnTo>
                  <a:lnTo>
                    <a:pt x="148120" y="5549"/>
                  </a:lnTo>
                  <a:lnTo>
                    <a:pt x="143027" y="0"/>
                  </a:lnTo>
                  <a:close/>
                </a:path>
              </a:pathLst>
            </a:custGeom>
            <a:solidFill>
              <a:srgbClr val="00478B"/>
            </a:solidFill>
          </p:spPr>
          <p:txBody>
            <a:bodyPr wrap="square" lIns="0" tIns="0" rIns="0" bIns="0" rtlCol="0"/>
            <a:lstStyle/>
            <a:p>
              <a:endParaRPr sz="1623"/>
            </a:p>
          </p:txBody>
        </p:sp>
        <p:sp>
          <p:nvSpPr>
            <p:cNvPr id="12" name="object 12"/>
            <p:cNvSpPr/>
            <p:nvPr/>
          </p:nvSpPr>
          <p:spPr>
            <a:xfrm>
              <a:off x="2220633" y="6635133"/>
              <a:ext cx="61334" cy="76545"/>
            </a:xfrm>
            <a:custGeom>
              <a:avLst/>
              <a:gdLst/>
              <a:ahLst/>
              <a:cxnLst/>
              <a:rect l="l" t="t" r="r" b="b"/>
              <a:pathLst>
                <a:path w="79375" h="99059">
                  <a:moveTo>
                    <a:pt x="37366" y="0"/>
                  </a:moveTo>
                  <a:lnTo>
                    <a:pt x="25936" y="4318"/>
                  </a:lnTo>
                  <a:lnTo>
                    <a:pt x="21339" y="8775"/>
                  </a:lnTo>
                  <a:lnTo>
                    <a:pt x="19028" y="14389"/>
                  </a:lnTo>
                  <a:lnTo>
                    <a:pt x="1718" y="56083"/>
                  </a:lnTo>
                  <a:lnTo>
                    <a:pt x="0" y="64026"/>
                  </a:lnTo>
                  <a:lnTo>
                    <a:pt x="1184" y="71812"/>
                  </a:lnTo>
                  <a:lnTo>
                    <a:pt x="5007" y="78693"/>
                  </a:lnTo>
                  <a:lnTo>
                    <a:pt x="11204" y="83921"/>
                  </a:lnTo>
                  <a:lnTo>
                    <a:pt x="35588" y="97751"/>
                  </a:lnTo>
                  <a:lnTo>
                    <a:pt x="39322" y="98704"/>
                  </a:lnTo>
                  <a:lnTo>
                    <a:pt x="46993" y="98704"/>
                  </a:lnTo>
                  <a:lnTo>
                    <a:pt x="49444" y="97713"/>
                  </a:lnTo>
                  <a:lnTo>
                    <a:pt x="59693" y="91719"/>
                  </a:lnTo>
                  <a:lnTo>
                    <a:pt x="62500" y="84416"/>
                  </a:lnTo>
                  <a:lnTo>
                    <a:pt x="62500" y="60909"/>
                  </a:lnTo>
                  <a:lnTo>
                    <a:pt x="74628" y="42506"/>
                  </a:lnTo>
                  <a:lnTo>
                    <a:pt x="77740" y="37172"/>
                  </a:lnTo>
                  <a:lnTo>
                    <a:pt x="79137" y="30772"/>
                  </a:lnTo>
                  <a:lnTo>
                    <a:pt x="75568" y="18961"/>
                  </a:lnTo>
                  <a:lnTo>
                    <a:pt x="72114" y="14097"/>
                  </a:lnTo>
                  <a:lnTo>
                    <a:pt x="43691" y="279"/>
                  </a:lnTo>
                  <a:lnTo>
                    <a:pt x="37366" y="0"/>
                  </a:lnTo>
                  <a:close/>
                </a:path>
              </a:pathLst>
            </a:custGeom>
            <a:solidFill>
              <a:srgbClr val="00478B"/>
            </a:solidFill>
          </p:spPr>
          <p:txBody>
            <a:bodyPr wrap="square" lIns="0" tIns="0" rIns="0" bIns="0" rtlCol="0"/>
            <a:lstStyle/>
            <a:p>
              <a:endParaRPr sz="1623"/>
            </a:p>
          </p:txBody>
        </p:sp>
        <p:sp>
          <p:nvSpPr>
            <p:cNvPr id="13" name="object 13"/>
            <p:cNvSpPr/>
            <p:nvPr/>
          </p:nvSpPr>
          <p:spPr>
            <a:xfrm>
              <a:off x="1511485" y="6122604"/>
              <a:ext cx="960737" cy="959755"/>
            </a:xfrm>
            <a:custGeom>
              <a:avLst/>
              <a:gdLst/>
              <a:ahLst/>
              <a:cxnLst/>
              <a:rect l="l" t="t" r="r" b="b"/>
              <a:pathLst>
                <a:path w="1243330" h="1242059">
                  <a:moveTo>
                    <a:pt x="621361" y="0"/>
                  </a:moveTo>
                  <a:lnTo>
                    <a:pt x="572870" y="1270"/>
                  </a:lnTo>
                  <a:lnTo>
                    <a:pt x="525386" y="7620"/>
                  </a:lnTo>
                  <a:lnTo>
                    <a:pt x="479050" y="16510"/>
                  </a:lnTo>
                  <a:lnTo>
                    <a:pt x="434002" y="29210"/>
                  </a:lnTo>
                  <a:lnTo>
                    <a:pt x="390379" y="44450"/>
                  </a:lnTo>
                  <a:lnTo>
                    <a:pt x="348321" y="63500"/>
                  </a:lnTo>
                  <a:lnTo>
                    <a:pt x="307968" y="85090"/>
                  </a:lnTo>
                  <a:lnTo>
                    <a:pt x="269458" y="109220"/>
                  </a:lnTo>
                  <a:lnTo>
                    <a:pt x="232931" y="137160"/>
                  </a:lnTo>
                  <a:lnTo>
                    <a:pt x="198526" y="166370"/>
                  </a:lnTo>
                  <a:lnTo>
                    <a:pt x="166383" y="198120"/>
                  </a:lnTo>
                  <a:lnTo>
                    <a:pt x="136640" y="232410"/>
                  </a:lnTo>
                  <a:lnTo>
                    <a:pt x="109437" y="269240"/>
                  </a:lnTo>
                  <a:lnTo>
                    <a:pt x="84913" y="307340"/>
                  </a:lnTo>
                  <a:lnTo>
                    <a:pt x="63207" y="347980"/>
                  </a:lnTo>
                  <a:lnTo>
                    <a:pt x="44459" y="389890"/>
                  </a:lnTo>
                  <a:lnTo>
                    <a:pt x="28807" y="434340"/>
                  </a:lnTo>
                  <a:lnTo>
                    <a:pt x="16391" y="478790"/>
                  </a:lnTo>
                  <a:lnTo>
                    <a:pt x="7350" y="525780"/>
                  </a:lnTo>
                  <a:lnTo>
                    <a:pt x="1823" y="572770"/>
                  </a:lnTo>
                  <a:lnTo>
                    <a:pt x="98" y="617220"/>
                  </a:lnTo>
                  <a:lnTo>
                    <a:pt x="0" y="622300"/>
                  </a:lnTo>
                  <a:lnTo>
                    <a:pt x="1823" y="669290"/>
                  </a:lnTo>
                  <a:lnTo>
                    <a:pt x="7350" y="717550"/>
                  </a:lnTo>
                  <a:lnTo>
                    <a:pt x="16391" y="763270"/>
                  </a:lnTo>
                  <a:lnTo>
                    <a:pt x="28807" y="808990"/>
                  </a:lnTo>
                  <a:lnTo>
                    <a:pt x="44459" y="852170"/>
                  </a:lnTo>
                  <a:lnTo>
                    <a:pt x="63207" y="894080"/>
                  </a:lnTo>
                  <a:lnTo>
                    <a:pt x="84913" y="934720"/>
                  </a:lnTo>
                  <a:lnTo>
                    <a:pt x="109437" y="972820"/>
                  </a:lnTo>
                  <a:lnTo>
                    <a:pt x="136640" y="1009650"/>
                  </a:lnTo>
                  <a:lnTo>
                    <a:pt x="166383" y="1043940"/>
                  </a:lnTo>
                  <a:lnTo>
                    <a:pt x="198526" y="1075690"/>
                  </a:lnTo>
                  <a:lnTo>
                    <a:pt x="232931" y="1106170"/>
                  </a:lnTo>
                  <a:lnTo>
                    <a:pt x="269458" y="1132840"/>
                  </a:lnTo>
                  <a:lnTo>
                    <a:pt x="307968" y="1158240"/>
                  </a:lnTo>
                  <a:lnTo>
                    <a:pt x="348321" y="1179830"/>
                  </a:lnTo>
                  <a:lnTo>
                    <a:pt x="390379" y="1197610"/>
                  </a:lnTo>
                  <a:lnTo>
                    <a:pt x="434002" y="1214120"/>
                  </a:lnTo>
                  <a:lnTo>
                    <a:pt x="479050" y="1226820"/>
                  </a:lnTo>
                  <a:lnTo>
                    <a:pt x="525386" y="1235710"/>
                  </a:lnTo>
                  <a:lnTo>
                    <a:pt x="572870" y="1240790"/>
                  </a:lnTo>
                  <a:lnTo>
                    <a:pt x="621361" y="1242060"/>
                  </a:lnTo>
                  <a:lnTo>
                    <a:pt x="669855" y="1240790"/>
                  </a:lnTo>
                  <a:lnTo>
                    <a:pt x="717339" y="1235710"/>
                  </a:lnTo>
                  <a:lnTo>
                    <a:pt x="763676" y="1226820"/>
                  </a:lnTo>
                  <a:lnTo>
                    <a:pt x="808726" y="1214120"/>
                  </a:lnTo>
                  <a:lnTo>
                    <a:pt x="852349" y="1197610"/>
                  </a:lnTo>
                  <a:lnTo>
                    <a:pt x="894407" y="1179830"/>
                  </a:lnTo>
                  <a:lnTo>
                    <a:pt x="934761" y="1158240"/>
                  </a:lnTo>
                  <a:lnTo>
                    <a:pt x="973270" y="1132840"/>
                  </a:lnTo>
                  <a:lnTo>
                    <a:pt x="1004579" y="1109980"/>
                  </a:lnTo>
                  <a:lnTo>
                    <a:pt x="621399" y="1109980"/>
                  </a:lnTo>
                  <a:lnTo>
                    <a:pt x="574444" y="1107440"/>
                  </a:lnTo>
                  <a:lnTo>
                    <a:pt x="528736" y="1101090"/>
                  </a:lnTo>
                  <a:lnTo>
                    <a:pt x="484483" y="1089660"/>
                  </a:lnTo>
                  <a:lnTo>
                    <a:pt x="441890" y="1075690"/>
                  </a:lnTo>
                  <a:lnTo>
                    <a:pt x="401164" y="1056640"/>
                  </a:lnTo>
                  <a:lnTo>
                    <a:pt x="362511" y="1035050"/>
                  </a:lnTo>
                  <a:lnTo>
                    <a:pt x="326137" y="1009650"/>
                  </a:lnTo>
                  <a:lnTo>
                    <a:pt x="292248" y="981710"/>
                  </a:lnTo>
                  <a:lnTo>
                    <a:pt x="261051" y="949960"/>
                  </a:lnTo>
                  <a:lnTo>
                    <a:pt x="232752" y="916940"/>
                  </a:lnTo>
                  <a:lnTo>
                    <a:pt x="207557" y="880110"/>
                  </a:lnTo>
                  <a:lnTo>
                    <a:pt x="185673" y="842010"/>
                  </a:lnTo>
                  <a:lnTo>
                    <a:pt x="167305" y="801370"/>
                  </a:lnTo>
                  <a:lnTo>
                    <a:pt x="152659" y="758190"/>
                  </a:lnTo>
                  <a:lnTo>
                    <a:pt x="141943" y="713740"/>
                  </a:lnTo>
                  <a:lnTo>
                    <a:pt x="135362" y="668020"/>
                  </a:lnTo>
                  <a:lnTo>
                    <a:pt x="133183" y="622300"/>
                  </a:lnTo>
                  <a:lnTo>
                    <a:pt x="133264" y="618490"/>
                  </a:lnTo>
                  <a:lnTo>
                    <a:pt x="136165" y="566420"/>
                  </a:lnTo>
                  <a:lnTo>
                    <a:pt x="145072" y="514350"/>
                  </a:lnTo>
                  <a:lnTo>
                    <a:pt x="159513" y="463550"/>
                  </a:lnTo>
                  <a:lnTo>
                    <a:pt x="179157" y="414020"/>
                  </a:lnTo>
                  <a:lnTo>
                    <a:pt x="203672" y="368300"/>
                  </a:lnTo>
                  <a:lnTo>
                    <a:pt x="232729" y="326390"/>
                  </a:lnTo>
                  <a:lnTo>
                    <a:pt x="299402" y="326390"/>
                  </a:lnTo>
                  <a:lnTo>
                    <a:pt x="316879" y="287020"/>
                  </a:lnTo>
                  <a:lnTo>
                    <a:pt x="316269" y="279400"/>
                  </a:lnTo>
                  <a:lnTo>
                    <a:pt x="308052" y="266700"/>
                  </a:lnTo>
                  <a:lnTo>
                    <a:pt x="301055" y="262890"/>
                  </a:lnTo>
                  <a:lnTo>
                    <a:pt x="290704" y="262890"/>
                  </a:lnTo>
                  <a:lnTo>
                    <a:pt x="308153" y="251460"/>
                  </a:lnTo>
                  <a:lnTo>
                    <a:pt x="326323" y="236220"/>
                  </a:lnTo>
                  <a:lnTo>
                    <a:pt x="345180" y="220980"/>
                  </a:lnTo>
                  <a:lnTo>
                    <a:pt x="364694" y="207010"/>
                  </a:lnTo>
                  <a:lnTo>
                    <a:pt x="433077" y="207010"/>
                  </a:lnTo>
                  <a:lnTo>
                    <a:pt x="433611" y="201930"/>
                  </a:lnTo>
                  <a:lnTo>
                    <a:pt x="431331" y="194310"/>
                  </a:lnTo>
                  <a:lnTo>
                    <a:pt x="422225" y="175260"/>
                  </a:lnTo>
                  <a:lnTo>
                    <a:pt x="469053" y="157480"/>
                  </a:lnTo>
                  <a:lnTo>
                    <a:pt x="518044" y="143510"/>
                  </a:lnTo>
                  <a:lnTo>
                    <a:pt x="568915" y="135890"/>
                  </a:lnTo>
                  <a:lnTo>
                    <a:pt x="621387" y="133350"/>
                  </a:lnTo>
                  <a:lnTo>
                    <a:pt x="1004816" y="133350"/>
                  </a:lnTo>
                  <a:lnTo>
                    <a:pt x="973270" y="109220"/>
                  </a:lnTo>
                  <a:lnTo>
                    <a:pt x="934761" y="85090"/>
                  </a:lnTo>
                  <a:lnTo>
                    <a:pt x="894407" y="63500"/>
                  </a:lnTo>
                  <a:lnTo>
                    <a:pt x="852349" y="44450"/>
                  </a:lnTo>
                  <a:lnTo>
                    <a:pt x="808726" y="29210"/>
                  </a:lnTo>
                  <a:lnTo>
                    <a:pt x="763676" y="16510"/>
                  </a:lnTo>
                  <a:lnTo>
                    <a:pt x="717339" y="7620"/>
                  </a:lnTo>
                  <a:lnTo>
                    <a:pt x="669855" y="1270"/>
                  </a:lnTo>
                  <a:lnTo>
                    <a:pt x="621361" y="0"/>
                  </a:lnTo>
                  <a:close/>
                </a:path>
                <a:path w="1243330" h="1242059">
                  <a:moveTo>
                    <a:pt x="460706" y="678180"/>
                  </a:moveTo>
                  <a:lnTo>
                    <a:pt x="454293" y="679450"/>
                  </a:lnTo>
                  <a:lnTo>
                    <a:pt x="449073" y="683260"/>
                  </a:lnTo>
                  <a:lnTo>
                    <a:pt x="364758" y="741680"/>
                  </a:lnTo>
                  <a:lnTo>
                    <a:pt x="358560" y="745490"/>
                  </a:lnTo>
                  <a:lnTo>
                    <a:pt x="357938" y="753110"/>
                  </a:lnTo>
                  <a:lnTo>
                    <a:pt x="357938" y="835660"/>
                  </a:lnTo>
                  <a:lnTo>
                    <a:pt x="445516" y="877570"/>
                  </a:lnTo>
                  <a:lnTo>
                    <a:pt x="484949" y="889000"/>
                  </a:lnTo>
                  <a:lnTo>
                    <a:pt x="540079" y="927100"/>
                  </a:lnTo>
                  <a:lnTo>
                    <a:pt x="575703" y="967740"/>
                  </a:lnTo>
                  <a:lnTo>
                    <a:pt x="608029" y="1007110"/>
                  </a:lnTo>
                  <a:lnTo>
                    <a:pt x="622123" y="1029970"/>
                  </a:lnTo>
                  <a:lnTo>
                    <a:pt x="618166" y="1037590"/>
                  </a:lnTo>
                  <a:lnTo>
                    <a:pt x="609461" y="1045210"/>
                  </a:lnTo>
                  <a:lnTo>
                    <a:pt x="600756" y="1050290"/>
                  </a:lnTo>
                  <a:lnTo>
                    <a:pt x="596799" y="1051560"/>
                  </a:lnTo>
                  <a:lnTo>
                    <a:pt x="590500" y="1056640"/>
                  </a:lnTo>
                  <a:lnTo>
                    <a:pt x="586538" y="1062990"/>
                  </a:lnTo>
                  <a:lnTo>
                    <a:pt x="586563" y="1078230"/>
                  </a:lnTo>
                  <a:lnTo>
                    <a:pt x="590259" y="1085850"/>
                  </a:lnTo>
                  <a:lnTo>
                    <a:pt x="596596" y="1089660"/>
                  </a:lnTo>
                  <a:lnTo>
                    <a:pt x="627508" y="1109980"/>
                  </a:lnTo>
                  <a:lnTo>
                    <a:pt x="1004579" y="1109980"/>
                  </a:lnTo>
                  <a:lnTo>
                    <a:pt x="1009797" y="1106170"/>
                  </a:lnTo>
                  <a:lnTo>
                    <a:pt x="1016964" y="1099820"/>
                  </a:lnTo>
                  <a:lnTo>
                    <a:pt x="715075" y="1099820"/>
                  </a:lnTo>
                  <a:lnTo>
                    <a:pt x="716228" y="1099540"/>
                  </a:lnTo>
                  <a:lnTo>
                    <a:pt x="716535" y="1098550"/>
                  </a:lnTo>
                  <a:lnTo>
                    <a:pt x="781750" y="1023620"/>
                  </a:lnTo>
                  <a:lnTo>
                    <a:pt x="785135" y="1017270"/>
                  </a:lnTo>
                  <a:lnTo>
                    <a:pt x="785899" y="1009650"/>
                  </a:lnTo>
                  <a:lnTo>
                    <a:pt x="784096" y="1002030"/>
                  </a:lnTo>
                  <a:lnTo>
                    <a:pt x="779781" y="995680"/>
                  </a:lnTo>
                  <a:lnTo>
                    <a:pt x="761472" y="985520"/>
                  </a:lnTo>
                  <a:lnTo>
                    <a:pt x="756644" y="981710"/>
                  </a:lnTo>
                  <a:lnTo>
                    <a:pt x="747826" y="971550"/>
                  </a:lnTo>
                  <a:lnTo>
                    <a:pt x="745285" y="966470"/>
                  </a:lnTo>
                  <a:lnTo>
                    <a:pt x="744491" y="960120"/>
                  </a:lnTo>
                  <a:lnTo>
                    <a:pt x="746444" y="952500"/>
                  </a:lnTo>
                  <a:lnTo>
                    <a:pt x="762667" y="933450"/>
                  </a:lnTo>
                  <a:lnTo>
                    <a:pt x="791289" y="909320"/>
                  </a:lnTo>
                  <a:lnTo>
                    <a:pt x="818551" y="887730"/>
                  </a:lnTo>
                  <a:lnTo>
                    <a:pt x="830695" y="878840"/>
                  </a:lnTo>
                  <a:lnTo>
                    <a:pt x="834759" y="873760"/>
                  </a:lnTo>
                  <a:lnTo>
                    <a:pt x="836537" y="867410"/>
                  </a:lnTo>
                  <a:lnTo>
                    <a:pt x="834823" y="854710"/>
                  </a:lnTo>
                  <a:lnTo>
                    <a:pt x="831356" y="849630"/>
                  </a:lnTo>
                  <a:lnTo>
                    <a:pt x="826149" y="845820"/>
                  </a:lnTo>
                  <a:lnTo>
                    <a:pt x="785471" y="819150"/>
                  </a:lnTo>
                  <a:lnTo>
                    <a:pt x="763139" y="805180"/>
                  </a:lnTo>
                  <a:lnTo>
                    <a:pt x="751259" y="796290"/>
                  </a:lnTo>
                  <a:lnTo>
                    <a:pt x="723976" y="749300"/>
                  </a:lnTo>
                  <a:lnTo>
                    <a:pt x="716675" y="718820"/>
                  </a:lnTo>
                  <a:lnTo>
                    <a:pt x="714071" y="712470"/>
                  </a:lnTo>
                  <a:lnTo>
                    <a:pt x="709235" y="707390"/>
                  </a:lnTo>
                  <a:lnTo>
                    <a:pt x="607379" y="707390"/>
                  </a:lnTo>
                  <a:lnTo>
                    <a:pt x="591123" y="704850"/>
                  </a:lnTo>
                  <a:lnTo>
                    <a:pt x="576992" y="698500"/>
                  </a:lnTo>
                  <a:lnTo>
                    <a:pt x="572007" y="695960"/>
                  </a:lnTo>
                  <a:lnTo>
                    <a:pt x="528092" y="695960"/>
                  </a:lnTo>
                  <a:lnTo>
                    <a:pt x="460706" y="678180"/>
                  </a:lnTo>
                  <a:close/>
                </a:path>
                <a:path w="1243330" h="1242059">
                  <a:moveTo>
                    <a:pt x="716228" y="1099540"/>
                  </a:moveTo>
                  <a:lnTo>
                    <a:pt x="715075" y="1099820"/>
                  </a:lnTo>
                  <a:lnTo>
                    <a:pt x="716141" y="1099820"/>
                  </a:lnTo>
                  <a:lnTo>
                    <a:pt x="716228" y="1099540"/>
                  </a:lnTo>
                  <a:close/>
                </a:path>
                <a:path w="1243330" h="1242059">
                  <a:moveTo>
                    <a:pt x="1226332" y="478790"/>
                  </a:moveTo>
                  <a:lnTo>
                    <a:pt x="1088480" y="478790"/>
                  </a:lnTo>
                  <a:lnTo>
                    <a:pt x="1097558" y="513080"/>
                  </a:lnTo>
                  <a:lnTo>
                    <a:pt x="1104180" y="548640"/>
                  </a:lnTo>
                  <a:lnTo>
                    <a:pt x="1108236" y="584200"/>
                  </a:lnTo>
                  <a:lnTo>
                    <a:pt x="1109423" y="615950"/>
                  </a:lnTo>
                  <a:lnTo>
                    <a:pt x="1109549" y="622300"/>
                  </a:lnTo>
                  <a:lnTo>
                    <a:pt x="1107052" y="671830"/>
                  </a:lnTo>
                  <a:lnTo>
                    <a:pt x="1099540" y="720090"/>
                  </a:lnTo>
                  <a:lnTo>
                    <a:pt x="1087327" y="767080"/>
                  </a:lnTo>
                  <a:lnTo>
                    <a:pt x="1070668" y="812800"/>
                  </a:lnTo>
                  <a:lnTo>
                    <a:pt x="1049815" y="854710"/>
                  </a:lnTo>
                  <a:lnTo>
                    <a:pt x="1025019" y="895350"/>
                  </a:lnTo>
                  <a:lnTo>
                    <a:pt x="996535" y="933450"/>
                  </a:lnTo>
                  <a:lnTo>
                    <a:pt x="964614" y="967740"/>
                  </a:lnTo>
                  <a:lnTo>
                    <a:pt x="929510" y="999490"/>
                  </a:lnTo>
                  <a:lnTo>
                    <a:pt x="891474" y="1027430"/>
                  </a:lnTo>
                  <a:lnTo>
                    <a:pt x="850761" y="1051560"/>
                  </a:lnTo>
                  <a:lnTo>
                    <a:pt x="807621" y="1071880"/>
                  </a:lnTo>
                  <a:lnTo>
                    <a:pt x="762308" y="1088390"/>
                  </a:lnTo>
                  <a:lnTo>
                    <a:pt x="716228" y="1099540"/>
                  </a:lnTo>
                  <a:lnTo>
                    <a:pt x="716141" y="1099820"/>
                  </a:lnTo>
                  <a:lnTo>
                    <a:pt x="1016964" y="1099820"/>
                  </a:lnTo>
                  <a:lnTo>
                    <a:pt x="1044201" y="1075690"/>
                  </a:lnTo>
                  <a:lnTo>
                    <a:pt x="1076344" y="1043940"/>
                  </a:lnTo>
                  <a:lnTo>
                    <a:pt x="1106086" y="1009650"/>
                  </a:lnTo>
                  <a:lnTo>
                    <a:pt x="1133289" y="972820"/>
                  </a:lnTo>
                  <a:lnTo>
                    <a:pt x="1157812" y="934720"/>
                  </a:lnTo>
                  <a:lnTo>
                    <a:pt x="1179517" y="894080"/>
                  </a:lnTo>
                  <a:lnTo>
                    <a:pt x="1198265" y="852170"/>
                  </a:lnTo>
                  <a:lnTo>
                    <a:pt x="1213917" y="808990"/>
                  </a:lnTo>
                  <a:lnTo>
                    <a:pt x="1226332" y="763270"/>
                  </a:lnTo>
                  <a:lnTo>
                    <a:pt x="1235373" y="717550"/>
                  </a:lnTo>
                  <a:lnTo>
                    <a:pt x="1240899" y="669290"/>
                  </a:lnTo>
                  <a:lnTo>
                    <a:pt x="1242723" y="622300"/>
                  </a:lnTo>
                  <a:lnTo>
                    <a:pt x="1242624" y="617220"/>
                  </a:lnTo>
                  <a:lnTo>
                    <a:pt x="1240899" y="572770"/>
                  </a:lnTo>
                  <a:lnTo>
                    <a:pt x="1235373" y="525780"/>
                  </a:lnTo>
                  <a:lnTo>
                    <a:pt x="1226332" y="478790"/>
                  </a:lnTo>
                  <a:close/>
                </a:path>
                <a:path w="1243330" h="1242059">
                  <a:moveTo>
                    <a:pt x="1070655" y="514350"/>
                  </a:moveTo>
                  <a:lnTo>
                    <a:pt x="708002" y="514350"/>
                  </a:lnTo>
                  <a:lnTo>
                    <a:pt x="716205" y="515620"/>
                  </a:lnTo>
                  <a:lnTo>
                    <a:pt x="728516" y="519430"/>
                  </a:lnTo>
                  <a:lnTo>
                    <a:pt x="742016" y="529590"/>
                  </a:lnTo>
                  <a:lnTo>
                    <a:pt x="752904" y="539750"/>
                  </a:lnTo>
                  <a:lnTo>
                    <a:pt x="757378" y="543560"/>
                  </a:lnTo>
                  <a:lnTo>
                    <a:pt x="762886" y="548640"/>
                  </a:lnTo>
                  <a:lnTo>
                    <a:pt x="765195" y="553720"/>
                  </a:lnTo>
                  <a:lnTo>
                    <a:pt x="764733" y="557530"/>
                  </a:lnTo>
                  <a:lnTo>
                    <a:pt x="761925" y="565150"/>
                  </a:lnTo>
                  <a:lnTo>
                    <a:pt x="753490" y="572770"/>
                  </a:lnTo>
                  <a:lnTo>
                    <a:pt x="739862" y="579120"/>
                  </a:lnTo>
                  <a:lnTo>
                    <a:pt x="727181" y="581660"/>
                  </a:lnTo>
                  <a:lnTo>
                    <a:pt x="721590" y="582930"/>
                  </a:lnTo>
                  <a:lnTo>
                    <a:pt x="715217" y="586740"/>
                  </a:lnTo>
                  <a:lnTo>
                    <a:pt x="710760" y="593090"/>
                  </a:lnTo>
                  <a:lnTo>
                    <a:pt x="708517" y="600710"/>
                  </a:lnTo>
                  <a:lnTo>
                    <a:pt x="708788" y="608330"/>
                  </a:lnTo>
                  <a:lnTo>
                    <a:pt x="711704" y="614680"/>
                  </a:lnTo>
                  <a:lnTo>
                    <a:pt x="716756" y="618490"/>
                  </a:lnTo>
                  <a:lnTo>
                    <a:pt x="723252" y="622300"/>
                  </a:lnTo>
                  <a:lnTo>
                    <a:pt x="730505" y="624840"/>
                  </a:lnTo>
                  <a:lnTo>
                    <a:pt x="736892" y="627380"/>
                  </a:lnTo>
                  <a:lnTo>
                    <a:pt x="742387" y="629920"/>
                  </a:lnTo>
                  <a:lnTo>
                    <a:pt x="748638" y="632460"/>
                  </a:lnTo>
                  <a:lnTo>
                    <a:pt x="757289" y="637540"/>
                  </a:lnTo>
                  <a:lnTo>
                    <a:pt x="761006" y="643890"/>
                  </a:lnTo>
                  <a:lnTo>
                    <a:pt x="755561" y="651510"/>
                  </a:lnTo>
                  <a:lnTo>
                    <a:pt x="747236" y="660400"/>
                  </a:lnTo>
                  <a:lnTo>
                    <a:pt x="742316" y="673100"/>
                  </a:lnTo>
                  <a:lnTo>
                    <a:pt x="759455" y="712470"/>
                  </a:lnTo>
                  <a:lnTo>
                    <a:pt x="784747" y="744220"/>
                  </a:lnTo>
                  <a:lnTo>
                    <a:pt x="822326" y="765810"/>
                  </a:lnTo>
                  <a:lnTo>
                    <a:pt x="840461" y="773430"/>
                  </a:lnTo>
                  <a:lnTo>
                    <a:pt x="848171" y="777240"/>
                  </a:lnTo>
                  <a:lnTo>
                    <a:pt x="851333" y="778510"/>
                  </a:lnTo>
                  <a:lnTo>
                    <a:pt x="854711" y="779780"/>
                  </a:lnTo>
                  <a:lnTo>
                    <a:pt x="863626" y="779780"/>
                  </a:lnTo>
                  <a:lnTo>
                    <a:pt x="869100" y="777240"/>
                  </a:lnTo>
                  <a:lnTo>
                    <a:pt x="901752" y="746760"/>
                  </a:lnTo>
                  <a:lnTo>
                    <a:pt x="904305" y="740410"/>
                  </a:lnTo>
                  <a:lnTo>
                    <a:pt x="903784" y="732790"/>
                  </a:lnTo>
                  <a:lnTo>
                    <a:pt x="903314" y="726440"/>
                  </a:lnTo>
                  <a:lnTo>
                    <a:pt x="899821" y="720090"/>
                  </a:lnTo>
                  <a:lnTo>
                    <a:pt x="894335" y="716280"/>
                  </a:lnTo>
                  <a:lnTo>
                    <a:pt x="845173" y="683260"/>
                  </a:lnTo>
                  <a:lnTo>
                    <a:pt x="886893" y="638810"/>
                  </a:lnTo>
                  <a:lnTo>
                    <a:pt x="926228" y="638810"/>
                  </a:lnTo>
                  <a:lnTo>
                    <a:pt x="952628" y="607060"/>
                  </a:lnTo>
                  <a:lnTo>
                    <a:pt x="990080" y="607060"/>
                  </a:lnTo>
                  <a:lnTo>
                    <a:pt x="995414" y="604520"/>
                  </a:lnTo>
                  <a:lnTo>
                    <a:pt x="1059186" y="604520"/>
                  </a:lnTo>
                  <a:lnTo>
                    <a:pt x="1057924" y="539750"/>
                  </a:lnTo>
                  <a:lnTo>
                    <a:pt x="1070655" y="514350"/>
                  </a:lnTo>
                  <a:close/>
                </a:path>
                <a:path w="1243330" h="1242059">
                  <a:moveTo>
                    <a:pt x="643637" y="692150"/>
                  </a:moveTo>
                  <a:lnTo>
                    <a:pt x="636284" y="694690"/>
                  </a:lnTo>
                  <a:lnTo>
                    <a:pt x="630937" y="699770"/>
                  </a:lnTo>
                  <a:lnTo>
                    <a:pt x="629244" y="701040"/>
                  </a:lnTo>
                  <a:lnTo>
                    <a:pt x="626468" y="704850"/>
                  </a:lnTo>
                  <a:lnTo>
                    <a:pt x="620037" y="707390"/>
                  </a:lnTo>
                  <a:lnTo>
                    <a:pt x="709235" y="707390"/>
                  </a:lnTo>
                  <a:lnTo>
                    <a:pt x="708026" y="706120"/>
                  </a:lnTo>
                  <a:lnTo>
                    <a:pt x="700609" y="704850"/>
                  </a:lnTo>
                  <a:lnTo>
                    <a:pt x="650673" y="693420"/>
                  </a:lnTo>
                  <a:lnTo>
                    <a:pt x="643637" y="692150"/>
                  </a:lnTo>
                  <a:close/>
                </a:path>
                <a:path w="1243330" h="1242059">
                  <a:moveTo>
                    <a:pt x="563246" y="689610"/>
                  </a:moveTo>
                  <a:lnTo>
                    <a:pt x="555677" y="689610"/>
                  </a:lnTo>
                  <a:lnTo>
                    <a:pt x="528092" y="695960"/>
                  </a:lnTo>
                  <a:lnTo>
                    <a:pt x="572007" y="695960"/>
                  </a:lnTo>
                  <a:lnTo>
                    <a:pt x="567022" y="693420"/>
                  </a:lnTo>
                  <a:lnTo>
                    <a:pt x="563246" y="689610"/>
                  </a:lnTo>
                  <a:close/>
                </a:path>
                <a:path w="1243330" h="1242059">
                  <a:moveTo>
                    <a:pt x="926228" y="638810"/>
                  </a:moveTo>
                  <a:lnTo>
                    <a:pt x="886893" y="638810"/>
                  </a:lnTo>
                  <a:lnTo>
                    <a:pt x="907454" y="642620"/>
                  </a:lnTo>
                  <a:lnTo>
                    <a:pt x="915658" y="645160"/>
                  </a:lnTo>
                  <a:lnTo>
                    <a:pt x="924117" y="641350"/>
                  </a:lnTo>
                  <a:lnTo>
                    <a:pt x="926228" y="638810"/>
                  </a:lnTo>
                  <a:close/>
                </a:path>
                <a:path w="1243330" h="1242059">
                  <a:moveTo>
                    <a:pt x="1059186" y="604520"/>
                  </a:moveTo>
                  <a:lnTo>
                    <a:pt x="995414" y="604520"/>
                  </a:lnTo>
                  <a:lnTo>
                    <a:pt x="1031127" y="628650"/>
                  </a:lnTo>
                  <a:lnTo>
                    <a:pt x="1040106" y="629920"/>
                  </a:lnTo>
                  <a:lnTo>
                    <a:pt x="1054838" y="621030"/>
                  </a:lnTo>
                  <a:lnTo>
                    <a:pt x="1059359" y="613410"/>
                  </a:lnTo>
                  <a:lnTo>
                    <a:pt x="1059186" y="604520"/>
                  </a:lnTo>
                  <a:close/>
                </a:path>
                <a:path w="1243330" h="1242059">
                  <a:moveTo>
                    <a:pt x="586829" y="474980"/>
                  </a:moveTo>
                  <a:lnTo>
                    <a:pt x="536114" y="474980"/>
                  </a:lnTo>
                  <a:lnTo>
                    <a:pt x="535319" y="496570"/>
                  </a:lnTo>
                  <a:lnTo>
                    <a:pt x="519883" y="518160"/>
                  </a:lnTo>
                  <a:lnTo>
                    <a:pt x="486963" y="541020"/>
                  </a:lnTo>
                  <a:lnTo>
                    <a:pt x="454244" y="558800"/>
                  </a:lnTo>
                  <a:lnTo>
                    <a:pt x="439408" y="565150"/>
                  </a:lnTo>
                  <a:lnTo>
                    <a:pt x="425718" y="579120"/>
                  </a:lnTo>
                  <a:lnTo>
                    <a:pt x="421235" y="584200"/>
                  </a:lnTo>
                  <a:lnTo>
                    <a:pt x="418923" y="590550"/>
                  </a:lnTo>
                  <a:lnTo>
                    <a:pt x="419749" y="603250"/>
                  </a:lnTo>
                  <a:lnTo>
                    <a:pt x="422848" y="608330"/>
                  </a:lnTo>
                  <a:lnTo>
                    <a:pt x="444387" y="624840"/>
                  </a:lnTo>
                  <a:lnTo>
                    <a:pt x="449162" y="627380"/>
                  </a:lnTo>
                  <a:lnTo>
                    <a:pt x="460503" y="627380"/>
                  </a:lnTo>
                  <a:lnTo>
                    <a:pt x="466942" y="623570"/>
                  </a:lnTo>
                  <a:lnTo>
                    <a:pt x="471349" y="618490"/>
                  </a:lnTo>
                  <a:lnTo>
                    <a:pt x="490043" y="594360"/>
                  </a:lnTo>
                  <a:lnTo>
                    <a:pt x="491758" y="593090"/>
                  </a:lnTo>
                  <a:lnTo>
                    <a:pt x="492837" y="590550"/>
                  </a:lnTo>
                  <a:lnTo>
                    <a:pt x="493637" y="588010"/>
                  </a:lnTo>
                  <a:lnTo>
                    <a:pt x="495873" y="588010"/>
                  </a:lnTo>
                  <a:lnTo>
                    <a:pt x="498070" y="586740"/>
                  </a:lnTo>
                  <a:lnTo>
                    <a:pt x="535090" y="568960"/>
                  </a:lnTo>
                  <a:lnTo>
                    <a:pt x="585103" y="568960"/>
                  </a:lnTo>
                  <a:lnTo>
                    <a:pt x="597168" y="557530"/>
                  </a:lnTo>
                  <a:lnTo>
                    <a:pt x="606858" y="556260"/>
                  </a:lnTo>
                  <a:lnTo>
                    <a:pt x="688595" y="556260"/>
                  </a:lnTo>
                  <a:lnTo>
                    <a:pt x="692748" y="547370"/>
                  </a:lnTo>
                  <a:lnTo>
                    <a:pt x="698472" y="528320"/>
                  </a:lnTo>
                  <a:lnTo>
                    <a:pt x="702824" y="518160"/>
                  </a:lnTo>
                  <a:lnTo>
                    <a:pt x="708002" y="514350"/>
                  </a:lnTo>
                  <a:lnTo>
                    <a:pt x="1070655" y="514350"/>
                  </a:lnTo>
                  <a:lnTo>
                    <a:pt x="1080841" y="494030"/>
                  </a:lnTo>
                  <a:lnTo>
                    <a:pt x="625451" y="494030"/>
                  </a:lnTo>
                  <a:lnTo>
                    <a:pt x="609566" y="488950"/>
                  </a:lnTo>
                  <a:lnTo>
                    <a:pt x="588502" y="476250"/>
                  </a:lnTo>
                  <a:lnTo>
                    <a:pt x="586829" y="474980"/>
                  </a:lnTo>
                  <a:close/>
                </a:path>
                <a:path w="1243330" h="1242059">
                  <a:moveTo>
                    <a:pt x="688595" y="556260"/>
                  </a:moveTo>
                  <a:lnTo>
                    <a:pt x="606858" y="556260"/>
                  </a:lnTo>
                  <a:lnTo>
                    <a:pt x="612165" y="558800"/>
                  </a:lnTo>
                  <a:lnTo>
                    <a:pt x="615426" y="563880"/>
                  </a:lnTo>
                  <a:lnTo>
                    <a:pt x="617593" y="570230"/>
                  </a:lnTo>
                  <a:lnTo>
                    <a:pt x="619621" y="579120"/>
                  </a:lnTo>
                  <a:lnTo>
                    <a:pt x="622218" y="588010"/>
                  </a:lnTo>
                  <a:lnTo>
                    <a:pt x="624987" y="596900"/>
                  </a:lnTo>
                  <a:lnTo>
                    <a:pt x="627279" y="604520"/>
                  </a:lnTo>
                  <a:lnTo>
                    <a:pt x="628448" y="610870"/>
                  </a:lnTo>
                  <a:lnTo>
                    <a:pt x="633363" y="615950"/>
                  </a:lnTo>
                  <a:lnTo>
                    <a:pt x="640830" y="619760"/>
                  </a:lnTo>
                  <a:lnTo>
                    <a:pt x="655842" y="617220"/>
                  </a:lnTo>
                  <a:lnTo>
                    <a:pt x="662281" y="612140"/>
                  </a:lnTo>
                  <a:lnTo>
                    <a:pt x="665456" y="605790"/>
                  </a:lnTo>
                  <a:lnTo>
                    <a:pt x="688595" y="556260"/>
                  </a:lnTo>
                  <a:close/>
                </a:path>
                <a:path w="1243330" h="1242059">
                  <a:moveTo>
                    <a:pt x="990080" y="607060"/>
                  </a:moveTo>
                  <a:lnTo>
                    <a:pt x="952628" y="607060"/>
                  </a:lnTo>
                  <a:lnTo>
                    <a:pt x="985077" y="609600"/>
                  </a:lnTo>
                  <a:lnTo>
                    <a:pt x="990080" y="607060"/>
                  </a:lnTo>
                  <a:close/>
                </a:path>
                <a:path w="1243330" h="1242059">
                  <a:moveTo>
                    <a:pt x="585103" y="568960"/>
                  </a:moveTo>
                  <a:lnTo>
                    <a:pt x="535090" y="568960"/>
                  </a:lnTo>
                  <a:lnTo>
                    <a:pt x="556248" y="579120"/>
                  </a:lnTo>
                  <a:lnTo>
                    <a:pt x="564516" y="581660"/>
                  </a:lnTo>
                  <a:lnTo>
                    <a:pt x="572652" y="580390"/>
                  </a:lnTo>
                  <a:lnTo>
                    <a:pt x="579799" y="575310"/>
                  </a:lnTo>
                  <a:lnTo>
                    <a:pt x="585103" y="568960"/>
                  </a:lnTo>
                  <a:close/>
                </a:path>
                <a:path w="1243330" h="1242059">
                  <a:moveTo>
                    <a:pt x="554877" y="453390"/>
                  </a:moveTo>
                  <a:lnTo>
                    <a:pt x="534649" y="486410"/>
                  </a:lnTo>
                  <a:lnTo>
                    <a:pt x="535128" y="495300"/>
                  </a:lnTo>
                  <a:lnTo>
                    <a:pt x="536114" y="474980"/>
                  </a:lnTo>
                  <a:lnTo>
                    <a:pt x="586829" y="474980"/>
                  </a:lnTo>
                  <a:lnTo>
                    <a:pt x="570106" y="462280"/>
                  </a:lnTo>
                  <a:lnTo>
                    <a:pt x="562230" y="457200"/>
                  </a:lnTo>
                  <a:lnTo>
                    <a:pt x="554877" y="453390"/>
                  </a:lnTo>
                  <a:close/>
                </a:path>
                <a:path w="1243330" h="1242059">
                  <a:moveTo>
                    <a:pt x="649508" y="342900"/>
                  </a:moveTo>
                  <a:lnTo>
                    <a:pt x="643027" y="342900"/>
                  </a:lnTo>
                  <a:lnTo>
                    <a:pt x="636747" y="344170"/>
                  </a:lnTo>
                  <a:lnTo>
                    <a:pt x="631102" y="347980"/>
                  </a:lnTo>
                  <a:lnTo>
                    <a:pt x="626712" y="353060"/>
                  </a:lnTo>
                  <a:lnTo>
                    <a:pt x="624020" y="359410"/>
                  </a:lnTo>
                  <a:lnTo>
                    <a:pt x="623146" y="365760"/>
                  </a:lnTo>
                  <a:lnTo>
                    <a:pt x="624206" y="372110"/>
                  </a:lnTo>
                  <a:lnTo>
                    <a:pt x="634785" y="405130"/>
                  </a:lnTo>
                  <a:lnTo>
                    <a:pt x="636690" y="410210"/>
                  </a:lnTo>
                  <a:lnTo>
                    <a:pt x="640932" y="415290"/>
                  </a:lnTo>
                  <a:lnTo>
                    <a:pt x="668935" y="427990"/>
                  </a:lnTo>
                  <a:lnTo>
                    <a:pt x="666002" y="441960"/>
                  </a:lnTo>
                  <a:lnTo>
                    <a:pt x="631594" y="468630"/>
                  </a:lnTo>
                  <a:lnTo>
                    <a:pt x="632140" y="480060"/>
                  </a:lnTo>
                  <a:lnTo>
                    <a:pt x="631672" y="488950"/>
                  </a:lnTo>
                  <a:lnTo>
                    <a:pt x="625451" y="494030"/>
                  </a:lnTo>
                  <a:lnTo>
                    <a:pt x="1080841" y="494030"/>
                  </a:lnTo>
                  <a:lnTo>
                    <a:pt x="1088480" y="478790"/>
                  </a:lnTo>
                  <a:lnTo>
                    <a:pt x="1226332" y="478790"/>
                  </a:lnTo>
                  <a:lnTo>
                    <a:pt x="1213917" y="434340"/>
                  </a:lnTo>
                  <a:lnTo>
                    <a:pt x="1198265" y="389890"/>
                  </a:lnTo>
                  <a:lnTo>
                    <a:pt x="1186335" y="363220"/>
                  </a:lnTo>
                  <a:lnTo>
                    <a:pt x="690767" y="363220"/>
                  </a:lnTo>
                  <a:lnTo>
                    <a:pt x="655753" y="345440"/>
                  </a:lnTo>
                  <a:lnTo>
                    <a:pt x="649508" y="342900"/>
                  </a:lnTo>
                  <a:close/>
                </a:path>
                <a:path w="1243330" h="1242059">
                  <a:moveTo>
                    <a:pt x="1004816" y="133350"/>
                  </a:moveTo>
                  <a:lnTo>
                    <a:pt x="621387" y="133350"/>
                  </a:lnTo>
                  <a:lnTo>
                    <a:pt x="661640" y="134620"/>
                  </a:lnTo>
                  <a:lnTo>
                    <a:pt x="700981" y="139700"/>
                  </a:lnTo>
                  <a:lnTo>
                    <a:pt x="739298" y="147320"/>
                  </a:lnTo>
                  <a:lnTo>
                    <a:pt x="776479" y="158750"/>
                  </a:lnTo>
                  <a:lnTo>
                    <a:pt x="759550" y="186690"/>
                  </a:lnTo>
                  <a:lnTo>
                    <a:pt x="738468" y="212090"/>
                  </a:lnTo>
                  <a:lnTo>
                    <a:pt x="734150" y="217170"/>
                  </a:lnTo>
                  <a:lnTo>
                    <a:pt x="732385" y="223520"/>
                  </a:lnTo>
                  <a:lnTo>
                    <a:pt x="735014" y="237490"/>
                  </a:lnTo>
                  <a:lnTo>
                    <a:pt x="734582" y="242570"/>
                  </a:lnTo>
                  <a:lnTo>
                    <a:pt x="740525" y="245110"/>
                  </a:lnTo>
                  <a:lnTo>
                    <a:pt x="751638" y="254000"/>
                  </a:lnTo>
                  <a:lnTo>
                    <a:pt x="751638" y="275590"/>
                  </a:lnTo>
                  <a:lnTo>
                    <a:pt x="759613" y="283210"/>
                  </a:lnTo>
                  <a:lnTo>
                    <a:pt x="765201" y="287020"/>
                  </a:lnTo>
                  <a:lnTo>
                    <a:pt x="777432" y="292100"/>
                  </a:lnTo>
                  <a:lnTo>
                    <a:pt x="775654" y="313690"/>
                  </a:lnTo>
                  <a:lnTo>
                    <a:pt x="727851" y="313690"/>
                  </a:lnTo>
                  <a:lnTo>
                    <a:pt x="724828" y="326390"/>
                  </a:lnTo>
                  <a:lnTo>
                    <a:pt x="720777" y="326390"/>
                  </a:lnTo>
                  <a:lnTo>
                    <a:pt x="696494" y="361950"/>
                  </a:lnTo>
                  <a:lnTo>
                    <a:pt x="690767" y="363220"/>
                  </a:lnTo>
                  <a:lnTo>
                    <a:pt x="1186335" y="363220"/>
                  </a:lnTo>
                  <a:lnTo>
                    <a:pt x="1179517" y="347980"/>
                  </a:lnTo>
                  <a:lnTo>
                    <a:pt x="1157812" y="307340"/>
                  </a:lnTo>
                  <a:lnTo>
                    <a:pt x="1133289" y="269240"/>
                  </a:lnTo>
                  <a:lnTo>
                    <a:pt x="1106086" y="232410"/>
                  </a:lnTo>
                  <a:lnTo>
                    <a:pt x="1076344" y="198120"/>
                  </a:lnTo>
                  <a:lnTo>
                    <a:pt x="1044201" y="166370"/>
                  </a:lnTo>
                  <a:lnTo>
                    <a:pt x="1009797" y="137160"/>
                  </a:lnTo>
                  <a:lnTo>
                    <a:pt x="1004816" y="133350"/>
                  </a:lnTo>
                  <a:close/>
                </a:path>
                <a:path w="1243330" h="1242059">
                  <a:moveTo>
                    <a:pt x="299402" y="326390"/>
                  </a:moveTo>
                  <a:lnTo>
                    <a:pt x="232729" y="326390"/>
                  </a:lnTo>
                  <a:lnTo>
                    <a:pt x="263678" y="350520"/>
                  </a:lnTo>
                  <a:lnTo>
                    <a:pt x="268517" y="351790"/>
                  </a:lnTo>
                  <a:lnTo>
                    <a:pt x="278779" y="351790"/>
                  </a:lnTo>
                  <a:lnTo>
                    <a:pt x="285434" y="349250"/>
                  </a:lnTo>
                  <a:lnTo>
                    <a:pt x="290945" y="345440"/>
                  </a:lnTo>
                  <a:lnTo>
                    <a:pt x="299402" y="326390"/>
                  </a:lnTo>
                  <a:close/>
                </a:path>
                <a:path w="1243330" h="1242059">
                  <a:moveTo>
                    <a:pt x="433077" y="207010"/>
                  </a:moveTo>
                  <a:lnTo>
                    <a:pt x="364694" y="207010"/>
                  </a:lnTo>
                  <a:lnTo>
                    <a:pt x="360675" y="213360"/>
                  </a:lnTo>
                  <a:lnTo>
                    <a:pt x="358935" y="219710"/>
                  </a:lnTo>
                  <a:lnTo>
                    <a:pt x="359604" y="227330"/>
                  </a:lnTo>
                  <a:lnTo>
                    <a:pt x="362815" y="233680"/>
                  </a:lnTo>
                  <a:lnTo>
                    <a:pt x="367120" y="240030"/>
                  </a:lnTo>
                  <a:lnTo>
                    <a:pt x="373940" y="242570"/>
                  </a:lnTo>
                  <a:lnTo>
                    <a:pt x="388342" y="242570"/>
                  </a:lnTo>
                  <a:lnTo>
                    <a:pt x="391771" y="240030"/>
                  </a:lnTo>
                  <a:lnTo>
                    <a:pt x="422276" y="223520"/>
                  </a:lnTo>
                  <a:lnTo>
                    <a:pt x="428804" y="217170"/>
                  </a:lnTo>
                  <a:lnTo>
                    <a:pt x="432676" y="210820"/>
                  </a:lnTo>
                  <a:lnTo>
                    <a:pt x="433077" y="207010"/>
                  </a:lnTo>
                  <a:close/>
                </a:path>
              </a:pathLst>
            </a:custGeom>
            <a:solidFill>
              <a:srgbClr val="00478B"/>
            </a:solidFill>
          </p:spPr>
          <p:txBody>
            <a:bodyPr wrap="square" lIns="0" tIns="0" rIns="0" bIns="0" rtlCol="0"/>
            <a:lstStyle/>
            <a:p>
              <a:endParaRPr sz="1623"/>
            </a:p>
          </p:txBody>
        </p:sp>
      </p:grpSp>
    </p:spTree>
    <p:extLst>
      <p:ext uri="{BB962C8B-B14F-4D97-AF65-F5344CB8AC3E}">
        <p14:creationId xmlns:p14="http://schemas.microsoft.com/office/powerpoint/2010/main" val="344242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 агентстве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С 1993 года на рынке финансово-экономической информации.</a:t>
            </a:r>
          </a:p>
          <a:p>
            <a:r>
              <a:rPr lang="ru-RU" dirty="0"/>
              <a:t>22 года издает </a:t>
            </a:r>
            <a:r>
              <a:rPr lang="ru-RU" dirty="0" smtClean="0"/>
              <a:t>и распространяет </a:t>
            </a:r>
            <a:r>
              <a:rPr lang="ru-RU" dirty="0"/>
              <a:t>официальные бюллетени Банка России.</a:t>
            </a:r>
          </a:p>
          <a:p>
            <a:r>
              <a:rPr lang="ru-RU" dirty="0"/>
              <a:t>10 лет является уполномоченным ФСФР (сейчас служба Банка России) агентством по раскрытию  информации на рынке ценных бумаг.</a:t>
            </a:r>
          </a:p>
          <a:p>
            <a:r>
              <a:rPr lang="ru-RU" dirty="0"/>
              <a:t>Эксклюзивно сотрудничает с </a:t>
            </a:r>
            <a:r>
              <a:rPr lang="ru-RU" dirty="0" err="1"/>
              <a:t>Dow</a:t>
            </a:r>
            <a:r>
              <a:rPr lang="ru-RU" dirty="0"/>
              <a:t> </a:t>
            </a:r>
            <a:r>
              <a:rPr lang="ru-RU" dirty="0" err="1"/>
              <a:t>Jones</a:t>
            </a:r>
            <a:r>
              <a:rPr lang="ru-RU" dirty="0"/>
              <a:t> </a:t>
            </a:r>
            <a:r>
              <a:rPr lang="ru-RU" dirty="0" err="1"/>
              <a:t>Newswires</a:t>
            </a:r>
            <a:r>
              <a:rPr lang="ru-RU" dirty="0"/>
              <a:t>.  </a:t>
            </a:r>
            <a:endParaRPr lang="ru-RU" dirty="0" smtClean="0"/>
          </a:p>
          <a:p>
            <a:r>
              <a:rPr lang="ru-RU" dirty="0" smtClean="0"/>
              <a:t>500 </a:t>
            </a:r>
            <a:r>
              <a:rPr lang="ru-RU" dirty="0"/>
              <a:t>сообщений в сутки на лентах агентства.</a:t>
            </a:r>
          </a:p>
          <a:p>
            <a:r>
              <a:rPr lang="ru-RU" dirty="0"/>
              <a:t>40 информационных продуктов и сервисов для бизнеса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u="sng" dirty="0" smtClean="0"/>
              <a:t>Наши клиенты:</a:t>
            </a:r>
            <a:endParaRPr lang="ru-RU" u="sng" dirty="0"/>
          </a:p>
          <a:p>
            <a:endParaRPr lang="ru-RU" dirty="0"/>
          </a:p>
        </p:txBody>
      </p:sp>
      <p:sp>
        <p:nvSpPr>
          <p:cNvPr id="4" name="object 16"/>
          <p:cNvSpPr/>
          <p:nvPr/>
        </p:nvSpPr>
        <p:spPr>
          <a:xfrm>
            <a:off x="4443569" y="6266386"/>
            <a:ext cx="894738" cy="6825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23"/>
          </a:p>
        </p:txBody>
      </p:sp>
      <p:sp>
        <p:nvSpPr>
          <p:cNvPr id="5" name="object 17"/>
          <p:cNvSpPr/>
          <p:nvPr/>
        </p:nvSpPr>
        <p:spPr>
          <a:xfrm>
            <a:off x="5796236" y="5407615"/>
            <a:ext cx="3415129" cy="17573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23"/>
          </a:p>
        </p:txBody>
      </p:sp>
      <p:sp>
        <p:nvSpPr>
          <p:cNvPr id="6" name="object 18"/>
          <p:cNvSpPr/>
          <p:nvPr/>
        </p:nvSpPr>
        <p:spPr>
          <a:xfrm>
            <a:off x="635756" y="5493342"/>
            <a:ext cx="3403912" cy="16675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23"/>
          </a:p>
        </p:txBody>
      </p:sp>
      <p:sp>
        <p:nvSpPr>
          <p:cNvPr id="7" name="object 19"/>
          <p:cNvSpPr/>
          <p:nvPr/>
        </p:nvSpPr>
        <p:spPr>
          <a:xfrm>
            <a:off x="4495805" y="5646281"/>
            <a:ext cx="998008" cy="56427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23"/>
          </a:p>
        </p:txBody>
      </p:sp>
      <p:sp>
        <p:nvSpPr>
          <p:cNvPr id="8" name="object 22"/>
          <p:cNvSpPr/>
          <p:nvPr/>
        </p:nvSpPr>
        <p:spPr>
          <a:xfrm>
            <a:off x="7322305" y="5387985"/>
            <a:ext cx="984907" cy="73868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23"/>
          </a:p>
        </p:txBody>
      </p:sp>
      <p:sp>
        <p:nvSpPr>
          <p:cNvPr id="9" name="object 23"/>
          <p:cNvSpPr/>
          <p:nvPr/>
        </p:nvSpPr>
        <p:spPr>
          <a:xfrm>
            <a:off x="634232" y="5481300"/>
            <a:ext cx="688472" cy="48606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23"/>
          </a:p>
        </p:txBody>
      </p:sp>
      <p:sp>
        <p:nvSpPr>
          <p:cNvPr id="10" name="object 24"/>
          <p:cNvSpPr/>
          <p:nvPr/>
        </p:nvSpPr>
        <p:spPr>
          <a:xfrm>
            <a:off x="1358916" y="5520567"/>
            <a:ext cx="638806" cy="39925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23"/>
          </a:p>
        </p:txBody>
      </p:sp>
      <p:sp>
        <p:nvSpPr>
          <p:cNvPr id="11" name="object 25"/>
          <p:cNvSpPr/>
          <p:nvPr/>
        </p:nvSpPr>
        <p:spPr>
          <a:xfrm>
            <a:off x="2118763" y="5515126"/>
            <a:ext cx="1177604" cy="37723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23"/>
          </a:p>
        </p:txBody>
      </p:sp>
      <p:sp>
        <p:nvSpPr>
          <p:cNvPr id="12" name="object 26"/>
          <p:cNvSpPr/>
          <p:nvPr/>
        </p:nvSpPr>
        <p:spPr>
          <a:xfrm>
            <a:off x="3434156" y="5454884"/>
            <a:ext cx="492134" cy="48334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23"/>
          </a:p>
        </p:txBody>
      </p:sp>
      <p:sp>
        <p:nvSpPr>
          <p:cNvPr id="13" name="object 27"/>
          <p:cNvSpPr/>
          <p:nvPr/>
        </p:nvSpPr>
        <p:spPr>
          <a:xfrm>
            <a:off x="632872" y="6096428"/>
            <a:ext cx="805488" cy="44301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23"/>
          </a:p>
        </p:txBody>
      </p:sp>
      <p:sp>
        <p:nvSpPr>
          <p:cNvPr id="14" name="object 28"/>
          <p:cNvSpPr/>
          <p:nvPr/>
        </p:nvSpPr>
        <p:spPr>
          <a:xfrm>
            <a:off x="2736999" y="6102362"/>
            <a:ext cx="609057" cy="45255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23"/>
          </a:p>
        </p:txBody>
      </p:sp>
      <p:sp>
        <p:nvSpPr>
          <p:cNvPr id="15" name="object 29"/>
          <p:cNvSpPr/>
          <p:nvPr/>
        </p:nvSpPr>
        <p:spPr>
          <a:xfrm>
            <a:off x="3418200" y="6113314"/>
            <a:ext cx="586936" cy="42233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23"/>
          </a:p>
        </p:txBody>
      </p:sp>
      <p:sp>
        <p:nvSpPr>
          <p:cNvPr id="16" name="object 30"/>
          <p:cNvSpPr/>
          <p:nvPr/>
        </p:nvSpPr>
        <p:spPr>
          <a:xfrm>
            <a:off x="1778549" y="6700028"/>
            <a:ext cx="1246308" cy="43826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23"/>
          </a:p>
        </p:txBody>
      </p:sp>
      <p:sp>
        <p:nvSpPr>
          <p:cNvPr id="17" name="object 31"/>
          <p:cNvSpPr/>
          <p:nvPr/>
        </p:nvSpPr>
        <p:spPr>
          <a:xfrm>
            <a:off x="4409957" y="5605932"/>
            <a:ext cx="987653" cy="55973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23"/>
          </a:p>
        </p:txBody>
      </p:sp>
      <p:sp>
        <p:nvSpPr>
          <p:cNvPr id="18" name="object 32"/>
          <p:cNvSpPr/>
          <p:nvPr/>
        </p:nvSpPr>
        <p:spPr>
          <a:xfrm>
            <a:off x="5800347" y="6022550"/>
            <a:ext cx="790805" cy="51719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23"/>
          </a:p>
        </p:txBody>
      </p:sp>
      <p:sp>
        <p:nvSpPr>
          <p:cNvPr id="19" name="object 33"/>
          <p:cNvSpPr/>
          <p:nvPr/>
        </p:nvSpPr>
        <p:spPr>
          <a:xfrm>
            <a:off x="7043151" y="6676209"/>
            <a:ext cx="1171549" cy="408777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23"/>
          </a:p>
        </p:txBody>
      </p:sp>
      <p:sp>
        <p:nvSpPr>
          <p:cNvPr id="20" name="object 34"/>
          <p:cNvSpPr/>
          <p:nvPr/>
        </p:nvSpPr>
        <p:spPr>
          <a:xfrm>
            <a:off x="5778748" y="6769395"/>
            <a:ext cx="1264394" cy="34280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23"/>
          </a:p>
        </p:txBody>
      </p:sp>
      <p:sp>
        <p:nvSpPr>
          <p:cNvPr id="21" name="object 35"/>
          <p:cNvSpPr/>
          <p:nvPr/>
        </p:nvSpPr>
        <p:spPr>
          <a:xfrm>
            <a:off x="8342894" y="5431793"/>
            <a:ext cx="817181" cy="56291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23"/>
          </a:p>
        </p:txBody>
      </p:sp>
      <p:sp>
        <p:nvSpPr>
          <p:cNvPr id="22" name="object 36"/>
          <p:cNvSpPr/>
          <p:nvPr/>
        </p:nvSpPr>
        <p:spPr>
          <a:xfrm>
            <a:off x="6762272" y="6150120"/>
            <a:ext cx="1250773" cy="389603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23"/>
          </a:p>
        </p:txBody>
      </p:sp>
    </p:spTree>
    <p:extLst>
      <p:ext uri="{BB962C8B-B14F-4D97-AF65-F5344CB8AC3E}">
        <p14:creationId xmlns:p14="http://schemas.microsoft.com/office/powerpoint/2010/main" val="310890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935" y="1264879"/>
            <a:ext cx="9576941" cy="503237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70085"/>
                </a:solidFill>
              </a:rPr>
              <a:t>Налоговый маневр</a:t>
            </a:r>
            <a:endParaRPr lang="ru-RU" dirty="0">
              <a:solidFill>
                <a:srgbClr val="C70085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294" y="1921908"/>
            <a:ext cx="10693400" cy="56530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935" y="2196455"/>
            <a:ext cx="9578132" cy="4946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8357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987" y="1268104"/>
            <a:ext cx="9636125" cy="503237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70085"/>
                </a:solidFill>
              </a:rPr>
              <a:t>Бюджетное правило</a:t>
            </a:r>
            <a:endParaRPr lang="ru-RU" dirty="0">
              <a:solidFill>
                <a:srgbClr val="C70085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052440"/>
            <a:ext cx="10693400" cy="55088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8147" y="2196455"/>
            <a:ext cx="9792965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b="0" baseline="0" dirty="0" smtClean="0">
                <a:solidFill>
                  <a:srgbClr val="00478B"/>
                </a:solidFill>
              </a:rPr>
              <a:t>С 2018 года в РФ вступило в силу новое бюджетное правило, согласно которому все нефтегазовые доходы от цен на нефть выше базового значения, заложенного в бюджете, используются для покупки валюты Минфином и размещения в Фонде национального благосостояния (ФНБ). </a:t>
            </a:r>
          </a:p>
          <a:p>
            <a:pPr algn="l"/>
            <a:endParaRPr lang="ru-RU" b="0" baseline="0" dirty="0" smtClean="0">
              <a:solidFill>
                <a:srgbClr val="00478B"/>
              </a:solidFill>
            </a:endParaRPr>
          </a:p>
          <a:p>
            <a:pPr algn="l"/>
            <a:r>
              <a:rPr lang="ru-RU" b="0" baseline="0" dirty="0" smtClean="0">
                <a:solidFill>
                  <a:srgbClr val="00478B"/>
                </a:solidFill>
              </a:rPr>
              <a:t>В бюджете 2018 года заложены цены на нефть сорта </a:t>
            </a:r>
            <a:r>
              <a:rPr lang="en-US" b="0" baseline="0" dirty="0" smtClean="0">
                <a:solidFill>
                  <a:srgbClr val="00478B"/>
                </a:solidFill>
              </a:rPr>
              <a:t>Urals $</a:t>
            </a:r>
            <a:r>
              <a:rPr lang="ru-RU" b="0" baseline="0" dirty="0" smtClean="0">
                <a:solidFill>
                  <a:srgbClr val="00478B"/>
                </a:solidFill>
              </a:rPr>
              <a:t>40/</a:t>
            </a:r>
            <a:r>
              <a:rPr lang="ru-RU" b="0" baseline="0" dirty="0" err="1" smtClean="0">
                <a:solidFill>
                  <a:srgbClr val="00478B"/>
                </a:solidFill>
              </a:rPr>
              <a:t>барр</a:t>
            </a:r>
            <a:r>
              <a:rPr lang="ru-RU" b="0" baseline="0" dirty="0" smtClean="0">
                <a:solidFill>
                  <a:srgbClr val="00478B"/>
                </a:solidFill>
              </a:rPr>
              <a:t>.</a:t>
            </a:r>
            <a:r>
              <a:rPr lang="en-US" b="0" baseline="0" dirty="0">
                <a:solidFill>
                  <a:srgbClr val="00478B"/>
                </a:solidFill>
              </a:rPr>
              <a:t> </a:t>
            </a:r>
            <a:r>
              <a:rPr lang="ru-RU" b="0" baseline="0" dirty="0" smtClean="0">
                <a:solidFill>
                  <a:srgbClr val="00478B"/>
                </a:solidFill>
              </a:rPr>
              <a:t>В дальнейшем этот уровень подлежит ежегодной индексации на 2%. </a:t>
            </a:r>
          </a:p>
          <a:p>
            <a:pPr algn="l"/>
            <a:endParaRPr lang="ru-RU" b="0" baseline="0" dirty="0" smtClean="0">
              <a:solidFill>
                <a:srgbClr val="00478B"/>
              </a:solidFill>
            </a:endParaRPr>
          </a:p>
          <a:p>
            <a:pPr algn="l"/>
            <a:r>
              <a:rPr lang="ru-RU" b="0" baseline="0" dirty="0" smtClean="0">
                <a:solidFill>
                  <a:srgbClr val="00478B"/>
                </a:solidFill>
              </a:rPr>
              <a:t>В правительстве считают, что бюджетное правило делает рубль более стабильной валютой и снижает его зависимость от нефтяных цен. </a:t>
            </a:r>
          </a:p>
          <a:p>
            <a:pPr algn="l"/>
            <a:r>
              <a:rPr lang="ru-RU" b="0" baseline="0" dirty="0" smtClean="0">
                <a:solidFill>
                  <a:srgbClr val="00478B"/>
                </a:solidFill>
              </a:rPr>
              <a:t/>
            </a:r>
            <a:br>
              <a:rPr lang="ru-RU" b="0" baseline="0" dirty="0" smtClean="0">
                <a:solidFill>
                  <a:srgbClr val="00478B"/>
                </a:solidFill>
              </a:rPr>
            </a:br>
            <a:r>
              <a:rPr lang="ru-RU" b="0" baseline="0" dirty="0" smtClean="0">
                <a:solidFill>
                  <a:srgbClr val="00478B"/>
                </a:solidFill>
              </a:rPr>
              <a:t>Расходование средств ФНБ допускается в двух случаях: снижение цен на нефть</a:t>
            </a:r>
            <a:r>
              <a:rPr lang="ru-RU" b="0" baseline="0" dirty="0">
                <a:solidFill>
                  <a:srgbClr val="00478B"/>
                </a:solidFill>
              </a:rPr>
              <a:t> </a:t>
            </a:r>
            <a:r>
              <a:rPr lang="ru-RU" b="0" baseline="0" dirty="0" smtClean="0">
                <a:solidFill>
                  <a:srgbClr val="00478B"/>
                </a:solidFill>
              </a:rPr>
              <a:t>ниже базового значения и достижение фондом размера в 7% от ВВП. </a:t>
            </a:r>
          </a:p>
          <a:p>
            <a:pPr algn="l"/>
            <a:endParaRPr lang="ru-RU" b="0" dirty="0">
              <a:solidFill>
                <a:srgbClr val="0047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51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986" y="1441638"/>
            <a:ext cx="9636125" cy="503237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70085"/>
                </a:solidFill>
              </a:rPr>
              <a:t>Дойная корова бюджета</a:t>
            </a:r>
            <a:endParaRPr lang="ru-RU" dirty="0">
              <a:solidFill>
                <a:srgbClr val="C70085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86" y="2243739"/>
            <a:ext cx="10699703" cy="53175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4986" y="2700511"/>
            <a:ext cx="563242" cy="43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62124" y="2484487"/>
            <a:ext cx="7296461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000" b="0" baseline="0" dirty="0" smtClean="0">
                <a:solidFill>
                  <a:srgbClr val="00478B"/>
                </a:solidFill>
              </a:rPr>
              <a:t>Поступления в консолидированный бюджет РФ в 2018 г составят не менее 30,8 трлн руб. – свыше 30% ВВП. </a:t>
            </a:r>
          </a:p>
          <a:p>
            <a:pPr algn="l"/>
            <a:endParaRPr lang="ru-RU" sz="1400" b="0" baseline="0" dirty="0" smtClean="0">
              <a:solidFill>
                <a:srgbClr val="00478B"/>
              </a:solidFill>
            </a:endParaRPr>
          </a:p>
          <a:p>
            <a:pPr algn="l"/>
            <a:r>
              <a:rPr lang="ru-RU" sz="2000" b="0" baseline="0" dirty="0" smtClean="0">
                <a:solidFill>
                  <a:srgbClr val="00478B"/>
                </a:solidFill>
              </a:rPr>
              <a:t>Доходная база вырастет на 19% - лучший показатель за последние семь лет. </a:t>
            </a:r>
          </a:p>
          <a:p>
            <a:pPr algn="l"/>
            <a:endParaRPr lang="ru-RU" sz="1400" b="0" baseline="0" dirty="0" smtClean="0">
              <a:solidFill>
                <a:srgbClr val="00478B"/>
              </a:solidFill>
            </a:endParaRPr>
          </a:p>
          <a:p>
            <a:pPr algn="l"/>
            <a:r>
              <a:rPr lang="ru-RU" sz="2000" b="0" baseline="0" dirty="0" smtClean="0">
                <a:solidFill>
                  <a:srgbClr val="00478B"/>
                </a:solidFill>
              </a:rPr>
              <a:t>Рост обеспечат в основном нефтегазовые доходы (56% экспортная пошлина, 44% НДПИ)</a:t>
            </a:r>
          </a:p>
          <a:p>
            <a:pPr algn="l"/>
            <a:r>
              <a:rPr lang="ru-RU" sz="2000" b="0" baseline="0" dirty="0" smtClean="0">
                <a:solidFill>
                  <a:srgbClr val="00478B"/>
                </a:solidFill>
              </a:rPr>
              <a:t>Увеличение поступлений от прочих секторов экономики не превысит 9%. </a:t>
            </a:r>
          </a:p>
          <a:p>
            <a:pPr algn="l"/>
            <a:endParaRPr lang="ru-RU" sz="1400" b="0" baseline="0" dirty="0" smtClean="0">
              <a:solidFill>
                <a:srgbClr val="00478B"/>
              </a:solidFill>
            </a:endParaRPr>
          </a:p>
          <a:p>
            <a:pPr algn="l"/>
            <a:r>
              <a:rPr lang="ru-RU" sz="2000" b="0" baseline="0" dirty="0">
                <a:solidFill>
                  <a:srgbClr val="00478B"/>
                </a:solidFill>
              </a:rPr>
              <a:t>Зависимость бюджета от нефтегазовых доходов в первом полугодии 2018 г выросла на 4 п. п., достигнув 28%. </a:t>
            </a:r>
            <a:endParaRPr lang="ru-RU" sz="2000" b="0" baseline="0" dirty="0" smtClean="0">
              <a:solidFill>
                <a:srgbClr val="00478B"/>
              </a:solidFill>
            </a:endParaRPr>
          </a:p>
          <a:p>
            <a:pPr algn="l"/>
            <a:endParaRPr lang="ru-RU" sz="1400" b="0" baseline="0" dirty="0" smtClean="0">
              <a:solidFill>
                <a:srgbClr val="00478B"/>
              </a:solidFill>
            </a:endParaRPr>
          </a:p>
          <a:p>
            <a:pPr algn="l"/>
            <a:r>
              <a:rPr lang="ru-RU" sz="2000" b="0" baseline="0" dirty="0" smtClean="0">
                <a:solidFill>
                  <a:srgbClr val="00478B"/>
                </a:solidFill>
              </a:rPr>
              <a:t>Приток дополнительных средств в бюджет от нефтегазового сектора в 2018 г оценивается в 2,5 трлн руб.  </a:t>
            </a:r>
            <a:endParaRPr lang="ru-RU" sz="2000" b="0" dirty="0">
              <a:solidFill>
                <a:srgbClr val="00478B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8585" y="2700511"/>
            <a:ext cx="2977030" cy="4215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47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C70085"/>
                </a:solidFill>
              </a:rPr>
              <a:t>Ставки экспортных пошлин</a:t>
            </a:r>
            <a:r>
              <a:rPr lang="en-US" dirty="0" smtClean="0">
                <a:solidFill>
                  <a:srgbClr val="C70085"/>
                </a:solidFill>
              </a:rPr>
              <a:t> </a:t>
            </a:r>
            <a:r>
              <a:rPr lang="en-US" sz="2400" b="0" dirty="0" smtClean="0">
                <a:solidFill>
                  <a:srgbClr val="C70085"/>
                </a:solidFill>
              </a:rPr>
              <a:t>($</a:t>
            </a:r>
            <a:r>
              <a:rPr lang="ru-RU" sz="2400" b="0" dirty="0" smtClean="0">
                <a:solidFill>
                  <a:srgbClr val="C70085"/>
                </a:solidFill>
              </a:rPr>
              <a:t>/т)</a:t>
            </a:r>
            <a:endParaRPr lang="ru-RU" sz="2400" b="0" dirty="0">
              <a:solidFill>
                <a:srgbClr val="C70085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4" y="2124447"/>
            <a:ext cx="10693311" cy="565148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988" y="2383783"/>
            <a:ext cx="9636125" cy="513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233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988" y="1188343"/>
            <a:ext cx="9636125" cy="1080195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70085"/>
                </a:solidFill>
              </a:rPr>
              <a:t>Макроэкономические показатели</a:t>
            </a:r>
            <a:r>
              <a:rPr lang="ru-RU" sz="2800" dirty="0" smtClean="0">
                <a:solidFill>
                  <a:srgbClr val="C70085"/>
                </a:solidFill>
              </a:rPr>
              <a:t/>
            </a:r>
            <a:br>
              <a:rPr lang="ru-RU" sz="2800" dirty="0" smtClean="0">
                <a:solidFill>
                  <a:srgbClr val="C70085"/>
                </a:solidFill>
              </a:rPr>
            </a:br>
            <a:r>
              <a:rPr lang="ru-RU" sz="2800" dirty="0" smtClean="0">
                <a:solidFill>
                  <a:srgbClr val="C70085"/>
                </a:solidFill>
              </a:rPr>
              <a:t>январь – август 2018 г. </a:t>
            </a:r>
            <a:endParaRPr lang="ru-RU" sz="2800" dirty="0">
              <a:solidFill>
                <a:srgbClr val="C70085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2268538"/>
            <a:ext cx="10693400" cy="52927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4988" y="2541393"/>
            <a:ext cx="558437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400" b="0" baseline="0" dirty="0" smtClean="0">
                <a:solidFill>
                  <a:srgbClr val="00478B"/>
                </a:solidFill>
              </a:rPr>
              <a:t>Профицит федерального бюджета</a:t>
            </a:r>
            <a:r>
              <a:rPr lang="ru-RU" sz="2400" b="0" baseline="0" dirty="0">
                <a:solidFill>
                  <a:srgbClr val="00478B"/>
                </a:solidFill>
              </a:rPr>
              <a:t> </a:t>
            </a:r>
            <a:endParaRPr lang="ru-RU" sz="1200" b="0" baseline="0" dirty="0" smtClean="0">
              <a:solidFill>
                <a:srgbClr val="00478B"/>
              </a:solidFill>
            </a:endParaRPr>
          </a:p>
          <a:p>
            <a:pPr algn="l"/>
            <a:r>
              <a:rPr lang="ru-RU" sz="1200" b="0" baseline="0" dirty="0" smtClean="0">
                <a:solidFill>
                  <a:srgbClr val="810052"/>
                </a:solidFill>
              </a:rPr>
              <a:t/>
            </a:r>
            <a:br>
              <a:rPr lang="ru-RU" sz="1200" b="0" baseline="0" dirty="0" smtClean="0">
                <a:solidFill>
                  <a:srgbClr val="810052"/>
                </a:solidFill>
              </a:rPr>
            </a:br>
            <a:r>
              <a:rPr lang="ru-RU" sz="2800" baseline="0" dirty="0" smtClean="0">
                <a:solidFill>
                  <a:srgbClr val="810052"/>
                </a:solidFill>
              </a:rPr>
              <a:t>1,962 трлн руб. </a:t>
            </a:r>
            <a:r>
              <a:rPr lang="ru-RU" sz="2400" b="0" baseline="0" dirty="0" smtClean="0">
                <a:solidFill>
                  <a:srgbClr val="810052"/>
                </a:solidFill>
              </a:rPr>
              <a:t>или</a:t>
            </a:r>
            <a:r>
              <a:rPr lang="ru-RU" sz="2800" baseline="0" dirty="0" smtClean="0">
                <a:solidFill>
                  <a:srgbClr val="810052"/>
                </a:solidFill>
              </a:rPr>
              <a:t> 3,1% ВВП*</a:t>
            </a:r>
            <a:r>
              <a:rPr lang="ru-RU" sz="1800" baseline="0" dirty="0" smtClean="0">
                <a:solidFill>
                  <a:srgbClr val="810052"/>
                </a:solidFill>
              </a:rPr>
              <a:t/>
            </a:r>
            <a:br>
              <a:rPr lang="ru-RU" sz="1800" baseline="0" dirty="0" smtClean="0">
                <a:solidFill>
                  <a:srgbClr val="810052"/>
                </a:solidFill>
              </a:rPr>
            </a:br>
            <a:r>
              <a:rPr lang="ru-RU" sz="2800" baseline="0" dirty="0" smtClean="0">
                <a:solidFill>
                  <a:srgbClr val="810052"/>
                </a:solidFill>
              </a:rPr>
              <a:t>1,988 трлн руб.**</a:t>
            </a:r>
            <a:endParaRPr lang="ru-RU" sz="1800" b="0" baseline="0" dirty="0" smtClean="0">
              <a:solidFill>
                <a:srgbClr val="810052"/>
              </a:solidFill>
            </a:endParaRPr>
          </a:p>
          <a:p>
            <a:pPr algn="l"/>
            <a:endParaRPr lang="ru-RU" sz="1200" baseline="0" dirty="0"/>
          </a:p>
          <a:p>
            <a:pPr algn="l"/>
            <a:r>
              <a:rPr lang="ru-RU" sz="2400" b="0" baseline="0" dirty="0" smtClean="0">
                <a:solidFill>
                  <a:srgbClr val="00478B"/>
                </a:solidFill>
              </a:rPr>
              <a:t>Профицит платежного баланса</a:t>
            </a:r>
            <a:r>
              <a:rPr lang="ru-RU" sz="2400" baseline="0" dirty="0" smtClean="0"/>
              <a:t>	</a:t>
            </a:r>
          </a:p>
          <a:p>
            <a:pPr algn="l"/>
            <a:endParaRPr lang="ru-RU" sz="1200" baseline="0" dirty="0">
              <a:solidFill>
                <a:srgbClr val="C70085"/>
              </a:solidFill>
            </a:endParaRPr>
          </a:p>
          <a:p>
            <a:pPr algn="l"/>
            <a:r>
              <a:rPr lang="en-US" sz="2800" baseline="0" dirty="0" smtClean="0">
                <a:solidFill>
                  <a:srgbClr val="810052"/>
                </a:solidFill>
              </a:rPr>
              <a:t>$</a:t>
            </a:r>
            <a:r>
              <a:rPr lang="ru-RU" sz="2800" baseline="0" dirty="0">
                <a:solidFill>
                  <a:srgbClr val="810052"/>
                </a:solidFill>
              </a:rPr>
              <a:t>69 </a:t>
            </a:r>
            <a:r>
              <a:rPr lang="ru-RU" sz="2800" baseline="0" dirty="0" smtClean="0">
                <a:solidFill>
                  <a:srgbClr val="810052"/>
                </a:solidFill>
              </a:rPr>
              <a:t>млрд </a:t>
            </a:r>
            <a:r>
              <a:rPr lang="ru-RU" sz="2400" b="0" baseline="0" dirty="0" smtClean="0">
                <a:solidFill>
                  <a:srgbClr val="810052"/>
                </a:solidFill>
              </a:rPr>
              <a:t>рост в 3,6 раза г/г</a:t>
            </a:r>
          </a:p>
          <a:p>
            <a:pPr algn="l"/>
            <a:endParaRPr lang="ru-RU" sz="1200" baseline="0" dirty="0" smtClean="0">
              <a:solidFill>
                <a:srgbClr val="00478B"/>
              </a:solidFill>
            </a:endParaRPr>
          </a:p>
          <a:p>
            <a:pPr algn="l"/>
            <a:r>
              <a:rPr lang="ru-RU" sz="2400" b="0" baseline="0" dirty="0">
                <a:solidFill>
                  <a:srgbClr val="00478B"/>
                </a:solidFill>
              </a:rPr>
              <a:t>Профицит торгового </a:t>
            </a:r>
            <a:r>
              <a:rPr lang="ru-RU" sz="2400" b="0" baseline="0" dirty="0" smtClean="0">
                <a:solidFill>
                  <a:srgbClr val="00478B"/>
                </a:solidFill>
              </a:rPr>
              <a:t>баланса </a:t>
            </a:r>
            <a:r>
              <a:rPr lang="ru-RU" sz="2400" b="0" baseline="0" dirty="0"/>
              <a:t>	</a:t>
            </a:r>
            <a:endParaRPr lang="ru-RU" sz="2400" b="0" baseline="0" dirty="0" smtClean="0"/>
          </a:p>
          <a:p>
            <a:pPr algn="l"/>
            <a:endParaRPr lang="ru-RU" sz="1200" b="0" baseline="0" dirty="0">
              <a:solidFill>
                <a:srgbClr val="C70085"/>
              </a:solidFill>
            </a:endParaRPr>
          </a:p>
          <a:p>
            <a:pPr algn="l"/>
            <a:r>
              <a:rPr lang="en-US" sz="2800" baseline="0" dirty="0" smtClean="0">
                <a:solidFill>
                  <a:srgbClr val="810052"/>
                </a:solidFill>
              </a:rPr>
              <a:t>$</a:t>
            </a:r>
            <a:r>
              <a:rPr lang="ru-RU" sz="2800" baseline="0" dirty="0">
                <a:solidFill>
                  <a:srgbClr val="810052"/>
                </a:solidFill>
              </a:rPr>
              <a:t>119,9 млрд </a:t>
            </a:r>
            <a:r>
              <a:rPr lang="ru-RU" sz="2400" b="0" baseline="0" dirty="0" smtClean="0">
                <a:solidFill>
                  <a:srgbClr val="810052"/>
                </a:solidFill>
              </a:rPr>
              <a:t>рост в 1,7 раза г/г</a:t>
            </a:r>
            <a:endParaRPr lang="ru-RU" b="0" baseline="0" dirty="0" smtClean="0">
              <a:solidFill>
                <a:srgbClr val="810052"/>
              </a:solidFill>
            </a:endParaRPr>
          </a:p>
          <a:p>
            <a:endParaRPr lang="ru-RU" dirty="0"/>
          </a:p>
        </p:txBody>
      </p:sp>
      <p:sp>
        <p:nvSpPr>
          <p:cNvPr id="6" name="Стрелка вниз 5"/>
          <p:cNvSpPr/>
          <p:nvPr/>
        </p:nvSpPr>
        <p:spPr bwMode="auto">
          <a:xfrm>
            <a:off x="5634732" y="4572719"/>
            <a:ext cx="484632" cy="978408"/>
          </a:xfrm>
          <a:prstGeom prst="downArrow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953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100" b="1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4988" y="6484561"/>
            <a:ext cx="3179903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000" b="0" dirty="0" smtClean="0"/>
              <a:t>*  оценка Минфина РФ</a:t>
            </a:r>
            <a:br>
              <a:rPr lang="ru-RU" sz="2000" b="0" dirty="0" smtClean="0"/>
            </a:br>
            <a:r>
              <a:rPr lang="ru-RU" sz="2000" b="0" dirty="0" smtClean="0"/>
              <a:t>** оценка Казначейства РФ</a:t>
            </a:r>
            <a:r>
              <a:rPr lang="ru-RU" sz="2000" b="0" baseline="0" dirty="0" smtClean="0"/>
              <a:t>  </a:t>
            </a:r>
            <a:endParaRPr lang="ru-RU" sz="2000" b="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4812" y="2541393"/>
            <a:ext cx="3744416" cy="385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9164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C70085"/>
                </a:solidFill>
              </a:rPr>
              <a:t>Скупка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C70085"/>
                </a:solidFill>
              </a:rPr>
              <a:t>валюты для Минфина</a:t>
            </a:r>
            <a:endParaRPr lang="ru-RU" dirty="0">
              <a:solidFill>
                <a:srgbClr val="C70085"/>
              </a:solidFill>
            </a:endParaRPr>
          </a:p>
        </p:txBody>
      </p:sp>
      <p:pic>
        <p:nvPicPr>
          <p:cNvPr id="42" name="Объект 4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2280342"/>
            <a:ext cx="10724154" cy="5280921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306140" y="2449105"/>
            <a:ext cx="720080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000" b="0" baseline="0" dirty="0" smtClean="0">
                <a:solidFill>
                  <a:srgbClr val="00478B"/>
                </a:solidFill>
              </a:rPr>
              <a:t>С декабря 2017 г по июль 2018 г ЦБ по заявке Минфина скупил на Московской бирже валюту на </a:t>
            </a:r>
            <a:r>
              <a:rPr lang="ru-RU" sz="2000" baseline="0" dirty="0" smtClean="0">
                <a:solidFill>
                  <a:srgbClr val="810052"/>
                </a:solidFill>
              </a:rPr>
              <a:t>2 242,5 млрд руб.</a:t>
            </a:r>
            <a:r>
              <a:rPr lang="ru-RU" sz="2000" b="0" baseline="0" dirty="0" smtClean="0">
                <a:solidFill>
                  <a:srgbClr val="00478B"/>
                </a:solidFill>
              </a:rPr>
              <a:t> </a:t>
            </a:r>
          </a:p>
          <a:p>
            <a:pPr algn="l"/>
            <a:endParaRPr lang="ru-RU" sz="1400" b="0" baseline="0" dirty="0" smtClean="0">
              <a:solidFill>
                <a:srgbClr val="00478B"/>
              </a:solidFill>
            </a:endParaRPr>
          </a:p>
          <a:p>
            <a:pPr algn="l"/>
            <a:r>
              <a:rPr lang="ru-RU" sz="2000" b="0" baseline="0" dirty="0" smtClean="0">
                <a:solidFill>
                  <a:srgbClr val="00478B"/>
                </a:solidFill>
              </a:rPr>
              <a:t>С 7 августа по 6 сентября 2018 г планировалось потратить на покупку валюты </a:t>
            </a:r>
            <a:r>
              <a:rPr lang="ru-RU" sz="2000" baseline="0" dirty="0" smtClean="0">
                <a:solidFill>
                  <a:srgbClr val="810052"/>
                </a:solidFill>
              </a:rPr>
              <a:t>383,2 млрд руб.</a:t>
            </a:r>
            <a:r>
              <a:rPr lang="ru-RU" sz="2000" b="0" baseline="0" dirty="0" smtClean="0">
                <a:solidFill>
                  <a:srgbClr val="00478B"/>
                </a:solidFill>
              </a:rPr>
              <a:t> </a:t>
            </a:r>
          </a:p>
          <a:p>
            <a:pPr algn="l"/>
            <a:endParaRPr lang="ru-RU" sz="1400" b="0" baseline="0" dirty="0" smtClean="0">
              <a:solidFill>
                <a:srgbClr val="00478B"/>
              </a:solidFill>
            </a:endParaRPr>
          </a:p>
          <a:p>
            <a:pPr algn="l"/>
            <a:r>
              <a:rPr lang="ru-RU" sz="2000" b="0" baseline="0" dirty="0" smtClean="0">
                <a:solidFill>
                  <a:srgbClr val="00478B"/>
                </a:solidFill>
              </a:rPr>
              <a:t>ЦБ объявил о прекращении покупки валюты на Московской бирже 23 августа из-за обвального падения рубля</a:t>
            </a:r>
          </a:p>
          <a:p>
            <a:pPr algn="l"/>
            <a:endParaRPr lang="ru-RU" sz="1400" b="0" baseline="0" dirty="0" smtClean="0">
              <a:solidFill>
                <a:srgbClr val="00478B"/>
              </a:solidFill>
            </a:endParaRPr>
          </a:p>
          <a:p>
            <a:pPr algn="l"/>
            <a:r>
              <a:rPr lang="ru-RU" sz="2000" b="0" baseline="0" dirty="0" smtClean="0">
                <a:solidFill>
                  <a:srgbClr val="00478B"/>
                </a:solidFill>
              </a:rPr>
              <a:t>Средний курс доллара в январе – августе 2018 г составил </a:t>
            </a:r>
          </a:p>
          <a:p>
            <a:pPr algn="l"/>
            <a:r>
              <a:rPr lang="ru-RU" sz="2000" baseline="0" dirty="0" smtClean="0">
                <a:solidFill>
                  <a:srgbClr val="810052"/>
                </a:solidFill>
              </a:rPr>
              <a:t>60,9 руб./</a:t>
            </a:r>
            <a:r>
              <a:rPr lang="en-US" sz="2000" baseline="0" dirty="0" smtClean="0">
                <a:solidFill>
                  <a:srgbClr val="810052"/>
                </a:solidFill>
              </a:rPr>
              <a:t>$</a:t>
            </a:r>
            <a:r>
              <a:rPr lang="ru-RU" sz="2000" b="0" baseline="0" dirty="0" smtClean="0">
                <a:solidFill>
                  <a:srgbClr val="00478B"/>
                </a:solidFill>
              </a:rPr>
              <a:t> по сравнению с </a:t>
            </a:r>
            <a:r>
              <a:rPr lang="en-US" sz="2000" baseline="0" dirty="0" smtClean="0">
                <a:solidFill>
                  <a:srgbClr val="810052"/>
                </a:solidFill>
              </a:rPr>
              <a:t>58,</a:t>
            </a:r>
            <a:r>
              <a:rPr lang="ru-RU" sz="2000" baseline="0" dirty="0" smtClean="0">
                <a:solidFill>
                  <a:srgbClr val="810052"/>
                </a:solidFill>
              </a:rPr>
              <a:t>3 руб./</a:t>
            </a:r>
            <a:r>
              <a:rPr lang="en-US" sz="2000" baseline="0" dirty="0" smtClean="0">
                <a:solidFill>
                  <a:srgbClr val="810052"/>
                </a:solidFill>
              </a:rPr>
              <a:t>$</a:t>
            </a:r>
            <a:r>
              <a:rPr lang="en-US" sz="2000" b="0" baseline="0" dirty="0" smtClean="0">
                <a:solidFill>
                  <a:srgbClr val="00478B"/>
                </a:solidFill>
              </a:rPr>
              <a:t> </a:t>
            </a:r>
            <a:r>
              <a:rPr lang="ru-RU" sz="2000" b="0" baseline="0" dirty="0" smtClean="0">
                <a:solidFill>
                  <a:srgbClr val="00478B"/>
                </a:solidFill>
              </a:rPr>
              <a:t>за тот же период 2017 г. </a:t>
            </a:r>
          </a:p>
          <a:p>
            <a:pPr algn="l"/>
            <a:endParaRPr lang="ru-RU" sz="1400" b="0" baseline="0" dirty="0" smtClean="0">
              <a:solidFill>
                <a:srgbClr val="00478B"/>
              </a:solidFill>
            </a:endParaRPr>
          </a:p>
          <a:p>
            <a:pPr algn="l"/>
            <a:r>
              <a:rPr lang="ru-RU" sz="2000" b="0" baseline="0" dirty="0" smtClean="0">
                <a:solidFill>
                  <a:srgbClr val="00478B"/>
                </a:solidFill>
              </a:rPr>
              <a:t>Средняя цена барреля нефти в январе – августе 2018 года выросла до </a:t>
            </a:r>
            <a:r>
              <a:rPr lang="ru-RU" sz="2000" baseline="0" dirty="0" smtClean="0">
                <a:solidFill>
                  <a:srgbClr val="810052"/>
                </a:solidFill>
              </a:rPr>
              <a:t>4250 руб.</a:t>
            </a:r>
            <a:r>
              <a:rPr lang="ru-RU" sz="2000" b="0" baseline="0" dirty="0" smtClean="0">
                <a:solidFill>
                  <a:srgbClr val="00478B"/>
                </a:solidFill>
              </a:rPr>
              <a:t> по сравнению с </a:t>
            </a:r>
            <a:r>
              <a:rPr lang="ru-RU" sz="2000" baseline="0" dirty="0" smtClean="0">
                <a:solidFill>
                  <a:srgbClr val="810052"/>
                </a:solidFill>
              </a:rPr>
              <a:t>2920 руб.</a:t>
            </a:r>
            <a:r>
              <a:rPr lang="ru-RU" sz="2000" b="0" baseline="0" dirty="0" smtClean="0">
                <a:solidFill>
                  <a:srgbClr val="00478B"/>
                </a:solidFill>
              </a:rPr>
              <a:t> годом ранее</a:t>
            </a:r>
            <a:endParaRPr lang="ru-RU" sz="2000" baseline="0" dirty="0" smtClean="0">
              <a:solidFill>
                <a:srgbClr val="00478B"/>
              </a:solidFill>
            </a:endParaRPr>
          </a:p>
        </p:txBody>
      </p:sp>
      <p:pic>
        <p:nvPicPr>
          <p:cNvPr id="49" name="Рисунок 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3562" y="2449105"/>
            <a:ext cx="2932461" cy="495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5976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C70085"/>
                </a:solidFill>
              </a:rPr>
              <a:t>Удавка </a:t>
            </a:r>
            <a:r>
              <a:rPr lang="ru-RU" dirty="0" err="1" smtClean="0">
                <a:solidFill>
                  <a:srgbClr val="C70085"/>
                </a:solidFill>
              </a:rPr>
              <a:t>Силуанова</a:t>
            </a:r>
            <a:endParaRPr lang="ru-RU" dirty="0">
              <a:solidFill>
                <a:srgbClr val="C70085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33" y="2106868"/>
            <a:ext cx="10693400" cy="55832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9441" y="2643439"/>
            <a:ext cx="610436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000" b="0" baseline="0" dirty="0">
                <a:solidFill>
                  <a:srgbClr val="00478B"/>
                </a:solidFill>
              </a:rPr>
              <a:t>З</a:t>
            </a:r>
            <a:r>
              <a:rPr lang="ru-RU" sz="2000" b="0" baseline="0" dirty="0" smtClean="0">
                <a:solidFill>
                  <a:srgbClr val="00478B"/>
                </a:solidFill>
              </a:rPr>
              <a:t>авершение налогового маневра увеличит зависимость внутреннего рынка моторного топлива от экспортного паритета (</a:t>
            </a:r>
            <a:r>
              <a:rPr lang="en-US" sz="2000" b="0" baseline="0" dirty="0" smtClean="0">
                <a:solidFill>
                  <a:srgbClr val="00478B"/>
                </a:solidFill>
              </a:rPr>
              <a:t>netback)</a:t>
            </a:r>
            <a:r>
              <a:rPr lang="ru-RU" sz="2000" b="0" baseline="0" dirty="0" smtClean="0">
                <a:solidFill>
                  <a:srgbClr val="00478B"/>
                </a:solidFill>
              </a:rPr>
              <a:t/>
            </a:r>
            <a:br>
              <a:rPr lang="ru-RU" sz="2000" b="0" baseline="0" dirty="0" smtClean="0">
                <a:solidFill>
                  <a:srgbClr val="00478B"/>
                </a:solidFill>
              </a:rPr>
            </a:br>
            <a:endParaRPr lang="ru-RU" sz="2000" b="0" baseline="0" dirty="0" smtClean="0">
              <a:solidFill>
                <a:srgbClr val="00478B"/>
              </a:solidFill>
            </a:endParaRPr>
          </a:p>
          <a:p>
            <a:pPr algn="l"/>
            <a:r>
              <a:rPr lang="ru-RU" sz="2000" b="0" baseline="0" dirty="0" smtClean="0">
                <a:solidFill>
                  <a:srgbClr val="00478B"/>
                </a:solidFill>
              </a:rPr>
              <a:t>Бюджетное правило привело к скупке валюты со стороны Минфина для пополнения ФНБ и резкому ослаблению рубля, несмотря на рост нефтяных цен</a:t>
            </a:r>
            <a:br>
              <a:rPr lang="ru-RU" sz="2000" b="0" baseline="0" dirty="0" smtClean="0">
                <a:solidFill>
                  <a:srgbClr val="00478B"/>
                </a:solidFill>
              </a:rPr>
            </a:br>
            <a:endParaRPr lang="ru-RU" sz="2000" b="0" baseline="0" dirty="0" smtClean="0">
              <a:solidFill>
                <a:srgbClr val="00478B"/>
              </a:solidFill>
            </a:endParaRPr>
          </a:p>
          <a:p>
            <a:pPr algn="l"/>
            <a:r>
              <a:rPr lang="ru-RU" sz="2000" b="0" baseline="0" dirty="0" smtClean="0">
                <a:solidFill>
                  <a:srgbClr val="00478B"/>
                </a:solidFill>
              </a:rPr>
              <a:t>Правительство намерено и дальше увеличивать налоговую нагрузку на нефтяную отрасль </a:t>
            </a:r>
            <a:br>
              <a:rPr lang="ru-RU" sz="2000" b="0" baseline="0" dirty="0" smtClean="0">
                <a:solidFill>
                  <a:srgbClr val="00478B"/>
                </a:solidFill>
              </a:rPr>
            </a:br>
            <a:endParaRPr lang="ru-RU" sz="2000" b="0" baseline="0" dirty="0" smtClean="0">
              <a:solidFill>
                <a:srgbClr val="00478B"/>
              </a:solidFill>
            </a:endParaRPr>
          </a:p>
          <a:p>
            <a:pPr algn="l"/>
            <a:r>
              <a:rPr lang="ru-RU" sz="2000" b="0" baseline="0" dirty="0" smtClean="0">
                <a:solidFill>
                  <a:srgbClr val="00478B"/>
                </a:solidFill>
              </a:rPr>
              <a:t>Курс правительства</a:t>
            </a:r>
            <a:r>
              <a:rPr lang="en-US" sz="2000" b="0" baseline="0" dirty="0" smtClean="0">
                <a:solidFill>
                  <a:srgbClr val="00478B"/>
                </a:solidFill>
              </a:rPr>
              <a:t> </a:t>
            </a:r>
            <a:r>
              <a:rPr lang="ru-RU" sz="2000" b="0" baseline="0" dirty="0" smtClean="0">
                <a:solidFill>
                  <a:srgbClr val="00478B"/>
                </a:solidFill>
              </a:rPr>
              <a:t>на поддержку экспортеров не относится к предприятиям нефтепереработки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2508" y="2611794"/>
            <a:ext cx="3942306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802284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658FCC"/>
      </a:hlink>
      <a:folHlink>
        <a:srgbClr val="658FCC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953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100" b="1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953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100" b="1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658FCC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658FCC"/>
        </a:hlink>
        <a:folHlink>
          <a:srgbClr val="658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ПРАЙМ_шаблон_2 [только чтение]" id="{38DD81CC-860B-45BA-A104-C1A9AB36E887}" vid="{F1A105B9-2AD8-4518-90F1-3AF0AE2F2DE4}"/>
    </a:ext>
  </a:extLst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ПРАЙМ_шаблон_2</Template>
  <TotalTime>5463</TotalTime>
  <Words>704</Words>
  <Application>Microsoft Office PowerPoint</Application>
  <PresentationFormat>Произвольный</PresentationFormat>
  <Paragraphs>132</Paragraphs>
  <Slides>16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Wingdings</vt:lpstr>
      <vt:lpstr>Default Design</vt:lpstr>
      <vt:lpstr>Специальное оформление</vt:lpstr>
      <vt:lpstr>Презентация PowerPoint</vt:lpstr>
      <vt:lpstr>Об агентстве</vt:lpstr>
      <vt:lpstr>Налоговый маневр</vt:lpstr>
      <vt:lpstr>Бюджетное правило</vt:lpstr>
      <vt:lpstr>Дойная корова бюджета</vt:lpstr>
      <vt:lpstr>Ставки экспортных пошлин ($/т)</vt:lpstr>
      <vt:lpstr>Макроэкономические показатели январь – август 2018 г. </vt:lpstr>
      <vt:lpstr>Скупка валюты для Минфина</vt:lpstr>
      <vt:lpstr>Удавка Силуанова</vt:lpstr>
      <vt:lpstr>Ставки акцизов (руб./т)</vt:lpstr>
      <vt:lpstr>СРЕДНИЕ РОЗНИЧНЫЕ ЦЕНЫ НА МОТОРНОЕ ТОПЛОВ В РФ НА 10.09.2019* (руб./л)</vt:lpstr>
      <vt:lpstr>Рост оптовых цен на бензин (руб./т)</vt:lpstr>
      <vt:lpstr>Рост оптовых цен на ДТ и СПБТ (руб./т) </vt:lpstr>
      <vt:lpstr>Кнут и пряники</vt:lpstr>
      <vt:lpstr>Негативные последствия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Карабьянц Андрей Сергеевич</dc:creator>
  <cp:lastModifiedBy>Карабьянц Андрей Сергеевич</cp:lastModifiedBy>
  <cp:revision>163</cp:revision>
  <dcterms:created xsi:type="dcterms:W3CDTF">2017-03-14T15:05:09Z</dcterms:created>
  <dcterms:modified xsi:type="dcterms:W3CDTF">2018-09-19T17:46:01Z</dcterms:modified>
</cp:coreProperties>
</file>