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4" r:id="rId2"/>
    <p:sldId id="293" r:id="rId3"/>
    <p:sldId id="300" r:id="rId4"/>
    <p:sldId id="282" r:id="rId5"/>
    <p:sldId id="301" r:id="rId6"/>
    <p:sldId id="302" r:id="rId7"/>
    <p:sldId id="294" r:id="rId8"/>
    <p:sldId id="299" r:id="rId9"/>
    <p:sldId id="285" r:id="rId10"/>
    <p:sldId id="303" r:id="rId11"/>
    <p:sldId id="296" r:id="rId12"/>
    <p:sldId id="295" r:id="rId13"/>
    <p:sldId id="292" r:id="rId14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днек Анна" initials="ПА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ECFF"/>
    <a:srgbClr val="00A8A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7" autoAdjust="0"/>
    <p:restoredTop sz="99618" autoAdjust="0"/>
  </p:normalViewPr>
  <p:slideViewPr>
    <p:cSldViewPr snapToGrid="0">
      <p:cViewPr>
        <p:scale>
          <a:sx n="98" d="100"/>
          <a:sy n="98" d="100"/>
        </p:scale>
        <p:origin x="-936" y="-38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24" d="100"/>
          <a:sy n="124" d="100"/>
        </p:scale>
        <p:origin x="-2976" y="1296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E:\Work\DOCUMENTS\I.T.projects\GeoPlat\Other\&#1055;&#1083;&#1072;&#1085;&#1099;%20&#1080;%20&#1092;&#1072;&#1082;&#1090;%20&#1079;&#1072;&#1082;&#1091;&#1087;&#1086;&#1082;%20&#1055;&#1054;%20&#1074;%20&#1056;&#1053;%202016%20&#1048;&#1045;%20&#1082;&#1091;&#1088;&#1089;%2065%20(2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E:\Work\DOCUMENTS\I.T.projects\GeoPlat\Other\&#1055;&#1083;&#1072;&#1085;&#1099;%20&#1080;%20&#1092;&#1072;&#1082;&#1090;%20&#1079;&#1072;&#1082;&#1091;&#1087;&#1086;&#1082;%20&#1055;&#1054;%20&#1074;%20&#1056;&#1053;%202016%20&#1048;&#1045;%20&#1082;&#1091;&#1088;&#1089;%2065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Доля иностранных технологий</a:t>
            </a:r>
            <a:r>
              <a:rPr lang="ru-RU" baseline="0" dirty="0"/>
              <a:t> по секторам</a:t>
            </a:r>
            <a:endParaRPr lang="ru-RU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Нефтегазопереработка</c:v>
                </c:pt>
                <c:pt idx="1">
                  <c:v>Разведка и разработка</c:v>
                </c:pt>
                <c:pt idx="2">
                  <c:v>Добыча нефти и газа</c:v>
                </c:pt>
                <c:pt idx="3">
                  <c:v>Транспорт и хранение нефти и газа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49-C547-BD47-97889260C3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Нефтегазопереработка</c:v>
                </c:pt>
                <c:pt idx="1">
                  <c:v>Разведка и разработка</c:v>
                </c:pt>
                <c:pt idx="2">
                  <c:v>Добыча нефти и газа</c:v>
                </c:pt>
                <c:pt idx="3">
                  <c:v>Транспорт и хранение нефти и газа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49-C547-BD47-97889260C3F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Нефтегазопереработка</c:v>
                </c:pt>
                <c:pt idx="1">
                  <c:v>Разведка и разработка</c:v>
                </c:pt>
                <c:pt idx="2">
                  <c:v>Добыча нефти и газа</c:v>
                </c:pt>
                <c:pt idx="3">
                  <c:v>Транспорт и хранение нефти и газа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49-C547-BD47-97889260C3F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Нефтегазопереработка</c:v>
                </c:pt>
                <c:pt idx="1">
                  <c:v>Разведка и разработка</c:v>
                </c:pt>
                <c:pt idx="2">
                  <c:v>Добыча нефти и газа</c:v>
                </c:pt>
                <c:pt idx="3">
                  <c:v>Транспорт и хранение нефти и газа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3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49-C547-BD47-97889260C3FF}"/>
            </c:ext>
          </c:extLst>
        </c:ser>
        <c:dLbls/>
        <c:gapWidth val="219"/>
        <c:axId val="147451264"/>
        <c:axId val="147555456"/>
      </c:barChart>
      <c:catAx>
        <c:axId val="1474512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555456"/>
        <c:crosses val="autoZero"/>
        <c:auto val="1"/>
        <c:lblAlgn val="ctr"/>
        <c:lblOffset val="100"/>
      </c:catAx>
      <c:valAx>
        <c:axId val="147555456"/>
        <c:scaling>
          <c:orientation val="minMax"/>
          <c:max val="10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45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Виды закупок ПО</a:t>
            </a:r>
          </a:p>
        </c:rich>
      </c:tx>
      <c:layout/>
      <c:spPr>
        <a:noFill/>
        <a:ln>
          <a:noFill/>
        </a:ln>
        <a:effectLst/>
      </c:sp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4E-4740-83E3-DFB09E374228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4E-4740-83E3-DFB09E374228}"/>
              </c:ext>
            </c:extLst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D4E-4740-83E3-DFB09E374228}"/>
              </c:ext>
            </c:extLst>
          </c:dPt>
          <c:dLbls>
            <c:dLbl>
              <c:idx val="0"/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2.8594488188976402E-2"/>
                  <c:y val="-6.7515310586176824E-2"/>
                </c:manualLayout>
              </c:layout>
              <c:spPr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D4E-4740-83E3-DFB09E3742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0411825131715006E-2"/>
                  <c:y val="0.12477699760890401"/>
                </c:manualLayout>
              </c:layout>
              <c:spPr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D4E-4740-83E3-DFB09E3742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Лист2!$F$72:$H$72</c:f>
              <c:strCache>
                <c:ptCount val="3"/>
                <c:pt idx="0">
                  <c:v>безальтернативные закупки   (или у ЕП)  </c:v>
                </c:pt>
                <c:pt idx="1">
                  <c:v>альтернативные/ конкурентные закупки</c:v>
                </c:pt>
                <c:pt idx="2">
                  <c:v>Другое</c:v>
                </c:pt>
              </c:strCache>
            </c:strRef>
          </c:cat>
          <c:val>
            <c:numRef>
              <c:f>Лист2!$F$73:$H$73</c:f>
              <c:numCache>
                <c:formatCode>General</c:formatCode>
                <c:ptCount val="3"/>
                <c:pt idx="0">
                  <c:v>627804068.00000012</c:v>
                </c:pt>
                <c:pt idx="1">
                  <c:v>0</c:v>
                </c:pt>
                <c:pt idx="2">
                  <c:v>95237832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D4E-4740-83E3-DFB09E374228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Закупки российского и иностранного ПО</a:t>
            </a:r>
          </a:p>
        </c:rich>
      </c:tx>
      <c:layout/>
      <c:spPr>
        <a:noFill/>
        <a:ln>
          <a:noFill/>
        </a:ln>
        <a:effectLst/>
      </c:sp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Лист2!$B$60</c:f>
              <c:strCache>
                <c:ptCount val="1"/>
                <c:pt idx="0">
                  <c:v>в рублях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5C-4925-B0E1-A8C8E8299886}"/>
              </c:ext>
            </c:extLst>
          </c:dPt>
          <c:dPt>
            <c:idx val="1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5C-4925-B0E1-A8C8E8299886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0.171792509129159"/>
                  <c:y val="3.8614075543487308E-2"/>
                </c:manualLayout>
              </c:layout>
              <c:numFmt formatCode="0.0%" sourceLinked="0"/>
              <c:spPr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35C-4925-B0E1-A8C8E82998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Лист2!$A$61:$A$64</c:f>
              <c:strCache>
                <c:ptCount val="2"/>
                <c:pt idx="0">
                  <c:v>Иностранное ПО</c:v>
                </c:pt>
                <c:pt idx="1">
                  <c:v>Российское ПО</c:v>
                </c:pt>
              </c:strCache>
            </c:strRef>
          </c:cat>
          <c:val>
            <c:numRef>
              <c:f>Лист2!$B$61:$B$64</c:f>
              <c:numCache>
                <c:formatCode>#,##0.00</c:formatCode>
                <c:ptCount val="2"/>
                <c:pt idx="0">
                  <c:v>718216481.99999988</c:v>
                </c:pt>
                <c:pt idx="1">
                  <c:v>4825417.9999999991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35C-4925-B0E1-A8C8E8299886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ayout/>
      <c:spPr>
        <a:solidFill>
          <a:schemeClr val="bg1"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D2AD7-40C1-4B16-921C-5351EA0ACCD5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13806-C665-4397-8BB2-CB7C8909E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1112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54CF2-EE29-4074-B88C-EA3B2D559964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963CF-7383-4E10-B7FC-442CFFFF45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41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963CF-7383-4E10-B7FC-442CFFFF45D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89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-1"/>
            <a:ext cx="878681" cy="971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4564856"/>
            <a:ext cx="91440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Номер слайда 3"/>
          <p:cNvSpPr txBox="1">
            <a:spLocks/>
          </p:cNvSpPr>
          <p:nvPr userDrawn="1"/>
        </p:nvSpPr>
        <p:spPr>
          <a:xfrm>
            <a:off x="222249" y="184615"/>
            <a:ext cx="7842249" cy="28791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разработчиков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рограммного</a:t>
            </a:r>
            <a:r>
              <a:rPr lang="en-US" sz="14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беспечения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информационных</a:t>
            </a:r>
            <a:r>
              <a:rPr lang="ru-RU" sz="14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технологий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ТЭК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28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3A766AA-DD60-462B-91D6-5BD49026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333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3A766AA-DD60-462B-91D6-5BD49026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45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225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3A766AA-DD60-462B-91D6-5BD49026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52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3A766AA-DD60-462B-91D6-5BD49026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042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3A766AA-DD60-462B-91D6-5BD49026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923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3A766AA-DD60-462B-91D6-5BD49026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46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3A766AA-DD60-462B-91D6-5BD49026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9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3A766AA-DD60-462B-91D6-5BD49026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9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3A766AA-DD60-462B-91D6-5BD490263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64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067550" cy="47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38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8" name="Номер слайда 3"/>
          <p:cNvSpPr txBox="1">
            <a:spLocks/>
          </p:cNvSpPr>
          <p:nvPr userDrawn="1"/>
        </p:nvSpPr>
        <p:spPr>
          <a:xfrm>
            <a:off x="378129" y="4755578"/>
            <a:ext cx="5791953" cy="28791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7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 </a:t>
            </a:r>
            <a:r>
              <a:rPr lang="ru-RU" sz="75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разработчиков </a:t>
            </a:r>
            <a:r>
              <a:rPr lang="ru-RU" sz="7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75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рограммного</a:t>
            </a:r>
            <a:r>
              <a:rPr lang="en-US" sz="750" b="1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b="1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75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беспечения </a:t>
            </a:r>
            <a:r>
              <a:rPr lang="ru-RU" sz="7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75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информационных</a:t>
            </a:r>
            <a:r>
              <a:rPr lang="ru-RU" sz="750" b="1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технологий </a:t>
            </a:r>
            <a:r>
              <a:rPr lang="ru-RU" sz="75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ТЭК</a:t>
            </a:r>
            <a:endParaRPr lang="ru-RU" sz="7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389091" y="4727224"/>
            <a:ext cx="83658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389091" y="4751258"/>
            <a:ext cx="83658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3"/>
          <p:cNvSpPr txBox="1">
            <a:spLocks/>
          </p:cNvSpPr>
          <p:nvPr userDrawn="1"/>
        </p:nvSpPr>
        <p:spPr>
          <a:xfrm>
            <a:off x="5346853" y="4755578"/>
            <a:ext cx="3408058" cy="28791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63A1E68-9BB4-4201-8CF8-C7F81C807EEC}" type="slidenum">
              <a:rPr lang="ru-RU" sz="75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7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Объект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0416" y="76084"/>
            <a:ext cx="793751" cy="793119"/>
          </a:xfrm>
          <a:prstGeom prst="rect">
            <a:avLst/>
          </a:prstGeom>
        </p:spPr>
      </p:pic>
      <p:grpSp>
        <p:nvGrpSpPr>
          <p:cNvPr id="16" name="Группа 15"/>
          <p:cNvGrpSpPr/>
          <p:nvPr userDrawn="1"/>
        </p:nvGrpSpPr>
        <p:grpSpPr>
          <a:xfrm>
            <a:off x="378130" y="269525"/>
            <a:ext cx="79234" cy="480569"/>
            <a:chOff x="5419725" y="-380603"/>
            <a:chExt cx="247650" cy="1192964"/>
          </a:xfrm>
        </p:grpSpPr>
        <p:sp>
          <p:nvSpPr>
            <p:cNvPr id="17" name="Прямоугольник 17"/>
            <p:cNvSpPr/>
            <p:nvPr userDrawn="1"/>
          </p:nvSpPr>
          <p:spPr>
            <a:xfrm>
              <a:off x="5419725" y="212286"/>
              <a:ext cx="247650" cy="600075"/>
            </a:xfrm>
            <a:custGeom>
              <a:avLst/>
              <a:gdLst>
                <a:gd name="connsiteX0" fmla="*/ 0 w 247650"/>
                <a:gd name="connsiteY0" fmla="*/ 0 h 600075"/>
                <a:gd name="connsiteX1" fmla="*/ 247650 w 247650"/>
                <a:gd name="connsiteY1" fmla="*/ 0 h 600075"/>
                <a:gd name="connsiteX2" fmla="*/ 247650 w 247650"/>
                <a:gd name="connsiteY2" fmla="*/ 600075 h 600075"/>
                <a:gd name="connsiteX3" fmla="*/ 0 w 247650"/>
                <a:gd name="connsiteY3" fmla="*/ 600075 h 600075"/>
                <a:gd name="connsiteX4" fmla="*/ 0 w 247650"/>
                <a:gd name="connsiteY4" fmla="*/ 0 h 600075"/>
                <a:gd name="connsiteX0" fmla="*/ 0 w 247650"/>
                <a:gd name="connsiteY0" fmla="*/ 183357 h 600075"/>
                <a:gd name="connsiteX1" fmla="*/ 247650 w 247650"/>
                <a:gd name="connsiteY1" fmla="*/ 0 h 600075"/>
                <a:gd name="connsiteX2" fmla="*/ 247650 w 247650"/>
                <a:gd name="connsiteY2" fmla="*/ 600075 h 600075"/>
                <a:gd name="connsiteX3" fmla="*/ 0 w 247650"/>
                <a:gd name="connsiteY3" fmla="*/ 600075 h 600075"/>
                <a:gd name="connsiteX4" fmla="*/ 0 w 247650"/>
                <a:gd name="connsiteY4" fmla="*/ 183357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600075">
                  <a:moveTo>
                    <a:pt x="0" y="183357"/>
                  </a:moveTo>
                  <a:lnTo>
                    <a:pt x="247650" y="0"/>
                  </a:lnTo>
                  <a:lnTo>
                    <a:pt x="247650" y="600075"/>
                  </a:lnTo>
                  <a:lnTo>
                    <a:pt x="0" y="600075"/>
                  </a:lnTo>
                  <a:lnTo>
                    <a:pt x="0" y="18335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 rot="10800000">
              <a:off x="5419725" y="-380603"/>
              <a:ext cx="247650" cy="600075"/>
            </a:xfrm>
            <a:custGeom>
              <a:avLst/>
              <a:gdLst>
                <a:gd name="connsiteX0" fmla="*/ 0 w 247650"/>
                <a:gd name="connsiteY0" fmla="*/ 0 h 600075"/>
                <a:gd name="connsiteX1" fmla="*/ 247650 w 247650"/>
                <a:gd name="connsiteY1" fmla="*/ 0 h 600075"/>
                <a:gd name="connsiteX2" fmla="*/ 247650 w 247650"/>
                <a:gd name="connsiteY2" fmla="*/ 600075 h 600075"/>
                <a:gd name="connsiteX3" fmla="*/ 0 w 247650"/>
                <a:gd name="connsiteY3" fmla="*/ 600075 h 600075"/>
                <a:gd name="connsiteX4" fmla="*/ 0 w 247650"/>
                <a:gd name="connsiteY4" fmla="*/ 0 h 600075"/>
                <a:gd name="connsiteX0" fmla="*/ 0 w 247650"/>
                <a:gd name="connsiteY0" fmla="*/ 183357 h 600075"/>
                <a:gd name="connsiteX1" fmla="*/ 247650 w 247650"/>
                <a:gd name="connsiteY1" fmla="*/ 0 h 600075"/>
                <a:gd name="connsiteX2" fmla="*/ 247650 w 247650"/>
                <a:gd name="connsiteY2" fmla="*/ 600075 h 600075"/>
                <a:gd name="connsiteX3" fmla="*/ 0 w 247650"/>
                <a:gd name="connsiteY3" fmla="*/ 600075 h 600075"/>
                <a:gd name="connsiteX4" fmla="*/ 0 w 247650"/>
                <a:gd name="connsiteY4" fmla="*/ 183357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600075">
                  <a:moveTo>
                    <a:pt x="0" y="183357"/>
                  </a:moveTo>
                  <a:lnTo>
                    <a:pt x="247650" y="0"/>
                  </a:lnTo>
                  <a:lnTo>
                    <a:pt x="247650" y="600075"/>
                  </a:lnTo>
                  <a:lnTo>
                    <a:pt x="0" y="600075"/>
                  </a:lnTo>
                  <a:lnTo>
                    <a:pt x="0" y="183357"/>
                  </a:lnTo>
                  <a:close/>
                </a:path>
              </a:pathLst>
            </a:custGeom>
            <a:solidFill>
              <a:srgbClr val="FF0000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12908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  <p15:guide id="5" pos="226" userDrawn="1">
          <p15:clr>
            <a:srgbClr val="F26B43"/>
          </p15:clr>
        </p15:guide>
        <p15:guide id="6" pos="551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20" b="22110"/>
          <a:stretch/>
        </p:blipFill>
        <p:spPr>
          <a:xfrm>
            <a:off x="0" y="1094527"/>
            <a:ext cx="9144000" cy="364498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474987"/>
            <a:ext cx="7924800" cy="846709"/>
          </a:xfr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vert="horz" lIns="297000" tIns="45720" rIns="91440" bIns="45720" rtlCol="0" anchor="ctr">
            <a:noAutofit/>
          </a:bodyPr>
          <a:lstStyle/>
          <a:p>
            <a:pPr algn="l"/>
            <a:r>
              <a:rPr lang="ru-RU" sz="2000" dirty="0" smtClean="0"/>
              <a:t>Продвижение отечественных </a:t>
            </a:r>
            <a:r>
              <a:rPr lang="ru-RU" sz="2000" dirty="0"/>
              <a:t>ПО и </a:t>
            </a:r>
            <a:r>
              <a:rPr lang="ru-RU" sz="2000" dirty="0" smtClean="0"/>
              <a:t>АСУ ТП </a:t>
            </a:r>
            <a:r>
              <a:rPr lang="ru-RU" sz="2000" dirty="0"/>
              <a:t>в </a:t>
            </a:r>
            <a:r>
              <a:rPr lang="ru-RU" sz="2000" dirty="0" smtClean="0"/>
              <a:t>ТЭК.</a:t>
            </a:r>
            <a:br>
              <a:rPr lang="ru-RU" sz="2000" dirty="0" smtClean="0"/>
            </a:br>
            <a:r>
              <a:rPr lang="ru-RU" sz="2000" dirty="0" smtClean="0"/>
              <a:t>Шестой год </a:t>
            </a:r>
            <a:r>
              <a:rPr lang="ru-RU" sz="2000" dirty="0" err="1" smtClean="0"/>
              <a:t>санкционного</a:t>
            </a:r>
            <a:r>
              <a:rPr lang="ru-RU" sz="2000" dirty="0" smtClean="0"/>
              <a:t> режима.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40651" y="4015334"/>
            <a:ext cx="3286192" cy="631245"/>
          </a:xfrm>
        </p:spPr>
        <p:txBody>
          <a:bodyPr>
            <a:noAutofit/>
          </a:bodyPr>
          <a:lstStyle/>
          <a:p>
            <a:pPr algn="r"/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нефтегазовый форум</a:t>
            </a:r>
          </a:p>
          <a:p>
            <a:pPr algn="r"/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апреля </a:t>
            </a:r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047854"/>
            <a:ext cx="9144000" cy="25717"/>
            <a:chOff x="518787" y="6302965"/>
            <a:chExt cx="11154427" cy="32045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518787" y="6302965"/>
              <a:ext cx="1115442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518787" y="6335010"/>
              <a:ext cx="1115442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0" y="4781117"/>
            <a:ext cx="9144000" cy="25717"/>
            <a:chOff x="518787" y="6302965"/>
            <a:chExt cx="11154427" cy="32045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518787" y="6302965"/>
              <a:ext cx="1115442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518787" y="6335010"/>
              <a:ext cx="1115442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819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события за прошедший год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6939054"/>
              </p:ext>
            </p:extLst>
          </p:nvPr>
        </p:nvGraphicFramePr>
        <p:xfrm>
          <a:off x="165199" y="844544"/>
          <a:ext cx="8838124" cy="4199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062"/>
                <a:gridCol w="4419062"/>
              </a:tblGrid>
              <a:tr h="2811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РЕШЕНИЕ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РЕЗУЛЬТАТ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433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Директива правительства РФ о необходимости перехода на отечественные технологии</a:t>
                      </a:r>
                      <a:endParaRPr lang="ru-RU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 видимого результата</a:t>
                      </a:r>
                      <a:endParaRPr lang="ru-RU" sz="1200" dirty="0"/>
                    </a:p>
                  </a:txBody>
                  <a:tcPr marT="34290" marB="34290"/>
                </a:tc>
              </a:tr>
              <a:tr h="144580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Постановление правительства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РФ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№306 от 22 марта 2019 г. об изменении в раздел V приложения к Постановлению №719 от 17 июля 2015 г.: «О подтверждении производства промышленной продукции на территории Российской Федерации» (впервые появился вид продукции «Автоматизированные и автоматические системы управления оборудованием электрических станций»</a:t>
                      </a:r>
                      <a:endParaRPr lang="ru-RU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Постановление должно дать результат в рамках реализации</a:t>
                      </a:r>
                      <a:r>
                        <a:rPr lang="ru-RU" sz="1200" baseline="0" dirty="0" smtClean="0"/>
                        <a:t> закупок за бюджетные средства в электроэнергетике, в частности в рамках Программы ДПМ-2</a:t>
                      </a:r>
                    </a:p>
                    <a:p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Необходимо принятие аналогичного решения по системам управления для нефтегазовых компаний</a:t>
                      </a:r>
                      <a:endParaRPr lang="ru-RU" sz="1200" dirty="0"/>
                    </a:p>
                  </a:txBody>
                  <a:tcPr marT="34290" marB="34290"/>
                </a:tc>
              </a:tr>
              <a:tr h="61547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Минэнерго России с января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г.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ействует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центр компетенций технологического развития ТЭК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 в своей работе опирается на формализованные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потребности компаний по замещению, что, очевидно, является серьезным ограничением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  <a:tr h="43310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Минэнерго контролирует программы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импортозамещения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нефтегазовых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компаний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Нет видимого результата</a:t>
                      </a:r>
                    </a:p>
                  </a:txBody>
                  <a:tcPr marT="34290" marB="34290"/>
                </a:tc>
              </a:tr>
              <a:tr h="985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Перестала работать экспертная группа по направлению «Программные средства для процессов бурения, добычи, транспортировки и переработки углеводородного сырья» в рамках МРГ и НТС по развитию нефтегазового оборудования при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Минпромторге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России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6825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141552" y="938742"/>
            <a:ext cx="5771516" cy="360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Расширить действие №223-ФЗ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постановлений Правительства РФ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обеспечению приоритета закупок продукции российских производителей на дочерние, внучатые, аффилированные и зависимые от компаний с государственным участием компании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ПРЕКРАТИТЬ </a:t>
            </a:r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ГОС. ФИНАНСИРОВАНИЕ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создания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аналогичных частично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полнофункционально уже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существующим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и ИТ решений.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Разработать и внедрить </a:t>
            </a:r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стимулирования, а также квотирования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нефтегазовых компаний при закупке российских технологий и при переходе с импортного на отечественные ПО 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АСУ ТП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ряде случаев закупок с учетом ограничений 187-ФЗ, например, </a:t>
            </a:r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внедрить механизмы заграждения от иностранной продукции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3142" y="244349"/>
            <a:ext cx="7548308" cy="47624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Предложения по поддержке отечественных производителей </a:t>
            </a:r>
            <a:r>
              <a:rPr lang="ru-RU" dirty="0" smtClean="0"/>
              <a:t>(1)</a:t>
            </a:r>
            <a:endParaRPr lang="ru-RU" dirty="0"/>
          </a:p>
        </p:txBody>
      </p:sp>
      <p:pic>
        <p:nvPicPr>
          <p:cNvPr id="8" name="Picture 2" descr="C:\Users\mharrasov\Desktop\Для презентации\3\1922_bul_stat_593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839" y="3689415"/>
            <a:ext cx="1723316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SChizhikov\ГКЗ\anali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559" y="2709467"/>
            <a:ext cx="1698597" cy="85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559" y="1849354"/>
            <a:ext cx="1698596" cy="79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SChizhikov\ГКЗ\zako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28"/>
          <a:stretch/>
        </p:blipFill>
        <p:spPr bwMode="auto">
          <a:xfrm>
            <a:off x="815839" y="927077"/>
            <a:ext cx="1723316" cy="82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9340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141552" y="857471"/>
            <a:ext cx="57715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Внедрить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понятные измеряемые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ru-RU" sz="11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импортозамещения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по которым нефтегазовые компании с государственным участием должны будут регулярно отчитываться на уровне Правительства РФ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Расширить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№719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части автоматизированных систем управления для нефтегазовых компаний.</a:t>
            </a: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КОНКРЕТНЫЕ ОБЪЕКТЫ КОМПАНИЙ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(производственные, технологические), на которых должно осуществляться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в части ПО 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АСУ ТП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фокусом на критически важные объекты ТЭК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0183" y="273845"/>
            <a:ext cx="7496474" cy="4762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Предложения по поддержке отечественных производителей (2)</a:t>
            </a:r>
            <a:endParaRPr lang="ru-RU" dirty="0"/>
          </a:p>
        </p:txBody>
      </p:sp>
      <p:pic>
        <p:nvPicPr>
          <p:cNvPr id="8" name="Picture 2" descr="C:\Users\mharrasov\Desktop\Для презентации\1\light_e9ff2ea11c054d0d48427f5548456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839" y="1015895"/>
            <a:ext cx="1681488" cy="80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158" y="2152631"/>
            <a:ext cx="1682169" cy="67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ÐÐ°ÑÑÐ¸Ð½ÐºÐ¸ Ð¿Ð¾ Ð·Ð°Ð¿ÑÐ¾ÑÑ Ð½ÐµÑÑÐµÐ³Ð°Ð·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µÑÑÐµÐ³Ð°Ð·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ÐÐ°ÑÑÐ¸Ð½ÐºÐ¸ Ð¿Ð¾ Ð·Ð°Ð¿ÑÐ¾ÑÑ Ð½ÐµÑÑÐµÐ³Ð°Ð·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001" y="3244825"/>
            <a:ext cx="1764327" cy="7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170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498A01-E1ED-F84F-B220-95342966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7E79ED-B0E3-E043-A197-7E09991F7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6391"/>
            <a:ext cx="7886700" cy="22860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dirty="0"/>
          </a:p>
          <a:p>
            <a:pPr marL="0" indent="0" algn="ctr">
              <a:buNone/>
            </a:pPr>
            <a:r>
              <a:rPr lang="ru-RU" sz="44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71868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2322" y="3942247"/>
            <a:ext cx="7911193" cy="481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40752"/>
            <a:ext cx="7067550" cy="578240"/>
          </a:xfrm>
        </p:spPr>
        <p:txBody>
          <a:bodyPr>
            <a:noAutofit/>
          </a:bodyPr>
          <a:lstStyle/>
          <a:p>
            <a:r>
              <a:rPr lang="ru-RU" dirty="0"/>
              <a:t>Вызовы, стоящие перед </a:t>
            </a:r>
            <a:r>
              <a:rPr lang="ru-RU" dirty="0" smtClean="0"/>
              <a:t>отраслью ТЭК</a:t>
            </a:r>
            <a:br>
              <a:rPr lang="ru-RU" dirty="0" smtClean="0"/>
            </a:br>
            <a:r>
              <a:rPr lang="ru-RU" dirty="0" smtClean="0"/>
              <a:t>в части ПО и АСУ ТП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90327"/>
            <a:ext cx="7886700" cy="3636736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1800" dirty="0" smtClean="0"/>
              <a:t>Российский ТЭК находится в </a:t>
            </a:r>
            <a:r>
              <a:rPr lang="ru-RU" sz="1800" b="1" dirty="0" smtClean="0"/>
              <a:t>очень высокой </a:t>
            </a:r>
            <a:r>
              <a:rPr lang="ru-RU" sz="1800" b="1" dirty="0" err="1" smtClean="0"/>
              <a:t>импортозависимости</a:t>
            </a:r>
            <a:r>
              <a:rPr lang="ru-RU" sz="1800" b="1" dirty="0" smtClean="0"/>
              <a:t> </a:t>
            </a:r>
            <a:r>
              <a:rPr lang="ru-RU" sz="1800" dirty="0" smtClean="0"/>
              <a:t>в части ПО и </a:t>
            </a:r>
            <a:r>
              <a:rPr lang="ru-RU" sz="1800" dirty="0"/>
              <a:t>АСУ </a:t>
            </a:r>
            <a:r>
              <a:rPr lang="ru-RU" sz="1800" dirty="0" smtClean="0"/>
              <a:t>ТП. Доля </a:t>
            </a:r>
            <a:r>
              <a:rPr lang="ru-RU" sz="1800" dirty="0"/>
              <a:t>российских производителей в объемах закупок не превышает 10%, а в отдельных сегментах нефтегазового бизнеса не превышает 1%.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Россия </a:t>
            </a:r>
            <a:r>
              <a:rPr lang="ru-RU" sz="1800" dirty="0"/>
              <a:t>испытывает постоянное </a:t>
            </a:r>
            <a:r>
              <a:rPr lang="ru-RU" sz="1800" b="1" dirty="0"/>
              <a:t>усиление </a:t>
            </a:r>
            <a:r>
              <a:rPr lang="ru-RU" sz="1800" b="1" dirty="0" err="1"/>
              <a:t>санкционного</a:t>
            </a:r>
            <a:r>
              <a:rPr lang="ru-RU" sz="1800" b="1" dirty="0"/>
              <a:t> режима</a:t>
            </a:r>
            <a:r>
              <a:rPr lang="ru-RU" sz="1800" dirty="0"/>
              <a:t>. Зарубежные производители ПО и информационных технологий открыто объявляют о расширении </a:t>
            </a:r>
            <a:r>
              <a:rPr lang="ru-RU" sz="1800" dirty="0" smtClean="0"/>
              <a:t>санкций.</a:t>
            </a:r>
            <a:endParaRPr lang="ru-RU" sz="1800" dirty="0"/>
          </a:p>
          <a:p>
            <a:pPr>
              <a:lnSpc>
                <a:spcPct val="120000"/>
              </a:lnSpc>
            </a:pPr>
            <a:r>
              <a:rPr lang="ru-RU" sz="1800" dirty="0" smtClean="0"/>
              <a:t>Правительство РФ принимает нормативные акты, которые должны обеспечивать поддержку российских производителей при модернизации основных фондов, например, в электроэнергетике.</a:t>
            </a:r>
            <a:endParaRPr lang="ru-RU" sz="1800" b="1" dirty="0"/>
          </a:p>
          <a:p>
            <a:pPr>
              <a:lnSpc>
                <a:spcPct val="120000"/>
              </a:lnSpc>
            </a:pPr>
            <a:r>
              <a:rPr lang="ru-RU" sz="1800" dirty="0" smtClean="0"/>
              <a:t>Тяжелые </a:t>
            </a:r>
            <a:r>
              <a:rPr lang="ru-RU" sz="1800" dirty="0" err="1"/>
              <a:t>кибератаки</a:t>
            </a:r>
            <a:r>
              <a:rPr lang="ru-RU" sz="1800" dirty="0"/>
              <a:t> </a:t>
            </a:r>
            <a:r>
              <a:rPr lang="ru-RU" sz="1800" dirty="0" smtClean="0"/>
              <a:t>в 2017 г. нанесли </a:t>
            </a:r>
            <a:r>
              <a:rPr lang="ru-RU" sz="1800" dirty="0"/>
              <a:t>серьезный ущерб отечественным производственным компаниям, угроза новых атак сохраняется</a:t>
            </a:r>
            <a:r>
              <a:rPr lang="ru-RU" sz="1800" dirty="0" smtClean="0"/>
              <a:t>. Менее масштабные атаки продолжаются.</a:t>
            </a:r>
            <a:r>
              <a:rPr lang="ru-RU" sz="1800" b="1" dirty="0" smtClean="0"/>
              <a:t> Решение проблемы </a:t>
            </a:r>
            <a:r>
              <a:rPr lang="ru-RU" sz="1800" b="1" dirty="0"/>
              <a:t>информационной безопасности </a:t>
            </a:r>
            <a:r>
              <a:rPr lang="ru-RU" sz="1800" b="1" dirty="0" smtClean="0"/>
              <a:t>должно становиться ключевым </a:t>
            </a:r>
            <a:r>
              <a:rPr lang="ru-RU" sz="1800" b="1" dirty="0"/>
              <a:t>на критически важных и особо опасных </a:t>
            </a:r>
            <a:r>
              <a:rPr lang="ru-RU" sz="1800" b="1" dirty="0" smtClean="0"/>
              <a:t>объектах </a:t>
            </a:r>
            <a:r>
              <a:rPr lang="ru-RU" sz="1800" dirty="0" smtClean="0"/>
              <a:t>в рамках реализации 187-ФЗ.</a:t>
            </a:r>
            <a:endParaRPr lang="ru-RU" sz="1800" dirty="0"/>
          </a:p>
          <a:p>
            <a:pPr>
              <a:lnSpc>
                <a:spcPct val="120000"/>
              </a:lnSpc>
            </a:pPr>
            <a:r>
              <a:rPr lang="ru-RU" sz="1800" dirty="0" smtClean="0"/>
              <a:t>Отечественные производители технологий сталкиваются с серьезными барьерами при их продвижении на рынке. </a:t>
            </a:r>
          </a:p>
          <a:p>
            <a:pPr>
              <a:lnSpc>
                <a:spcPct val="120000"/>
              </a:lnSpc>
            </a:pPr>
            <a:r>
              <a:rPr lang="ru-RU" sz="1800" b="1" dirty="0" smtClean="0"/>
              <a:t>Неиспользование</a:t>
            </a:r>
            <a:r>
              <a:rPr lang="ru-RU" sz="1800" dirty="0" smtClean="0"/>
              <a:t> российских технологий на производстве </a:t>
            </a:r>
            <a:r>
              <a:rPr lang="ru-RU" sz="1800" b="1" dirty="0" smtClean="0"/>
              <a:t>блокирует их развитие.</a:t>
            </a:r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r>
              <a:rPr lang="ru-RU" sz="2300" b="1" dirty="0" smtClean="0"/>
              <a:t>В создавшейся ситуации речь должна идти о технологической независимости России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870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13B724-5476-844E-A816-EBD890312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9526"/>
            <a:ext cx="7406640" cy="564251"/>
          </a:xfrm>
        </p:spPr>
        <p:txBody>
          <a:bodyPr>
            <a:noAutofit/>
          </a:bodyPr>
          <a:lstStyle/>
          <a:p>
            <a:r>
              <a:rPr lang="ru-RU" dirty="0"/>
              <a:t>Экспертная оценка уровня </a:t>
            </a:r>
            <a:r>
              <a:rPr lang="ru-RU" dirty="0" err="1" smtClean="0"/>
              <a:t>импортозависимости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части ПО и АСУ </a:t>
            </a:r>
            <a:r>
              <a:rPr lang="ru-RU" dirty="0" smtClean="0"/>
              <a:t>ТП </a:t>
            </a:r>
            <a:r>
              <a:rPr lang="ru-RU" dirty="0" smtClean="0">
                <a:solidFill>
                  <a:srgbClr val="FF0000"/>
                </a:solidFill>
              </a:rPr>
              <a:t>(ситуация не меняется с 2015 г.)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603A27B4-596E-A543-BA1D-EE9C482BB3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13302083"/>
              </p:ext>
            </p:extLst>
          </p:nvPr>
        </p:nvGraphicFramePr>
        <p:xfrm>
          <a:off x="240030" y="604362"/>
          <a:ext cx="8686800" cy="361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одержимое 2">
            <a:extLst>
              <a:ext uri="{FF2B5EF4-FFF2-40B4-BE49-F238E27FC236}">
                <a16:creationId xmlns="" xmlns:a16="http://schemas.microsoft.com/office/drawing/2014/main" id="{C0C4FCF5-D781-DD4D-978E-49E2323A4493}"/>
              </a:ext>
            </a:extLst>
          </p:cNvPr>
          <p:cNvSpPr txBox="1">
            <a:spLocks/>
          </p:cNvSpPr>
          <p:nvPr/>
        </p:nvSpPr>
        <p:spPr>
          <a:xfrm>
            <a:off x="402672" y="4245725"/>
            <a:ext cx="8342528" cy="409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не в отсутствии российских технологий или в их качестве, а в том, что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ТЭК отказываются их приобретать под разными предлогами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65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9264" y="792148"/>
            <a:ext cx="8532487" cy="9946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220" y="1766101"/>
            <a:ext cx="7067550" cy="476249"/>
          </a:xfrm>
        </p:spPr>
        <p:txBody>
          <a:bodyPr>
            <a:normAutofit/>
          </a:bodyPr>
          <a:lstStyle/>
          <a:p>
            <a:pPr algn="ctr"/>
            <a:r>
              <a:rPr lang="ru-RU" sz="1400" dirty="0"/>
              <a:t>Закупки специализированного ПО в госкомпаниях</a:t>
            </a:r>
            <a:r>
              <a:rPr lang="en-US" sz="1400" dirty="0"/>
              <a:t> </a:t>
            </a:r>
            <a:r>
              <a:rPr lang="ru-RU" sz="1400" dirty="0"/>
              <a:t>в 2016 г.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(на примере крупной нефтегазовой компании)</a:t>
            </a:r>
            <a:endParaRPr lang="ru-RU" sz="14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9486052"/>
              </p:ext>
            </p:extLst>
          </p:nvPr>
        </p:nvGraphicFramePr>
        <p:xfrm>
          <a:off x="4625506" y="2283654"/>
          <a:ext cx="4252755" cy="2404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72137633"/>
              </p:ext>
            </p:extLst>
          </p:nvPr>
        </p:nvGraphicFramePr>
        <p:xfrm>
          <a:off x="359264" y="2283654"/>
          <a:ext cx="4116771" cy="2404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9264" y="881811"/>
            <a:ext cx="802456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r>
              <a:rPr lang="ru-RU" sz="1300" dirty="0" smtClean="0"/>
              <a:t>Конкурентные – 5,8%</a:t>
            </a:r>
          </a:p>
          <a:p>
            <a:r>
              <a:rPr lang="ru-RU" sz="1300" dirty="0" smtClean="0">
                <a:solidFill>
                  <a:srgbClr val="FF0000"/>
                </a:solidFill>
              </a:rPr>
              <a:t>Безальтернативные - 94,2% </a:t>
            </a:r>
            <a:r>
              <a:rPr lang="ru-RU" sz="1300" dirty="0" smtClean="0"/>
              <a:t>(с каждым годом данный показатель растет)</a:t>
            </a:r>
          </a:p>
          <a:p>
            <a:r>
              <a:rPr lang="ru-RU" sz="1300" dirty="0" smtClean="0">
                <a:solidFill>
                  <a:srgbClr val="FF0000"/>
                </a:solidFill>
              </a:rPr>
              <a:t>Более 5 000 способов обхода</a:t>
            </a:r>
            <a:r>
              <a:rPr lang="ru-RU" sz="1300" dirty="0" smtClean="0"/>
              <a:t> действующего законодательства при закупках</a:t>
            </a:r>
            <a:endParaRPr lang="ru-RU" sz="13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67320" y="711569"/>
            <a:ext cx="7381159" cy="47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400" dirty="0" smtClean="0"/>
              <a:t>Закупки гос. компаний и компаний с гос. участием за 2017 г. </a:t>
            </a:r>
            <a:br>
              <a:rPr lang="ru-RU" sz="1400" dirty="0" smtClean="0"/>
            </a:br>
            <a:r>
              <a:rPr lang="ru-RU" sz="1400" dirty="0" smtClean="0"/>
              <a:t>(по данным Министерства Финансов РФ)</a:t>
            </a:r>
            <a:endParaRPr lang="ru-RU" sz="1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6836" y="212274"/>
            <a:ext cx="6267771" cy="47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Беспрецедентный уровень закрытости рынка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100549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E30FCDE-ECA2-4842-BE09-A0E5B01C0963}"/>
              </a:ext>
            </a:extLst>
          </p:cNvPr>
          <p:cNvSpPr/>
          <p:nvPr/>
        </p:nvSpPr>
        <p:spPr>
          <a:xfrm>
            <a:off x="391887" y="2809380"/>
            <a:ext cx="8368937" cy="1881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0A4A34-716B-42EC-93F2-ABF69ABD7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4965"/>
            <a:ext cx="7198420" cy="476249"/>
          </a:xfrm>
        </p:spPr>
        <p:txBody>
          <a:bodyPr>
            <a:noAutofit/>
          </a:bodyPr>
          <a:lstStyle/>
          <a:p>
            <a:r>
              <a:rPr lang="ru-RU" dirty="0"/>
              <a:t>Готовность к применению отечественного ПО имеется!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5797791-8893-4F68-B4B4-826EC9EB75FD}"/>
              </a:ext>
            </a:extLst>
          </p:cNvPr>
          <p:cNvSpPr/>
          <p:nvPr/>
        </p:nvSpPr>
        <p:spPr>
          <a:xfrm>
            <a:off x="391887" y="790212"/>
            <a:ext cx="83689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По результатам апробации в производственных подразделения ВИНК получены десятки положительных протоколов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Функциональные возможности отечественного ПО уже сегодня позволяют решать производственные задачи нефтегазовых и сервисных компаний от обработки данных сейсморазведки до разработки месторождения.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Функциональные возможности представленного ПО в 90% случаев не уступают зарубежным аналогам, а по ряду задач и превосходят их.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spc="-20" dirty="0">
                <a:cs typeface="Arial" pitchFamily="34" charset="0"/>
              </a:rPr>
              <a:t>Использование отечественного ПО в области поиска, разведки и разработки месторождений нефти и газа в подавляющем большинстве случаев не несет рисков производственному циклу ВИНК.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7B675040-8833-4A93-88EB-7421342B55C2}"/>
              </a:ext>
            </a:extLst>
          </p:cNvPr>
          <p:cNvGrpSpPr/>
          <p:nvPr/>
        </p:nvGrpSpPr>
        <p:grpSpPr>
          <a:xfrm>
            <a:off x="2290354" y="3200400"/>
            <a:ext cx="3942382" cy="1490714"/>
            <a:chOff x="744309" y="2034222"/>
            <a:chExt cx="6836229" cy="3348985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E78E3C67-C79B-4006-B4AF-6683529DBA23}"/>
                </a:ext>
              </a:extLst>
            </p:cNvPr>
            <p:cNvSpPr/>
            <p:nvPr/>
          </p:nvSpPr>
          <p:spPr>
            <a:xfrm>
              <a:off x="744309" y="2034222"/>
              <a:ext cx="6836229" cy="33489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1235492A-9298-47B5-B62E-9257A027A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580" y="2111289"/>
              <a:ext cx="6663689" cy="131771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B34033B3-1DE6-4CED-A522-9B3ED04F8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0580" y="3428999"/>
              <a:ext cx="6665710" cy="189193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F2137AF-76D8-4008-9CDE-2CE2A2279E0D}"/>
              </a:ext>
            </a:extLst>
          </p:cNvPr>
          <p:cNvSpPr txBox="1"/>
          <p:nvPr/>
        </p:nvSpPr>
        <p:spPr>
          <a:xfrm>
            <a:off x="722747" y="2834829"/>
            <a:ext cx="7712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Выдержка </a:t>
            </a:r>
            <a:r>
              <a:rPr lang="ru-RU" sz="1200" b="1" dirty="0"/>
              <a:t>из типового протокола по результатам апробации одного из продуктов компании – члена СРПО ТЭК </a:t>
            </a:r>
          </a:p>
        </p:txBody>
      </p:sp>
    </p:spTree>
    <p:extLst>
      <p:ext uri="{BB962C8B-B14F-4D97-AF65-F5344CB8AC3E}">
        <p14:creationId xmlns:p14="http://schemas.microsoft.com/office/powerpoint/2010/main" xmlns="" val="412617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0A4A34-716B-42EC-93F2-ABF69ABD7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448551" cy="476249"/>
          </a:xfrm>
        </p:spPr>
        <p:txBody>
          <a:bodyPr>
            <a:noAutofit/>
          </a:bodyPr>
          <a:lstStyle/>
          <a:p>
            <a:r>
              <a:rPr lang="ru-RU" dirty="0"/>
              <a:t>Позитивный опыт использования отечественного ПО имеется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335046-A73B-4872-A058-32B63E883B5D}"/>
              </a:ext>
            </a:extLst>
          </p:cNvPr>
          <p:cNvSpPr txBox="1"/>
          <p:nvPr/>
        </p:nvSpPr>
        <p:spPr>
          <a:xfrm>
            <a:off x="3024481" y="864721"/>
            <a:ext cx="57715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cs typeface="Times New Roman" panose="02020603050405020304" pitchFamily="18" charset="0"/>
              </a:rPr>
              <a:t>С использованием отечественных решений членов СРПО ТЭК за последние 15 лет реализовано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более 1000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проектов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cs typeface="Times New Roman" panose="02020603050405020304" pitchFamily="18" charset="0"/>
              </a:rPr>
              <a:t>Установлено </a:t>
            </a:r>
            <a:r>
              <a:rPr lang="ru-RU" sz="1400" b="1" dirty="0">
                <a:cs typeface="Times New Roman" panose="02020603050405020304" pitchFamily="18" charset="0"/>
              </a:rPr>
              <a:t>и ежедневно используется порядка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800 лицензий</a:t>
            </a:r>
            <a:r>
              <a:rPr lang="ru-RU" sz="1400" b="1" dirty="0">
                <a:cs typeface="Times New Roman" panose="02020603050405020304" pitchFamily="18" charset="0"/>
              </a:rPr>
              <a:t> ПО для решения задач </a:t>
            </a:r>
            <a:r>
              <a:rPr lang="ru-RU" sz="1400" b="1" dirty="0" smtClean="0">
                <a:cs typeface="Times New Roman" panose="02020603050405020304" pitchFamily="18" charset="0"/>
              </a:rPr>
              <a:t>геологоразведки</a:t>
            </a:r>
            <a:endParaRPr lang="ru-RU" sz="1400" b="1" dirty="0"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cs typeface="Times New Roman" panose="02020603050405020304" pitchFamily="18" charset="0"/>
              </a:rPr>
              <a:t>Получены патенты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на десятки уникальных изобретений и технологических решений</a:t>
            </a:r>
            <a:r>
              <a:rPr lang="ru-RU" sz="1400" b="1" dirty="0">
                <a:cs typeface="Times New Roman" panose="02020603050405020304" pitchFamily="18" charset="0"/>
              </a:rPr>
              <a:t>, не имеющих зарубежных </a:t>
            </a:r>
            <a:r>
              <a:rPr lang="ru-RU" sz="1400" b="1" dirty="0" smtClean="0">
                <a:cs typeface="Times New Roman" panose="02020603050405020304" pitchFamily="18" charset="0"/>
              </a:rPr>
              <a:t>аналогов</a:t>
            </a:r>
          </a:p>
          <a:p>
            <a:pPr algn="just"/>
            <a:endParaRPr lang="ru-RU" sz="1400" b="1" dirty="0" smtClean="0"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cs typeface="Times New Roman" panose="02020603050405020304" pitchFamily="18" charset="0"/>
              </a:rPr>
              <a:t>ПО, разработанное для задач нефтегазовых компаний, успешно используется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 метрополитене, в электроэнергетике</a:t>
            </a:r>
          </a:p>
          <a:p>
            <a:pPr algn="just"/>
            <a:endParaRPr lang="ru-RU" sz="1400" b="1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762CAA4-DCB9-4088-95C2-95AC233B77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525"/>
          <a:stretch/>
        </p:blipFill>
        <p:spPr>
          <a:xfrm>
            <a:off x="1024477" y="972379"/>
            <a:ext cx="1350253" cy="8187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9CAE42F-E74C-4C04-82E1-7CDEA11780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018" y="1972708"/>
            <a:ext cx="1579712" cy="9303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44D5C7A-89B0-4751-8769-AE58AFD523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586" y="3046552"/>
            <a:ext cx="1584144" cy="9303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4897" y="4302895"/>
            <a:ext cx="835687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cs typeface="Times New Roman" panose="02020603050405020304" pitchFamily="18" charset="0"/>
              </a:rPr>
              <a:t>Неиспользование</a:t>
            </a:r>
            <a:r>
              <a:rPr lang="ru-RU" dirty="0">
                <a:cs typeface="Times New Roman" panose="02020603050405020304" pitchFamily="18" charset="0"/>
              </a:rPr>
              <a:t> российских технологий на производстве </a:t>
            </a:r>
            <a:r>
              <a:rPr lang="ru-RU" b="1" dirty="0" smtClean="0">
                <a:cs typeface="Times New Roman" panose="02020603050405020304" pitchFamily="18" charset="0"/>
              </a:rPr>
              <a:t>ведет к их стагнации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221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официальных ответов нефтегазовых компаний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719" y="2828930"/>
            <a:ext cx="7867582" cy="163223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/>
              <a:t>«К </a:t>
            </a:r>
            <a:r>
              <a:rPr lang="ru-RU" sz="1600" b="1" dirty="0"/>
              <a:t>сожалению, в части в части использования российского ПО для мониторинга добычи </a:t>
            </a:r>
            <a:r>
              <a:rPr lang="ru-RU" sz="1600" b="1" i="1" u="sng" dirty="0" smtClean="0"/>
              <a:t>не планируются замена </a:t>
            </a:r>
            <a:r>
              <a:rPr lang="ru-RU" sz="1600" b="1" dirty="0"/>
              <a:t>действующей системы </a:t>
            </a:r>
            <a:r>
              <a:rPr lang="ru-RU" sz="1600" b="1" i="1" u="sng" dirty="0"/>
              <a:t>по причине высоких дополнительных трудозатрат и финансовых затрат</a:t>
            </a:r>
            <a:r>
              <a:rPr lang="ru-RU" sz="1600" b="1" dirty="0"/>
              <a:t>. На текущий момент ведется несколько проектов по доработке и расширению функциональности действующих </a:t>
            </a:r>
            <a:r>
              <a:rPr lang="ru-RU" sz="1600" b="1" dirty="0" smtClean="0"/>
              <a:t>систем на иностранном ПО.  У Компании </a:t>
            </a:r>
            <a:r>
              <a:rPr lang="ru-RU" sz="1600" b="1" dirty="0"/>
              <a:t>физически нет ресурсов на процесс разработки и </a:t>
            </a:r>
            <a:r>
              <a:rPr lang="ru-RU" sz="1600" b="1" dirty="0" smtClean="0"/>
              <a:t>замещения».</a:t>
            </a:r>
            <a:endParaRPr lang="ru-RU" sz="1600" b="1" dirty="0"/>
          </a:p>
          <a:p>
            <a:pPr marL="0" indent="0">
              <a:buNone/>
            </a:pPr>
            <a:endParaRPr lang="ru-RU" sz="1600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51114" y="1077685"/>
            <a:ext cx="7870371" cy="15450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1400" b="1" dirty="0" smtClean="0"/>
              <a:t>«1. Утвердить результаты тестирования российского специализированного ПО модулей </a:t>
            </a:r>
            <a:r>
              <a:rPr lang="en-US" sz="1400" b="1" dirty="0" err="1" smtClean="0"/>
              <a:t>Geoplat</a:t>
            </a:r>
            <a:r>
              <a:rPr lang="en-US" sz="1400" b="1" dirty="0" smtClean="0"/>
              <a:t> Pro-S </a:t>
            </a:r>
            <a:r>
              <a:rPr lang="ru-RU" sz="1400" b="1" dirty="0" smtClean="0"/>
              <a:t>и </a:t>
            </a:r>
            <a:r>
              <a:rPr lang="en-US" sz="1400" b="1" dirty="0" err="1" smtClean="0"/>
              <a:t>Geoplat</a:t>
            </a:r>
            <a:r>
              <a:rPr lang="en-US" sz="1400" b="1" dirty="0" smtClean="0"/>
              <a:t> Pro-G.</a:t>
            </a:r>
            <a:endParaRPr lang="ru-RU" sz="14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1400" b="1" dirty="0" smtClean="0"/>
              <a:t>2. В случае </a:t>
            </a:r>
            <a:r>
              <a:rPr lang="ru-RU" sz="1400" b="1" i="1" u="sng" dirty="0" smtClean="0"/>
              <a:t>усиления санкций и невозможности использования ПО </a:t>
            </a:r>
            <a:r>
              <a:rPr lang="en-US" sz="1400" b="1" i="1" u="sng" dirty="0" smtClean="0"/>
              <a:t>Petrel </a:t>
            </a:r>
            <a:r>
              <a:rPr lang="ru-RU" sz="1400" b="1" dirty="0" smtClean="0"/>
              <a:t>рекомендовать к использованию в Компании специализированного ПО российского производства </a:t>
            </a:r>
            <a:r>
              <a:rPr lang="en-US" sz="1400" b="1" dirty="0" err="1" smtClean="0"/>
              <a:t>Geoplat</a:t>
            </a:r>
            <a:r>
              <a:rPr lang="en-US" sz="1400" b="1" dirty="0" smtClean="0"/>
              <a:t> </a:t>
            </a:r>
            <a:r>
              <a:rPr lang="ru-RU" sz="1400" b="1" dirty="0" smtClean="0"/>
              <a:t>для </a:t>
            </a:r>
            <a:r>
              <a:rPr lang="ru-RU" sz="1400" b="1" dirty="0"/>
              <a:t>БРД </a:t>
            </a:r>
            <a:r>
              <a:rPr lang="ru-RU" sz="1400" b="1" dirty="0" smtClean="0"/>
              <a:t>в рамках программы </a:t>
            </a:r>
            <a:r>
              <a:rPr lang="ru-RU" sz="1400" b="1" dirty="0" err="1" smtClean="0"/>
              <a:t>импортозамещения</a:t>
            </a:r>
            <a:r>
              <a:rPr lang="ru-RU" sz="1400" b="1" dirty="0" smtClean="0"/>
              <a:t>».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340163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719" y="222005"/>
            <a:ext cx="7516062" cy="476249"/>
          </a:xfrm>
        </p:spPr>
        <p:txBody>
          <a:bodyPr>
            <a:noAutofit/>
          </a:bodyPr>
          <a:lstStyle/>
          <a:p>
            <a:r>
              <a:rPr lang="ru-RU" dirty="0" smtClean="0"/>
              <a:t>Выдержка из лицензионного соглашения на поставку ПО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88012"/>
            <a:ext cx="7886700" cy="376888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0000"/>
              </a:lnSpc>
            </a:pPr>
            <a:r>
              <a:rPr lang="mr-IN" dirty="0" smtClean="0"/>
              <a:t>…</a:t>
            </a:r>
            <a:r>
              <a:rPr lang="ru-RU" dirty="0" smtClean="0"/>
              <a:t>использование нашего </a:t>
            </a:r>
            <a:r>
              <a:rPr lang="ru-RU" b="1" dirty="0" smtClean="0"/>
              <a:t>ПО и сопутствующих технических данных (комплект поставки) </a:t>
            </a:r>
            <a:r>
              <a:rPr lang="ru-RU" dirty="0" smtClean="0"/>
              <a:t>подпадает под действие положений экспортного законодательства США, которым может быть ограничен экспорт и ре-экспорт технологий разработки США, </a:t>
            </a:r>
            <a:r>
              <a:rPr lang="ru-RU" b="1" dirty="0" smtClean="0"/>
              <a:t>вы обязуетесь выполнять требования всех применимых законов, правил и нормативов США</a:t>
            </a:r>
            <a:r>
              <a:rPr lang="ru-RU" dirty="0" smtClean="0"/>
              <a:t>. Вы соглашаетесь с тем, что в случае, если ваша компания, материнская компания или корпоративное подразделение, имеющее, напрямую или опосредованно, долю собственности в вашей компании в размере 50% или более, будет подпадать под санкции со стороны США, мы имеем право </a:t>
            </a:r>
            <a:r>
              <a:rPr lang="ru-RU" b="1" dirty="0" smtClean="0"/>
              <a:t>расторгнуть настоящее соглашение</a:t>
            </a:r>
            <a:r>
              <a:rPr lang="ru-RU" dirty="0" smtClean="0"/>
              <a:t> согласно требованиям законодательства США и </a:t>
            </a:r>
            <a:r>
              <a:rPr lang="ru-RU" b="1" dirty="0" smtClean="0"/>
              <a:t>изъять комплект поставки</a:t>
            </a:r>
            <a:r>
              <a:rPr lang="ru-RU" dirty="0" smtClean="0"/>
              <a:t> у вас или с вашего объекта в предусмотренный законодательством США период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77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386346" cy="4762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Системные </a:t>
            </a:r>
            <a:r>
              <a:rPr lang="ru-RU" dirty="0"/>
              <a:t>барьеры, мешающие переходу и широкому использованию отечественного ПО и </a:t>
            </a:r>
            <a:r>
              <a:rPr lang="ru-RU" dirty="0" smtClean="0"/>
              <a:t>АСУ ТП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98340"/>
            <a:ext cx="7886700" cy="379986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1600" dirty="0"/>
              <a:t>Монополизм нефтегазовых корпораций и тенденция к его </a:t>
            </a:r>
            <a:r>
              <a:rPr lang="ru-RU" sz="1600" dirty="0" smtClean="0"/>
              <a:t>усилению. При этом у них отсутствует реальная мотивация переходить на российские технологии. Нацеленных на реальные результаты планов </a:t>
            </a:r>
            <a:r>
              <a:rPr lang="ru-RU" sz="1600" dirty="0" err="1" smtClean="0"/>
              <a:t>импортозамещения</a:t>
            </a:r>
            <a:r>
              <a:rPr lang="ru-RU" sz="1600" dirty="0" smtClean="0"/>
              <a:t> по ИТ у нефтегазовых компаний нет.</a:t>
            </a:r>
            <a:endParaRPr lang="ru-RU" sz="1600" dirty="0"/>
          </a:p>
          <a:p>
            <a:pPr>
              <a:lnSpc>
                <a:spcPct val="70000"/>
              </a:lnSpc>
            </a:pPr>
            <a:r>
              <a:rPr lang="ru-RU" sz="1600" dirty="0"/>
              <a:t>Архаичная, неэффективная и застывшая система управления и принятия решений внутри крупнейших нефтегазовых корпораций. </a:t>
            </a:r>
            <a:r>
              <a:rPr lang="ru-RU" sz="1600" dirty="0" smtClean="0"/>
              <a:t>Это </a:t>
            </a:r>
            <a:r>
              <a:rPr lang="ru-RU" sz="1600" dirty="0"/>
              <a:t>приводит к ориентации на ограниченное число зарубежных </a:t>
            </a:r>
            <a:r>
              <a:rPr lang="ru-RU" sz="1600" dirty="0" err="1"/>
              <a:t>вендоров</a:t>
            </a:r>
            <a:r>
              <a:rPr lang="ru-RU" sz="1600" dirty="0"/>
              <a:t>, негибкости в вопросах перехода на новые </a:t>
            </a:r>
            <a:r>
              <a:rPr lang="ru-RU" sz="1600" dirty="0" smtClean="0"/>
              <a:t>ИТ.</a:t>
            </a:r>
            <a:endParaRPr lang="ru-RU" sz="1600" dirty="0"/>
          </a:p>
          <a:p>
            <a:pPr>
              <a:lnSpc>
                <a:spcPct val="70000"/>
              </a:lnSpc>
            </a:pPr>
            <a:r>
              <a:rPr lang="ru-RU" sz="1600" dirty="0" smtClean="0"/>
              <a:t>Отсутствие </a:t>
            </a:r>
            <a:r>
              <a:rPr lang="ru-RU" sz="1600" dirty="0"/>
              <a:t>твердой и внятной государственной политики продвижения и поддержки отечественного ПО и </a:t>
            </a:r>
            <a:r>
              <a:rPr lang="ru-RU" sz="1600" dirty="0" smtClean="0"/>
              <a:t>ИТ-решений в данном сегменте. Слишком важна отрасль для экономики страны.</a:t>
            </a:r>
            <a:endParaRPr lang="ru-RU" sz="1600" dirty="0"/>
          </a:p>
          <a:p>
            <a:pPr>
              <a:lnSpc>
                <a:spcPct val="70000"/>
              </a:lnSpc>
            </a:pPr>
            <a:r>
              <a:rPr lang="ru-RU" sz="1600" dirty="0" smtClean="0"/>
              <a:t>Отсутствие действенных механизмов </a:t>
            </a:r>
            <a:r>
              <a:rPr lang="ru-RU" sz="1600" dirty="0"/>
              <a:t>влияния </a:t>
            </a:r>
            <a:r>
              <a:rPr lang="ru-RU" sz="1600" dirty="0" smtClean="0"/>
              <a:t>правительства РФ, министерств </a:t>
            </a:r>
            <a:r>
              <a:rPr lang="ru-RU" sz="1600" dirty="0"/>
              <a:t>и </a:t>
            </a:r>
            <a:r>
              <a:rPr lang="ru-RU" sz="1600" dirty="0" smtClean="0"/>
              <a:t>ведомств на запуск процессов перехода на отечественные технологии в данном сегменте бизнеса.</a:t>
            </a:r>
            <a:endParaRPr lang="ru-RU" sz="1600" dirty="0"/>
          </a:p>
          <a:p>
            <a:pPr>
              <a:lnSpc>
                <a:spcPct val="70000"/>
              </a:lnSpc>
            </a:pPr>
            <a:r>
              <a:rPr lang="ru-RU" sz="1600" dirty="0" smtClean="0"/>
              <a:t>Отсутствие </a:t>
            </a:r>
            <a:r>
              <a:rPr lang="ru-RU" sz="1600" dirty="0"/>
              <a:t>компетентных государственных чиновников в области ПО и ИТ-технологий в </a:t>
            </a:r>
            <a:r>
              <a:rPr lang="ru-RU" sz="1600" dirty="0" smtClean="0"/>
              <a:t>ТЭК. Следствие — руководство процессом </a:t>
            </a:r>
            <a:r>
              <a:rPr lang="ru-RU" sz="1600" dirty="0" err="1" smtClean="0"/>
              <a:t>импортозамещения</a:t>
            </a:r>
            <a:r>
              <a:rPr lang="ru-RU" sz="1600" dirty="0" smtClean="0"/>
              <a:t> делегируют ВИНК. Далее круг замыкается.</a:t>
            </a: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8846</TotalTime>
  <Words>1180</Words>
  <Application>Microsoft Office PowerPoint</Application>
  <PresentationFormat>Экран (16:9)</PresentationFormat>
  <Paragraphs>101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Продвижение отечественных ПО и АСУ ТП в ТЭК. Шестой год санкционного режима. </vt:lpstr>
      <vt:lpstr>Вызовы, стоящие перед отраслью ТЭК в части ПО и АСУ ТП </vt:lpstr>
      <vt:lpstr>Экспертная оценка уровня импортозависимости в части ПО и АСУ ТП (ситуация не меняется с 2015 г.)</vt:lpstr>
      <vt:lpstr>Закупки специализированного ПО в госкомпаниях в 2016 г.  (на примере крупной нефтегазовой компании)</vt:lpstr>
      <vt:lpstr>Готовность к применению отечественного ПО имеется!</vt:lpstr>
      <vt:lpstr>Позитивный опыт использования отечественного ПО имеется</vt:lpstr>
      <vt:lpstr>Из официальных ответов нефтегазовых компаний</vt:lpstr>
      <vt:lpstr>Выдержка из лицензионного соглашения на поставку ПО </vt:lpstr>
      <vt:lpstr>Системные барьеры, мешающие переходу и широкому использованию отечественного ПО и АСУ ТП</vt:lpstr>
      <vt:lpstr>Ключевые события за прошедший год</vt:lpstr>
      <vt:lpstr>Предложения по поддержке отечественных производителей (1)</vt:lpstr>
      <vt:lpstr>Предложения по поддержке отечественных производителей (2)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Союз Разработчиков ПО ТЭК</dc:title>
  <dc:creator>Левин Борис</dc:creator>
  <cp:lastModifiedBy>Пользователь Windows</cp:lastModifiedBy>
  <cp:revision>228</cp:revision>
  <cp:lastPrinted>2018-04-12T08:32:41Z</cp:lastPrinted>
  <dcterms:created xsi:type="dcterms:W3CDTF">2016-06-02T13:19:49Z</dcterms:created>
  <dcterms:modified xsi:type="dcterms:W3CDTF">2019-04-15T10:06:40Z</dcterms:modified>
</cp:coreProperties>
</file>