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791" r:id="rId2"/>
    <p:sldId id="801" r:id="rId3"/>
    <p:sldId id="809" r:id="rId4"/>
    <p:sldId id="817" r:id="rId5"/>
    <p:sldId id="776" r:id="rId6"/>
    <p:sldId id="806" r:id="rId7"/>
    <p:sldId id="814" r:id="rId8"/>
    <p:sldId id="787" r:id="rId9"/>
    <p:sldId id="818" r:id="rId10"/>
    <p:sldId id="813" r:id="rId11"/>
    <p:sldId id="815" r:id="rId12"/>
    <p:sldId id="807" r:id="rId13"/>
    <p:sldId id="808" r:id="rId14"/>
    <p:sldId id="799" r:id="rId15"/>
  </p:sldIdLst>
  <p:sldSz cx="9906000" cy="6858000" type="A4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b="1" i="1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b="1" i="1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b="1" i="1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b="1" i="1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CCECFF"/>
    <a:srgbClr val="2BFC08"/>
    <a:srgbClr val="0000FF"/>
    <a:srgbClr val="F7CBE4"/>
    <a:srgbClr val="FF7C80"/>
    <a:srgbClr val="F9C9C9"/>
    <a:srgbClr val="FF99CC"/>
    <a:srgbClr val="FFCCCC"/>
    <a:srgbClr val="3DC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4" autoAdjust="0"/>
    <p:restoredTop sz="86443" autoAdjust="0"/>
  </p:normalViewPr>
  <p:slideViewPr>
    <p:cSldViewPr>
      <p:cViewPr varScale="1">
        <p:scale>
          <a:sx n="100" d="100"/>
          <a:sy n="100" d="100"/>
        </p:scale>
        <p:origin x="1404" y="96"/>
      </p:cViewPr>
      <p:guideLst>
        <p:guide orient="horz" pos="2160"/>
        <p:guide pos="312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6210"/>
    </p:cViewPr>
  </p:sorterViewPr>
  <p:notesViewPr>
    <p:cSldViewPr>
      <p:cViewPr varScale="1">
        <p:scale>
          <a:sx n="60" d="100"/>
          <a:sy n="60" d="100"/>
        </p:scale>
        <p:origin x="-289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201.0.103\ca_fas\02_&#1058;&#1069;&#1050;\&#1054;&#1090;&#1076;&#1077;&#1083;%20&#1085;&#1077;&#1092;&#1090;&#1103;&#1085;&#1086;&#1081;%20&#1087;&#1088;&#1086;&#1084;\&#1040;&#1085;&#1072;&#1083;&#1080;&#1079;&#1099;%20&#1088;&#1099;&#1085;&#1082;&#1086;&#1074;\2016\&#1040;&#1041;\&#1054;&#1055;&#1058;\&#1053;&#1055;%20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201.0.103\ca_fas\02_&#1058;&#1069;&#1050;\&#1054;&#1090;&#1076;&#1077;&#1083;%20&#1085;&#1077;&#1092;&#1090;&#1103;&#1085;&#1086;&#1081;%20&#1087;&#1088;&#1086;&#1084;\&#1040;&#1085;&#1072;&#1083;&#1080;&#1079;&#1099;%20&#1088;&#1099;&#1085;&#1082;&#1086;&#1074;\2016\&#1040;&#1041;\&#1054;&#1055;&#1058;\&#1053;&#1055;%2020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201.0.103\ca_fas\02_&#1058;&#1069;&#1050;\&#1054;&#1090;&#1076;&#1077;&#1083;%20&#1085;&#1077;&#1092;&#1090;&#1103;&#1085;&#1086;&#1081;%20&#1087;&#1088;&#1086;&#1084;\&#1040;&#1085;&#1072;&#1083;&#1080;&#1079;&#1099;%20&#1088;&#1099;&#1085;&#1082;&#1086;&#1074;\2016\&#1040;&#1041;\&#1054;&#1055;&#1058;\&#1053;&#1055;%20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201.0.103\ca_fas\02_&#1058;&#1069;&#1050;\&#1054;&#1090;&#1076;&#1077;&#1083;%20&#1085;&#1077;&#1092;&#1090;&#1103;&#1085;&#1086;&#1081;%20&#1087;&#1088;&#1086;&#1084;\&#1040;&#1085;&#1072;&#1083;&#1080;&#1079;&#1099;%20&#1088;&#1099;&#1085;&#1082;&#1086;&#1074;\2016\&#1057;&#1059;&#1043;\&#1057;&#1074;&#1086;&#1076;%202013-2016%20&#1082;&#1086;&#1084;&#1073;&#1099;&#109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201.0.103\ca_fas\02_&#1058;&#1069;&#1050;\&#1054;&#1090;&#1076;&#1077;&#1083;%20&#1085;&#1077;&#1092;&#1090;&#1103;&#1085;&#1086;&#1081;%20&#1087;&#1088;&#1086;&#1084;\&#1040;&#1085;&#1072;&#1083;&#1080;&#1079;&#1099;%20&#1088;&#1099;&#1085;&#1082;&#1086;&#1074;\2016\&#1050;&#1077;&#1088;&#1086;&#1089;&#1080;&#1085;\&#1040;&#1050;%202016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lub.AM\Desktop\&#1044;&#1077;&#1083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savina\AppData\Local\Microsoft\Windows\Temporary%20Internet%20Files\Content.Outlook\40WSD4G8\&#1058;&#1072;&#1073;&#1083;&#1080;&#1094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171529038504613E-2"/>
          <c:y val="0.13562492044914379"/>
          <c:w val="0.84272070961359824"/>
          <c:h val="0.6803886432589652"/>
        </c:manualLayout>
      </c:layout>
      <c:pie3DChart>
        <c:varyColors val="1"/>
        <c:ser>
          <c:idx val="0"/>
          <c:order val="0"/>
          <c:spPr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 w="571500" h="381000" prst="angle"/>
              <a:bevelB w="139700" prst="cross"/>
              <a:contourClr>
                <a:srgbClr val="000000"/>
              </a:contourClr>
            </a:sp3d>
          </c:spPr>
          <c:explosion val="14"/>
          <c:dPt>
            <c:idx val="0"/>
            <c:bubble3D val="0"/>
            <c:explosion val="7"/>
            <c:spPr>
              <a:solidFill>
                <a:srgbClr val="66330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571500" h="381000" prst="angle"/>
                <a:bevelB w="139700" prst="cross"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3"/>
            <c:spPr>
              <a:solidFill>
                <a:schemeClr val="accent1">
                  <a:lumMod val="75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571500" h="381000" prst="angle"/>
                <a:bevelB w="139700" prst="cross"/>
                <a:contourClr>
                  <a:srgbClr val="000000"/>
                </a:contourClr>
              </a:sp3d>
            </c:spPr>
          </c:dPt>
          <c:dPt>
            <c:idx val="2"/>
            <c:bubble3D val="0"/>
            <c:explosion val="3"/>
            <c:spPr>
              <a:solidFill>
                <a:srgbClr val="0070C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571500" h="381000" prst="angle"/>
                <a:bevelB w="139700" prst="cross"/>
                <a:contourClr>
                  <a:srgbClr val="000000"/>
                </a:contourClr>
              </a:sp3d>
            </c:spPr>
          </c:dPt>
          <c:dPt>
            <c:idx val="3"/>
            <c:bubble3D val="0"/>
            <c:explosion val="4"/>
            <c:spPr>
              <a:solidFill>
                <a:schemeClr val="bg1">
                  <a:lumMod val="65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571500" h="381000" prst="angle"/>
                <a:bevelB w="139700" prst="cross"/>
                <a:contourClr>
                  <a:srgbClr val="000000"/>
                </a:contourClr>
              </a:sp3d>
            </c:spPr>
          </c:dPt>
          <c:dPt>
            <c:idx val="4"/>
            <c:bubble3D val="0"/>
            <c:explosion val="11"/>
            <c:spPr>
              <a:solidFill>
                <a:schemeClr val="accent3">
                  <a:lumMod val="75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571500" h="381000" prst="angle"/>
                <a:bevelB w="139700" prst="cross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22075117573514333"/>
                  <c:y val="0.11287888239145584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cap="none" spc="0" baseline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573179735759583"/>
                      <c:h val="0.2427181867999114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5636222238739902"/>
                  <c:y val="-0.16737811756176821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cap="none" spc="0" baseline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546738318887141"/>
                      <c:h val="0.1858150041782953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1.1939340915718868E-2"/>
                  <c:y val="-3.6753642017576957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cap="none" spc="0" baseline="0">
                      <a:ln w="0"/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841202974628172"/>
                      <c:h val="0.15898762917089038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6666666666666642E-2"/>
                  <c:y val="1.416444559192515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795377661125688"/>
                      <c:h val="0.10909092683850569"/>
                    </c:manualLayout>
                  </c15:layout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cap="none" spc="0" baseline="0">
                    <a:ln w="0"/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'[НП 2016.xlsx]АБ ВР'!$A$33:$A$34</c:f>
              <c:strCache>
                <c:ptCount val="2"/>
                <c:pt idx="0">
                  <c:v>ВИНК</c:v>
                </c:pt>
                <c:pt idx="1">
                  <c:v>Прочие</c:v>
                </c:pt>
              </c:strCache>
            </c:strRef>
          </c:cat>
          <c:val>
            <c:numRef>
              <c:f>'[НП 2016.xlsx]АБ ВР'!$B$33:$B$34</c:f>
              <c:numCache>
                <c:formatCode>0.00%</c:formatCode>
                <c:ptCount val="2"/>
                <c:pt idx="0">
                  <c:v>0.84883010821176574</c:v>
                </c:pt>
                <c:pt idx="1">
                  <c:v>0.15116989178823406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171529038504613E-2"/>
          <c:y val="0.13562492044914379"/>
          <c:w val="0.84272070961359824"/>
          <c:h val="0.6803886432589652"/>
        </c:manualLayout>
      </c:layout>
      <c:pie3DChart>
        <c:varyColors val="1"/>
        <c:ser>
          <c:idx val="0"/>
          <c:order val="0"/>
          <c:spPr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 w="571500" h="381000" prst="angle"/>
              <a:bevelB w="139700" prst="cross"/>
              <a:contourClr>
                <a:srgbClr val="000000"/>
              </a:contourClr>
            </a:sp3d>
          </c:spPr>
          <c:explosion val="14"/>
          <c:dPt>
            <c:idx val="0"/>
            <c:bubble3D val="0"/>
            <c:explosion val="7"/>
            <c:spPr>
              <a:solidFill>
                <a:srgbClr val="66330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571500" h="381000" prst="angle"/>
                <a:bevelB w="139700" prst="cross"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3"/>
            <c:spPr>
              <a:solidFill>
                <a:schemeClr val="accent1">
                  <a:lumMod val="75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571500" h="381000" prst="angle"/>
                <a:bevelB w="139700" prst="cross"/>
                <a:contourClr>
                  <a:srgbClr val="000000"/>
                </a:contourClr>
              </a:sp3d>
            </c:spPr>
          </c:dPt>
          <c:dPt>
            <c:idx val="2"/>
            <c:bubble3D val="0"/>
            <c:explosion val="3"/>
            <c:spPr>
              <a:solidFill>
                <a:srgbClr val="0070C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571500" h="381000" prst="angle"/>
                <a:bevelB w="139700" prst="cross"/>
                <a:contourClr>
                  <a:srgbClr val="000000"/>
                </a:contourClr>
              </a:sp3d>
            </c:spPr>
          </c:dPt>
          <c:dPt>
            <c:idx val="3"/>
            <c:bubble3D val="0"/>
            <c:explosion val="4"/>
            <c:spPr>
              <a:solidFill>
                <a:schemeClr val="bg1">
                  <a:lumMod val="65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571500" h="381000" prst="angle"/>
                <a:bevelB w="139700" prst="cross"/>
                <a:contourClr>
                  <a:srgbClr val="000000"/>
                </a:contourClr>
              </a:sp3d>
            </c:spPr>
          </c:dPt>
          <c:dPt>
            <c:idx val="4"/>
            <c:bubble3D val="0"/>
            <c:explosion val="11"/>
            <c:spPr>
              <a:solidFill>
                <a:schemeClr val="accent3">
                  <a:lumMod val="75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571500" h="381000" prst="angle"/>
                <a:bevelB w="139700" prst="cross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21435574675037955"/>
                  <c:y val="7.5220506058715275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cap="none" spc="0" baseline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496296296296297"/>
                      <c:h val="0.1589876291708903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7225030433874483"/>
                  <c:y val="-0.1551210951438937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cap="none" spc="0" baseline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433333333333331"/>
                      <c:h val="0.1589876291708903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8.4310294546515018E-3"/>
                  <c:y val="6.910189928827136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cap="none" spc="0" baseline="0">
                      <a:ln w="0"/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841202974628172"/>
                      <c:h val="0.15898762917089038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1.9444371536891221E-2"/>
                  <c:y val="5.8583494804493895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cap="none" spc="0" baseline="0">
                      <a:ln w="0"/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387970253718283"/>
                      <c:h val="0.14325940187243769"/>
                    </c:manualLayout>
                  </c15:layout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cap="none" spc="0" baseline="0">
                    <a:ln w="0"/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'[НП 2016.xlsx]ДТ ВР '!$A$31:$A$32</c:f>
              <c:strCache>
                <c:ptCount val="2"/>
                <c:pt idx="0">
                  <c:v>ВИНК</c:v>
                </c:pt>
                <c:pt idx="1">
                  <c:v>Прочие</c:v>
                </c:pt>
              </c:strCache>
            </c:strRef>
          </c:cat>
          <c:val>
            <c:numRef>
              <c:f>'[НП 2016.xlsx]ДТ ВР '!$B$31:$B$32</c:f>
              <c:numCache>
                <c:formatCode>0.00%</c:formatCode>
                <c:ptCount val="2"/>
                <c:pt idx="0">
                  <c:v>0.79687322942097694</c:v>
                </c:pt>
                <c:pt idx="1">
                  <c:v>0.20312677057902309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171529038504613E-2"/>
          <c:y val="0.13562492044914379"/>
          <c:w val="0.84272070961359824"/>
          <c:h val="0.6803886432589652"/>
        </c:manualLayout>
      </c:layout>
      <c:pie3DChart>
        <c:varyColors val="1"/>
        <c:ser>
          <c:idx val="0"/>
          <c:order val="0"/>
          <c:spPr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 w="571500" h="381000" prst="angle"/>
              <a:bevelB w="139700" prst="cross"/>
              <a:contourClr>
                <a:srgbClr val="000000"/>
              </a:contourClr>
            </a:sp3d>
          </c:spPr>
          <c:explosion val="14"/>
          <c:dPt>
            <c:idx val="0"/>
            <c:bubble3D val="0"/>
            <c:explosion val="7"/>
            <c:spPr>
              <a:solidFill>
                <a:srgbClr val="66330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571500" h="381000" prst="angle"/>
                <a:bevelB w="139700" prst="cross"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3"/>
            <c:spPr>
              <a:solidFill>
                <a:schemeClr val="accent1">
                  <a:lumMod val="75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571500" h="381000" prst="angle"/>
                <a:bevelB w="139700" prst="cross"/>
                <a:contourClr>
                  <a:srgbClr val="000000"/>
                </a:contourClr>
              </a:sp3d>
            </c:spPr>
          </c:dPt>
          <c:dPt>
            <c:idx val="2"/>
            <c:bubble3D val="0"/>
            <c:explosion val="3"/>
            <c:spPr>
              <a:solidFill>
                <a:srgbClr val="0070C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571500" h="381000" prst="angle"/>
                <a:bevelB w="139700" prst="cross"/>
                <a:contourClr>
                  <a:srgbClr val="000000"/>
                </a:contourClr>
              </a:sp3d>
            </c:spPr>
          </c:dPt>
          <c:dPt>
            <c:idx val="3"/>
            <c:bubble3D val="0"/>
            <c:explosion val="4"/>
            <c:spPr>
              <a:solidFill>
                <a:schemeClr val="bg1">
                  <a:lumMod val="65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571500" h="381000" prst="angle"/>
                <a:bevelB w="139700" prst="cross"/>
                <a:contourClr>
                  <a:srgbClr val="000000"/>
                </a:contourClr>
              </a:sp3d>
            </c:spPr>
          </c:dPt>
          <c:dPt>
            <c:idx val="4"/>
            <c:bubble3D val="0"/>
            <c:explosion val="11"/>
            <c:spPr>
              <a:solidFill>
                <a:schemeClr val="accent3">
                  <a:lumMod val="75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571500" h="381000" prst="angle"/>
                <a:bevelB w="139700" prst="cross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18028393067877341"/>
                  <c:y val="-0.18439310178933171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cap="none" spc="0" baseline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496301234414212"/>
                      <c:h val="0.200721134591663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253548093234336"/>
                  <c:y val="9.3265897174314633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cap="none" spc="0" baseline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433341140898153"/>
                      <c:h val="0.2320212347766294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8.4310294546515018E-3"/>
                  <c:y val="6.910189928827136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cap="none" spc="0" baseline="0">
                      <a:ln w="0"/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841202974628172"/>
                      <c:h val="0.15898762917089038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1.9444371536891221E-2"/>
                  <c:y val="5.8583494804493895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cap="none" spc="0" baseline="0">
                      <a:ln w="0"/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387970253718283"/>
                      <c:h val="0.14325940187243769"/>
                    </c:manualLayout>
                  </c15:layout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cap="none" spc="0" baseline="0">
                    <a:ln w="0"/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'[НП 2016.xlsx]МТ ВР'!$A$93:$A$94</c:f>
              <c:strCache>
                <c:ptCount val="2"/>
                <c:pt idx="0">
                  <c:v>ВИНК</c:v>
                </c:pt>
                <c:pt idx="1">
                  <c:v>Прочие</c:v>
                </c:pt>
              </c:strCache>
            </c:strRef>
          </c:cat>
          <c:val>
            <c:numRef>
              <c:f>'[НП 2016.xlsx]МТ ВР'!$B$93:$B$94</c:f>
              <c:numCache>
                <c:formatCode>0.00%</c:formatCode>
                <c:ptCount val="2"/>
                <c:pt idx="0">
                  <c:v>0.54188085046703793</c:v>
                </c:pt>
                <c:pt idx="1">
                  <c:v>0.45811914953296207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171529038504613E-2"/>
          <c:y val="0.13562492044914379"/>
          <c:w val="0.84272070961359824"/>
          <c:h val="0.6803886432589652"/>
        </c:manualLayout>
      </c:layout>
      <c:pie3DChart>
        <c:varyColors val="1"/>
        <c:ser>
          <c:idx val="0"/>
          <c:order val="0"/>
          <c:spPr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 w="571500" h="381000" prst="angle"/>
              <a:bevelB w="139700" prst="cross"/>
              <a:contourClr>
                <a:srgbClr val="000000"/>
              </a:contourClr>
            </a:sp3d>
          </c:spPr>
          <c:explosion val="14"/>
          <c:dPt>
            <c:idx val="0"/>
            <c:bubble3D val="0"/>
            <c:explosion val="7"/>
            <c:spPr>
              <a:solidFill>
                <a:srgbClr val="66330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571500" h="381000" prst="angle"/>
                <a:bevelB w="139700" prst="cross"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3"/>
            <c:spPr>
              <a:solidFill>
                <a:schemeClr val="accent1">
                  <a:lumMod val="75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571500" h="381000" prst="angle"/>
                <a:bevelB w="139700" prst="cross"/>
                <a:contourClr>
                  <a:srgbClr val="000000"/>
                </a:contourClr>
              </a:sp3d>
            </c:spPr>
          </c:dPt>
          <c:dPt>
            <c:idx val="2"/>
            <c:bubble3D val="0"/>
            <c:explosion val="3"/>
            <c:spPr>
              <a:solidFill>
                <a:srgbClr val="0070C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571500" h="381000" prst="angle"/>
                <a:bevelB w="139700" prst="cross"/>
                <a:contourClr>
                  <a:srgbClr val="000000"/>
                </a:contourClr>
              </a:sp3d>
            </c:spPr>
          </c:dPt>
          <c:dPt>
            <c:idx val="3"/>
            <c:bubble3D val="0"/>
            <c:explosion val="4"/>
            <c:spPr>
              <a:solidFill>
                <a:schemeClr val="bg1">
                  <a:lumMod val="65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571500" h="381000" prst="angle"/>
                <a:bevelB w="139700" prst="cross"/>
                <a:contourClr>
                  <a:srgbClr val="000000"/>
                </a:contourClr>
              </a:sp3d>
            </c:spPr>
          </c:dPt>
          <c:dPt>
            <c:idx val="4"/>
            <c:bubble3D val="0"/>
            <c:explosion val="11"/>
            <c:spPr>
              <a:solidFill>
                <a:schemeClr val="accent3">
                  <a:lumMod val="75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571500" h="381000" prst="angle"/>
                <a:bevelB w="139700" prst="cross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22250471661773452"/>
                  <c:y val="2.7842354194386208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cap="none" spc="0" baseline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982711774996266"/>
                      <c:h val="0.3413928956854265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9202472201295476"/>
                  <c:y val="-8.125377767050140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433333333333331"/>
                      <c:h val="0.1589876291708903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8.4310294546515018E-3"/>
                  <c:y val="6.910189928827136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cap="none" spc="0" baseline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841202974628172"/>
                      <c:h val="0.15898762917089038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1.9444371536891221E-2"/>
                  <c:y val="5.8583494804493895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cap="none" spc="0" baseline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387970253718283"/>
                      <c:h val="0.14325940187243769"/>
                    </c:manualLayout>
                  </c15:layout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cap="none" spc="0" baseline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'[Свод 2013-2016 комбыт.xlsx]Лист3'!$A$82:$A$83</c:f>
              <c:strCache>
                <c:ptCount val="2"/>
                <c:pt idx="0">
                  <c:v>Крупные нефтегазовые компании</c:v>
                </c:pt>
                <c:pt idx="1">
                  <c:v>Прочие</c:v>
                </c:pt>
              </c:strCache>
            </c:strRef>
          </c:cat>
          <c:val>
            <c:numRef>
              <c:f>'[Свод 2013-2016 комбыт.xlsx]Лист3'!$B$82:$B$83</c:f>
              <c:numCache>
                <c:formatCode>0.0%</c:formatCode>
                <c:ptCount val="2"/>
                <c:pt idx="0" formatCode="0.00%">
                  <c:v>0.67156775963330051</c:v>
                </c:pt>
                <c:pt idx="1">
                  <c:v>0.32843224036669943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171529038504613E-2"/>
          <c:y val="0.13562492044914379"/>
          <c:w val="0.84272070961359824"/>
          <c:h val="0.6803886432589652"/>
        </c:manualLayout>
      </c:layout>
      <c:pie3DChart>
        <c:varyColors val="1"/>
        <c:ser>
          <c:idx val="0"/>
          <c:order val="0"/>
          <c:spPr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 w="571500" h="381000" prst="angle"/>
              <a:bevelB w="139700" prst="cross"/>
              <a:contourClr>
                <a:srgbClr val="000000"/>
              </a:contourClr>
            </a:sp3d>
          </c:spPr>
          <c:explosion val="14"/>
          <c:dPt>
            <c:idx val="0"/>
            <c:bubble3D val="0"/>
            <c:spPr>
              <a:solidFill>
                <a:srgbClr val="66330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571500" h="381000" prst="angle"/>
                <a:bevelB w="139700" prst="cross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571500" h="381000" prst="angle"/>
                <a:bevelB w="139700" prst="cross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0070C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571500" h="381000" prst="angle"/>
                <a:bevelB w="139700" prst="cross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571500" h="381000" prst="angle"/>
                <a:bevelB w="139700" prst="cross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571500" h="381000" prst="angle"/>
                <a:bevelB w="139700" prst="cross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17299938851670979"/>
                  <c:y val="0.1798982164090368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407787583110524"/>
                  <c:y val="-0.1605688466111771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616214639836686E-2"/>
                  <c:y val="3.4527483329127889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cap="none" spc="0" baseline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3"/>
              <c:layout>
                <c:manualLayout>
                  <c:x val="-5.5555555555555558E-3"/>
                  <c:y val="1.416444559192516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cap="none" spc="0" baseline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'[АК 2016.xlsx]Отгрузка'!$A$46:$A$47</c:f>
              <c:strCache>
                <c:ptCount val="2"/>
                <c:pt idx="0">
                  <c:v>ВИНК</c:v>
                </c:pt>
                <c:pt idx="1">
                  <c:v>Прочие</c:v>
                </c:pt>
              </c:strCache>
            </c:strRef>
          </c:cat>
          <c:val>
            <c:numRef>
              <c:f>'[АК 2016.xlsx]Отгрузка'!$B$46:$B$47</c:f>
              <c:numCache>
                <c:formatCode>0.00%</c:formatCode>
                <c:ptCount val="2"/>
                <c:pt idx="0">
                  <c:v>0.89876053991376681</c:v>
                </c:pt>
                <c:pt idx="1">
                  <c:v>0.10123946008623314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Итого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Лист1!$B$1:$F$1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81</c:v>
                </c:pt>
                <c:pt idx="1">
                  <c:v>22</c:v>
                </c:pt>
                <c:pt idx="2">
                  <c:v>17</c:v>
                </c:pt>
                <c:pt idx="3">
                  <c:v>28</c:v>
                </c:pt>
                <c:pt idx="4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по ст.10 (злоупотребление доминирующим положением)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Лист1!$B$1:$F$1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55</c:v>
                </c:pt>
                <c:pt idx="1">
                  <c:v>16</c:v>
                </c:pt>
                <c:pt idx="2">
                  <c:v>12</c:v>
                </c:pt>
                <c:pt idx="3">
                  <c:v>20</c:v>
                </c:pt>
                <c:pt idx="4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по ст.11 и 11.1 (соглашения и согласованные действия)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Лист1!$B$1:$F$1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Лист1!$B$4:$F$4</c:f>
              <c:numCache>
                <c:formatCode>General</c:formatCode>
                <c:ptCount val="5"/>
                <c:pt idx="0">
                  <c:v>26</c:v>
                </c:pt>
                <c:pt idx="1">
                  <c:v>6</c:v>
                </c:pt>
                <c:pt idx="2">
                  <c:v>5</c:v>
                </c:pt>
                <c:pt idx="3">
                  <c:v>8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420032"/>
        <c:axId val="196421600"/>
      </c:barChart>
      <c:catAx>
        <c:axId val="19642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421600"/>
        <c:crosses val="autoZero"/>
        <c:auto val="1"/>
        <c:lblAlgn val="ctr"/>
        <c:lblOffset val="100"/>
        <c:noMultiLvlLbl val="0"/>
      </c:catAx>
      <c:valAx>
        <c:axId val="19642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42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965273571572783E-2"/>
          <c:y val="0.95036894048809406"/>
          <c:w val="0.8069925297799313"/>
          <c:h val="3.6064190873378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-4293021"/>
          <a:ext cx="5112568" cy="2563441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9"/>
            <a:ext cx="2946448" cy="49585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0593" tIns="45299" rIns="90593" bIns="4529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ClrTx/>
              <a:defRPr sz="1200" b="0" i="0">
                <a:solidFill>
                  <a:schemeClr val="tx1"/>
                </a:solidFill>
                <a:effectLst/>
                <a:latin typeface="Tahoma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10" y="9"/>
            <a:ext cx="2944870" cy="49585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0593" tIns="45299" rIns="90593" bIns="4529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Tx/>
              <a:defRPr sz="1200" b="0" i="0">
                <a:solidFill>
                  <a:schemeClr val="tx1"/>
                </a:solidFill>
                <a:effectLst/>
                <a:latin typeface="Tahoma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430786"/>
            <a:ext cx="2946448" cy="49585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0593" tIns="45299" rIns="90593" bIns="4529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 b="0" i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r>
              <a:rPr lang="ru-RU"/>
              <a:t>Заседание расширенной коллегии</a:t>
            </a:r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10" y="9430786"/>
            <a:ext cx="2944870" cy="49585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0593" tIns="45299" rIns="90593" bIns="4529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Tx/>
              <a:defRPr sz="1200" b="0" i="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99BF61-B436-4114-B2A9-CCE3DA498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5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4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9"/>
            <a:ext cx="2946448" cy="49585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0593" tIns="45299" rIns="90593" bIns="45299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20000"/>
              </a:spcBef>
              <a:buClrTx/>
              <a:defRPr sz="1200" b="0" i="0">
                <a:solidFill>
                  <a:schemeClr val="tx1"/>
                </a:solidFill>
                <a:effectLst/>
                <a:latin typeface="Tahoma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5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711200" y="744538"/>
            <a:ext cx="537686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506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395"/>
            <a:ext cx="4984962" cy="446746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0593" tIns="45299" rIns="90593" bIns="452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2507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10" y="9"/>
            <a:ext cx="2944870" cy="49585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0593" tIns="45299" rIns="90593" bIns="4529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ClrTx/>
              <a:defRPr sz="1200" b="0" i="0">
                <a:solidFill>
                  <a:schemeClr val="tx1"/>
                </a:solidFill>
                <a:effectLst/>
                <a:latin typeface="Tahoma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2508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430786"/>
            <a:ext cx="2946448" cy="49585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0593" tIns="45299" rIns="90593" bIns="45299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20000"/>
              </a:spcBef>
              <a:buClrTx/>
              <a:defRPr sz="1200" b="0" i="0">
                <a:solidFill>
                  <a:schemeClr val="tx1"/>
                </a:solidFill>
                <a:effectLst/>
                <a:latin typeface="Tahoma" charset="0"/>
                <a:ea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2509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10" y="9430786"/>
            <a:ext cx="2944870" cy="49585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0593" tIns="45299" rIns="90593" bIns="45299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ClrTx/>
              <a:defRPr sz="1200" b="0" i="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753F8FB-C1A0-4E17-BFBF-9CDEAC954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080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Arial" charset="0"/>
        <a:cs typeface="Arial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20AA9C-E492-408B-8BF1-080F496224A6}" type="slidenum">
              <a:rPr lang="ru-RU" smtClean="0">
                <a:cs typeface="Arial" charset="0"/>
              </a:rPr>
              <a:pPr/>
              <a:t>1</a:t>
            </a:fld>
            <a:endParaRPr lang="ru-RU" smtClean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39775"/>
            <a:ext cx="5343525" cy="3700463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27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3F8FB-C1A0-4E17-BFBF-9CDEAC95443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659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3900" y="738188"/>
            <a:ext cx="5337175" cy="3695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1182C-2171-42E1-9F72-071EAD89352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1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3F8FB-C1A0-4E17-BFBF-9CDEAC95443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653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3F8FB-C1A0-4E17-BFBF-9CDEAC95443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3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8025" y="742950"/>
            <a:ext cx="5362575" cy="3713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3F8FB-C1A0-4E17-BFBF-9CDEAC95443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102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3F8FB-C1A0-4E17-BFBF-9CDEAC95443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373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3F8FB-C1A0-4E17-BFBF-9CDEAC95443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240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5488" y="739775"/>
            <a:ext cx="5338762" cy="36972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3F8FB-C1A0-4E17-BFBF-9CDEAC95443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53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906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906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99B3A-AA00-44B3-8188-B34952D371B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BB281-F6E7-4247-AB8F-FF0E3086D91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92A33-7454-454A-94C1-14E2A02364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E9D79-8000-49C9-A6CD-672A06F528E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600201"/>
            <a:ext cx="89154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5D105-18E1-4CAF-BFDF-6FF03EAE1AF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28857-EEF9-46CE-9B74-94231D4500E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4B12A-8100-47A2-BED4-1B57AE97978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5E103-224E-443C-BC7F-95D37CD1E3A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219EC-A078-40CA-BBB7-15E07503754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1955A-94F5-4194-BCC8-6FA7BEE0489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CC3F-C336-43F1-B953-919C3625C8D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04290-0BDA-4C7C-90EC-ACE57743CB0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CEC3D-1025-4465-AA72-23FDD841588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624638"/>
            <a:ext cx="9906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906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34156" y="6580188"/>
            <a:ext cx="231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D4F508A5-0E5D-48B3-9F92-50C0500C78C8}" type="slidenum">
              <a:rPr lang="ru-RU" b="0" i="0">
                <a:solidFill>
                  <a:srgbClr val="FFFFFF"/>
                </a:solidFill>
                <a:latin typeface="Arial"/>
              </a:rPr>
              <a:pPr>
                <a:defRPr/>
              </a:pPr>
              <a:t>‹#›</a:t>
            </a:fld>
            <a:endParaRPr lang="ru-RU" b="0" i="0" dirty="0">
              <a:solidFill>
                <a:srgbClr val="FFFFFF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5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91" name="Rectangle 3079"/>
          <p:cNvSpPr>
            <a:spLocks noGrp="1" noChangeArrowheads="1"/>
          </p:cNvSpPr>
          <p:nvPr>
            <p:ph type="subTitle" idx="4294967295"/>
          </p:nvPr>
        </p:nvSpPr>
        <p:spPr>
          <a:xfrm>
            <a:off x="272480" y="2492903"/>
            <a:ext cx="9361736" cy="2447925"/>
          </a:xfrm>
          <a:extLst/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z="34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r>
              <a:rPr lang="ru-RU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«Конкуренция и ценообразование на рынках нефтепродуктов »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514606" y="1052737"/>
            <a:ext cx="747499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60000"/>
              </a:spcBef>
              <a:buClr>
                <a:schemeClr val="tx1"/>
              </a:buClr>
            </a:pP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Федеральная антимонопольная служба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96729" y="5288387"/>
            <a:ext cx="8376479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accent2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accent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accent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accent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accent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chemeClr val="accent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chemeClr val="accent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chemeClr val="accent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chemeClr val="accent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ru-RU" sz="20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А.И. Голуб,</a:t>
            </a:r>
          </a:p>
          <a:p>
            <a:pPr algn="r">
              <a:spcBef>
                <a:spcPct val="20000"/>
              </a:spcBef>
            </a:pPr>
            <a:r>
              <a:rPr lang="ru-RU" sz="20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Заместитель начальника Управления регулирования ТЭК </a:t>
            </a:r>
          </a:p>
          <a:p>
            <a:pPr algn="r">
              <a:spcBef>
                <a:spcPct val="20000"/>
              </a:spcBef>
            </a:pPr>
            <a:r>
              <a:rPr lang="ru-RU" sz="20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ФАС России</a:t>
            </a:r>
            <a:endParaRPr lang="ru-RU" sz="2000" i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508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2360712" y="1087670"/>
            <a:ext cx="4824536" cy="47719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h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4488" y="4403221"/>
            <a:ext cx="3528392" cy="13140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Внебиржевой </a:t>
            </a:r>
            <a:r>
              <a:rPr lang="ru-RU" sz="2400" dirty="0">
                <a:solidFill>
                  <a:schemeClr val="tx1"/>
                </a:solidFill>
              </a:rPr>
              <a:t>индекс </a:t>
            </a:r>
          </a:p>
          <a:p>
            <a:pPr algn="ctr"/>
            <a:endParaRPr lang="ru-RU" sz="1200" dirty="0">
              <a:solidFill>
                <a:sysClr val="windowText" lastClr="00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85578" y="4415997"/>
            <a:ext cx="4184343" cy="12663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400" i="0" u="sng" dirty="0" smtClean="0">
                <a:solidFill>
                  <a:schemeClr val="tx1"/>
                </a:solidFill>
                <a:latin typeface="+mj-lt"/>
              </a:rPr>
              <a:t>Экспорт: </a:t>
            </a:r>
            <a:r>
              <a:rPr lang="ru-RU" sz="2400" i="0" dirty="0" smtClean="0">
                <a:solidFill>
                  <a:schemeClr val="tx1"/>
                </a:solidFill>
                <a:latin typeface="+mj-lt"/>
              </a:rPr>
              <a:t>сопоставимые цены зарубежных рынков (</a:t>
            </a:r>
            <a:r>
              <a:rPr lang="en-US" sz="2400" i="0" dirty="0" smtClean="0">
                <a:solidFill>
                  <a:schemeClr val="tx1"/>
                </a:solidFill>
                <a:latin typeface="+mj-lt"/>
              </a:rPr>
              <a:t>Netback)</a:t>
            </a:r>
            <a:endParaRPr lang="ru-RU" sz="2400" i="0" dirty="0" smtClean="0">
              <a:solidFill>
                <a:schemeClr val="tx1"/>
              </a:solidFill>
              <a:latin typeface="+mj-lt"/>
            </a:endParaRPr>
          </a:p>
          <a:p>
            <a:pPr lvl="0" algn="ctr"/>
            <a:endParaRPr lang="ru-RU" sz="24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60812" y="1027731"/>
            <a:ext cx="3024336" cy="11024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Биржевой индекс 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78567" y="2804214"/>
            <a:ext cx="42767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ru-RU" dirty="0">
                <a:solidFill>
                  <a:schemeClr val="tx1"/>
                </a:solidFill>
              </a:rPr>
              <a:t>Ценовой арбитраж между индексами цен сопоставимых зарубежных рынков, внебиржевых сделок и биржевых цен позволит сформировать внутренний индикатор цен на нефтепродукты.</a:t>
            </a:r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-36079" y="23751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-36085" y="2587913"/>
            <a:ext cx="11079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4CC3F-C336-43F1-B953-919C3625C8D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34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785" y="883685"/>
            <a:ext cx="2777654" cy="2858710"/>
          </a:xfrm>
          <a:prstGeom prst="rect">
            <a:avLst/>
          </a:prstGeom>
        </p:spPr>
      </p:pic>
      <p:sp>
        <p:nvSpPr>
          <p:cNvPr id="42" name="Двойная стрелка влево/вправо 41"/>
          <p:cNvSpPr/>
          <p:nvPr/>
        </p:nvSpPr>
        <p:spPr>
          <a:xfrm>
            <a:off x="5803033" y="1866240"/>
            <a:ext cx="2021510" cy="586339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5" y="807054"/>
            <a:ext cx="1590107" cy="836138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" y="0"/>
            <a:ext cx="9577064" cy="836712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Торговые политики</a:t>
            </a:r>
            <a:r>
              <a:rPr kumimoji="0" lang="ru-RU" sz="280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нефтяных компаний.</a:t>
            </a:r>
            <a: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/>
            </a:r>
            <a:b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kumimoji="0" lang="ru-RU" sz="2800" i="1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ＭＳ Ｐゴシック" pitchFamily="34" charset="-128"/>
                <a:cs typeface="MS PGothic" pitchFamily="34" charset="-128"/>
              </a:rPr>
              <a:t/>
            </a:r>
            <a:br>
              <a:rPr kumimoji="0" lang="ru-RU" sz="2800" i="1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ＭＳ Ｐゴシック" pitchFamily="34" charset="-128"/>
                <a:cs typeface="MS PGothic" pitchFamily="34" charset="-128"/>
              </a:rPr>
            </a:br>
            <a:endParaRPr kumimoji="0" lang="ru-RU" sz="2800" i="1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ＭＳ Ｐゴシック" pitchFamily="34" charset="-128"/>
              <a:cs typeface="MS PGothic" pitchFamily="34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804" y="1038073"/>
            <a:ext cx="1659433" cy="621634"/>
          </a:xfrm>
          <a:prstGeom prst="rect">
            <a:avLst/>
          </a:prstGeom>
        </p:spPr>
      </p:pic>
      <p:sp>
        <p:nvSpPr>
          <p:cNvPr id="24" name="Двойная стрелка влево/вправо 23"/>
          <p:cNvSpPr/>
          <p:nvPr/>
        </p:nvSpPr>
        <p:spPr>
          <a:xfrm>
            <a:off x="1913481" y="921579"/>
            <a:ext cx="2021510" cy="759771"/>
          </a:xfrm>
          <a:prstGeom prst="left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0033" y="1022816"/>
            <a:ext cx="1701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Согласована 25.02.2013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8" name="Двойная стрелка влево/вправо 27"/>
          <p:cNvSpPr/>
          <p:nvPr/>
        </p:nvSpPr>
        <p:spPr>
          <a:xfrm>
            <a:off x="5761791" y="942257"/>
            <a:ext cx="2021510" cy="759631"/>
          </a:xfrm>
          <a:prstGeom prst="left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00415" y="1051925"/>
            <a:ext cx="1701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Согласована 26.03.2014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4" name="Двойная стрелка влево/вправо 33"/>
          <p:cNvSpPr/>
          <p:nvPr/>
        </p:nvSpPr>
        <p:spPr>
          <a:xfrm>
            <a:off x="1894685" y="1872062"/>
            <a:ext cx="2021510" cy="705940"/>
          </a:xfrm>
          <a:prstGeom prst="left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2" y="1791832"/>
            <a:ext cx="1735412" cy="101813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944529" y="2002061"/>
            <a:ext cx="1701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На согласовании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4" name="Стрелка вниз 43"/>
          <p:cNvSpPr/>
          <p:nvPr/>
        </p:nvSpPr>
        <p:spPr>
          <a:xfrm>
            <a:off x="1899409" y="3789377"/>
            <a:ext cx="5636643" cy="504056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3421581" y="3782233"/>
            <a:ext cx="2611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Цели подписание торговых политик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8" name="Блок-схема: узел 47"/>
          <p:cNvSpPr/>
          <p:nvPr/>
        </p:nvSpPr>
        <p:spPr>
          <a:xfrm>
            <a:off x="148963" y="4529699"/>
            <a:ext cx="72008" cy="72008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322106" y="4320087"/>
            <a:ext cx="950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0" dirty="0" smtClean="0">
                <a:solidFill>
                  <a:schemeClr val="tx1"/>
                </a:solidFill>
              </a:rPr>
              <a:t>Обеспечение </a:t>
            </a:r>
            <a:r>
              <a:rPr lang="ru-RU" sz="1200" b="0" dirty="0">
                <a:solidFill>
                  <a:schemeClr val="tx1"/>
                </a:solidFill>
              </a:rPr>
              <a:t>максимальной прозрачности процесса сбытовой деятельности </a:t>
            </a:r>
            <a:r>
              <a:rPr lang="ru-RU" sz="1200" b="0" dirty="0" smtClean="0">
                <a:solidFill>
                  <a:schemeClr val="tx1"/>
                </a:solidFill>
              </a:rPr>
              <a:t>Компаний </a:t>
            </a:r>
            <a:r>
              <a:rPr lang="ru-RU" sz="1200" b="0" dirty="0">
                <a:solidFill>
                  <a:schemeClr val="tx1"/>
                </a:solidFill>
              </a:rPr>
              <a:t>для существующих и потенциальных покупателей, регулирующих органов, сотрудников </a:t>
            </a:r>
            <a:r>
              <a:rPr lang="ru-RU" sz="1200" b="0" dirty="0" smtClean="0">
                <a:solidFill>
                  <a:schemeClr val="tx1"/>
                </a:solidFill>
              </a:rPr>
              <a:t>Компаний </a:t>
            </a:r>
            <a:r>
              <a:rPr lang="ru-RU" sz="1200" b="0" dirty="0">
                <a:solidFill>
                  <a:schemeClr val="tx1"/>
                </a:solidFill>
              </a:rPr>
              <a:t>и иных заинтересованных </a:t>
            </a:r>
            <a:r>
              <a:rPr lang="ru-RU" sz="1200" b="0" dirty="0" smtClean="0">
                <a:solidFill>
                  <a:schemeClr val="tx1"/>
                </a:solidFill>
              </a:rPr>
              <a:t>лиц.</a:t>
            </a:r>
            <a:endParaRPr lang="ru-RU" sz="1200" b="0" dirty="0">
              <a:solidFill>
                <a:schemeClr val="tx1"/>
              </a:solidFill>
            </a:endParaRPr>
          </a:p>
          <a:p>
            <a:pPr algn="just"/>
            <a:endParaRPr lang="ru-RU" sz="1200" b="0" dirty="0"/>
          </a:p>
        </p:txBody>
      </p:sp>
      <p:sp>
        <p:nvSpPr>
          <p:cNvPr id="50" name="TextBox 49"/>
          <p:cNvSpPr txBox="1"/>
          <p:nvPr/>
        </p:nvSpPr>
        <p:spPr>
          <a:xfrm>
            <a:off x="309020" y="4725089"/>
            <a:ext cx="9527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0" dirty="0" smtClean="0">
                <a:solidFill>
                  <a:schemeClr val="tx1"/>
                </a:solidFill>
              </a:rPr>
              <a:t>Предупреждение </a:t>
            </a:r>
            <a:r>
              <a:rPr lang="ru-RU" sz="1200" b="0" dirty="0">
                <a:solidFill>
                  <a:schemeClr val="tx1"/>
                </a:solidFill>
              </a:rPr>
              <a:t>нарушений действующего законодательства Российской </a:t>
            </a:r>
            <a:r>
              <a:rPr lang="ru-RU" sz="1200" b="0" dirty="0" smtClean="0">
                <a:solidFill>
                  <a:schemeClr val="tx1"/>
                </a:solidFill>
              </a:rPr>
              <a:t>Федерации.</a:t>
            </a:r>
            <a:endParaRPr lang="ru-RU" sz="1200" b="0" dirty="0"/>
          </a:p>
        </p:txBody>
      </p:sp>
      <p:sp>
        <p:nvSpPr>
          <p:cNvPr id="52" name="Блок-схема: узел 51"/>
          <p:cNvSpPr/>
          <p:nvPr/>
        </p:nvSpPr>
        <p:spPr>
          <a:xfrm>
            <a:off x="122127" y="4878201"/>
            <a:ext cx="72008" cy="72008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283160" y="4968529"/>
            <a:ext cx="9527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0" dirty="0" smtClean="0">
                <a:solidFill>
                  <a:schemeClr val="tx1"/>
                </a:solidFill>
              </a:rPr>
              <a:t>Информирование </a:t>
            </a:r>
            <a:r>
              <a:rPr lang="ru-RU" sz="1200" b="0" dirty="0">
                <a:solidFill>
                  <a:schemeClr val="tx1"/>
                </a:solidFill>
              </a:rPr>
              <a:t>о политике Компании в сфере реализации нефтепродуктов на оптовых рынках в Российской Федерации, в том числе о порядке выбора контрагентов и ценообразования.</a:t>
            </a:r>
            <a:endParaRPr lang="ru-RU" sz="1200" b="0" dirty="0"/>
          </a:p>
        </p:txBody>
      </p:sp>
      <p:sp>
        <p:nvSpPr>
          <p:cNvPr id="55" name="Блок-схема: узел 54"/>
          <p:cNvSpPr/>
          <p:nvPr/>
        </p:nvSpPr>
        <p:spPr>
          <a:xfrm>
            <a:off x="112959" y="5160888"/>
            <a:ext cx="72008" cy="72008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299725" y="6022159"/>
            <a:ext cx="9527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Организационное обособление по </a:t>
            </a:r>
            <a:r>
              <a:rPr lang="ru-RU" sz="1200" dirty="0">
                <a:solidFill>
                  <a:schemeClr val="tx1"/>
                </a:solidFill>
              </a:rPr>
              <a:t>видам деятельности предприятий, которые занимаются оптовой реализацией и розничной реализацией нефтепродуктов.</a:t>
            </a:r>
          </a:p>
        </p:txBody>
      </p:sp>
      <p:sp>
        <p:nvSpPr>
          <p:cNvPr id="57" name="Блок-схема: узел 56"/>
          <p:cNvSpPr/>
          <p:nvPr/>
        </p:nvSpPr>
        <p:spPr>
          <a:xfrm>
            <a:off x="112959" y="5715756"/>
            <a:ext cx="72008" cy="72008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4" y="6157473"/>
            <a:ext cx="984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277339" y="5399225"/>
            <a:ext cx="9527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0" dirty="0" smtClean="0">
                <a:solidFill>
                  <a:schemeClr val="tx1"/>
                </a:solidFill>
                <a:cs typeface="Times New Roman" pitchFamily="18" charset="0"/>
              </a:rPr>
              <a:t>Обеспечение </a:t>
            </a:r>
            <a:r>
              <a:rPr lang="ru-RU" sz="1200" b="0" dirty="0">
                <a:solidFill>
                  <a:schemeClr val="tx1"/>
                </a:solidFill>
                <a:cs typeface="Times New Roman" pitchFamily="18" charset="0"/>
              </a:rPr>
              <a:t>недискриминационных условий доступа на оптовый рынок автомобильных бензинов и оказания услуг по хранению нефтепродуктов, реализация нефтепродуктов на условиях, позволяющих соблюсти периодичность и равномерность отгрузок с НПЗ с учетом предоставления логистических возможностей для покупателей.</a:t>
            </a:r>
            <a:endParaRPr lang="ru-RU" sz="1200" b="0" dirty="0"/>
          </a:p>
        </p:txBody>
      </p:sp>
      <p:sp>
        <p:nvSpPr>
          <p:cNvPr id="62" name="Блок-схема: узел 61"/>
          <p:cNvSpPr/>
          <p:nvPr/>
        </p:nvSpPr>
        <p:spPr>
          <a:xfrm>
            <a:off x="127858" y="6215872"/>
            <a:ext cx="72008" cy="72008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65" y="2579505"/>
            <a:ext cx="1572903" cy="59650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322437" y="1947393"/>
            <a:ext cx="1701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Согласована </a:t>
            </a:r>
            <a:r>
              <a:rPr lang="en-US" sz="1400" dirty="0" smtClean="0">
                <a:solidFill>
                  <a:schemeClr val="bg1"/>
                </a:solidFill>
              </a:rPr>
              <a:t>28</a:t>
            </a:r>
            <a:r>
              <a:rPr lang="ru-RU" sz="1400" dirty="0" smtClean="0">
                <a:solidFill>
                  <a:schemeClr val="bg1"/>
                </a:solidFill>
              </a:rPr>
              <a:t>.0</a:t>
            </a:r>
            <a:r>
              <a:rPr lang="en-US" sz="1400" dirty="0" smtClean="0">
                <a:solidFill>
                  <a:schemeClr val="bg1"/>
                </a:solidFill>
              </a:rPr>
              <a:t>1</a:t>
            </a:r>
            <a:r>
              <a:rPr lang="ru-RU" sz="1400" dirty="0" smtClean="0">
                <a:solidFill>
                  <a:schemeClr val="bg1"/>
                </a:solidFill>
              </a:rPr>
              <a:t>.2015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6881" y="1813503"/>
            <a:ext cx="1714500" cy="659253"/>
          </a:xfrm>
          <a:prstGeom prst="rect">
            <a:avLst/>
          </a:prstGeom>
        </p:spPr>
      </p:pic>
      <p:sp>
        <p:nvSpPr>
          <p:cNvPr id="41" name="Двойная стрелка влево/вправо 40"/>
          <p:cNvSpPr/>
          <p:nvPr/>
        </p:nvSpPr>
        <p:spPr>
          <a:xfrm>
            <a:off x="1924929" y="2786787"/>
            <a:ext cx="1934983" cy="618526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Двойная стрелка влево/вправо 52"/>
          <p:cNvSpPr/>
          <p:nvPr/>
        </p:nvSpPr>
        <p:spPr>
          <a:xfrm>
            <a:off x="5803033" y="2582080"/>
            <a:ext cx="2021510" cy="548831"/>
          </a:xfrm>
          <a:prstGeom prst="left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5982656" y="2704238"/>
            <a:ext cx="1701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Согласована 28.11.2016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073629" y="2947913"/>
            <a:ext cx="1701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На согласовании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337" y="3051630"/>
            <a:ext cx="1662804" cy="5180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53901" y="3329196"/>
            <a:ext cx="1852039" cy="528235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4CC3F-C336-43F1-B953-919C3625C8D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9" name="Двойная стрелка влево/вправо 58"/>
          <p:cNvSpPr/>
          <p:nvPr/>
        </p:nvSpPr>
        <p:spPr>
          <a:xfrm>
            <a:off x="5822508" y="3218979"/>
            <a:ext cx="2021510" cy="548831"/>
          </a:xfrm>
          <a:prstGeom prst="left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5960814" y="3347596"/>
            <a:ext cx="1701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Согласована 13.06.2017</a:t>
            </a:r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16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839" y="44624"/>
            <a:ext cx="9438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Организация мелкооптовой биржевой торговли нефтепродуктами.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" y="908720"/>
            <a:ext cx="9820275" cy="568863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4CC3F-C336-43F1-B953-919C3625C8D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6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839" y="44624"/>
            <a:ext cx="9438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Организация мелкооптовой биржевой торговли нефтепродуктами.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980727"/>
            <a:ext cx="9791700" cy="561662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4CC3F-C336-43F1-B953-919C3625C8D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34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1155702" y="533400"/>
            <a:ext cx="795747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>
              <a:solidFill>
                <a:srgbClr val="333399"/>
              </a:solidFill>
              <a:ea typeface="ＭＳ Ｐゴシック" charset="-128"/>
            </a:endParaRPr>
          </a:p>
          <a:p>
            <a:pPr algn="ctr"/>
            <a:r>
              <a:rPr lang="ru-RU" sz="4000" b="1">
                <a:solidFill>
                  <a:srgbClr val="333399"/>
                </a:solidFill>
                <a:ea typeface="ＭＳ Ｐゴシック" charset="-128"/>
              </a:rPr>
              <a:t>СПАСИБО ЗА ВНИМАНИЕ!</a:t>
            </a:r>
            <a:r>
              <a:rPr lang="en-US" sz="2000" b="1">
                <a:solidFill>
                  <a:srgbClr val="333399"/>
                </a:solidFill>
                <a:ea typeface="ＭＳ Ｐゴシック" charset="-128"/>
              </a:rPr>
              <a:t/>
            </a:r>
            <a:br>
              <a:rPr lang="en-US" sz="2000" b="1">
                <a:solidFill>
                  <a:srgbClr val="333399"/>
                </a:solidFill>
                <a:ea typeface="ＭＳ Ｐゴシック" charset="-128"/>
              </a:rPr>
            </a:br>
            <a:endParaRPr lang="ru-RU" sz="2000" b="1">
              <a:solidFill>
                <a:srgbClr val="333399"/>
              </a:solidFill>
              <a:ea typeface="ＭＳ Ｐゴシック" charset="-128"/>
            </a:endParaRPr>
          </a:p>
          <a:p>
            <a:pPr algn="ctr"/>
            <a:endParaRPr lang="ru-RU" sz="2000" b="1">
              <a:solidFill>
                <a:srgbClr val="333399"/>
              </a:solidFill>
              <a:ea typeface="ＭＳ Ｐゴシック" charset="-128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157537" y="2133600"/>
            <a:ext cx="5097463" cy="2362200"/>
            <a:chOff x="1676400" y="2743200"/>
            <a:chExt cx="4343400" cy="2362200"/>
          </a:xfrm>
        </p:grpSpPr>
        <p:pic>
          <p:nvPicPr>
            <p:cNvPr id="51208" name="Picture 5" descr="FAS-logo-color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28801" y="2743200"/>
              <a:ext cx="533399" cy="582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9" name="Picture 6" descr="14098_427100966728_20531316728_5146316_6182604_n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28800" y="3581400"/>
              <a:ext cx="533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0" name="Picture 7" descr="twitter_newbird_blue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76400" y="426720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11" name="TextBox 8"/>
            <p:cNvSpPr txBox="1">
              <a:spLocks noChangeArrowheads="1"/>
            </p:cNvSpPr>
            <p:nvPr/>
          </p:nvSpPr>
          <p:spPr bwMode="auto">
            <a:xfrm>
              <a:off x="2536573" y="2819400"/>
              <a:ext cx="333082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000">
                  <a:solidFill>
                    <a:srgbClr val="333399"/>
                  </a:solidFill>
                </a:rPr>
                <a:t>fas.gov.ru</a:t>
              </a:r>
            </a:p>
          </p:txBody>
        </p:sp>
        <p:sp>
          <p:nvSpPr>
            <p:cNvPr id="51212" name="TextBox 9"/>
            <p:cNvSpPr txBox="1">
              <a:spLocks noChangeArrowheads="1"/>
            </p:cNvSpPr>
            <p:nvPr/>
          </p:nvSpPr>
          <p:spPr bwMode="auto">
            <a:xfrm>
              <a:off x="2536573" y="3591580"/>
              <a:ext cx="333082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000">
                  <a:solidFill>
                    <a:srgbClr val="333399"/>
                  </a:solidFill>
                </a:rPr>
                <a:t>FAS-book</a:t>
              </a:r>
            </a:p>
          </p:txBody>
        </p:sp>
        <p:sp>
          <p:nvSpPr>
            <p:cNvPr id="51213" name="TextBox 10"/>
            <p:cNvSpPr txBox="1">
              <a:spLocks noChangeArrowheads="1"/>
            </p:cNvSpPr>
            <p:nvPr/>
          </p:nvSpPr>
          <p:spPr bwMode="auto">
            <a:xfrm>
              <a:off x="2536573" y="4343400"/>
              <a:ext cx="348322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000">
                  <a:solidFill>
                    <a:srgbClr val="333399"/>
                  </a:solidFill>
                </a:rPr>
                <a:t>rus_fas</a:t>
              </a:r>
            </a:p>
          </p:txBody>
        </p:sp>
      </p:grpSp>
      <p:pic>
        <p:nvPicPr>
          <p:cNvPr id="51204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371" y="4495809"/>
            <a:ext cx="773906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Box 11"/>
          <p:cNvSpPr txBox="1">
            <a:spLocks noChangeArrowheads="1"/>
          </p:cNvSpPr>
          <p:nvPr/>
        </p:nvSpPr>
        <p:spPr bwMode="auto">
          <a:xfrm>
            <a:off x="4161901" y="4513272"/>
            <a:ext cx="2734469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333399"/>
                </a:solidFill>
              </a:rPr>
              <a:t>fasovka</a:t>
            </a:r>
            <a:endParaRPr lang="ru-RU" sz="3000">
              <a:solidFill>
                <a:srgbClr val="333399"/>
              </a:solidFill>
            </a:endParaRPr>
          </a:p>
        </p:txBody>
      </p:sp>
      <p:pic>
        <p:nvPicPr>
          <p:cNvPr id="51206" name="Picture 13" descr="anticarte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22637" y="5362575"/>
            <a:ext cx="51077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TextBox 11"/>
          <p:cNvSpPr txBox="1">
            <a:spLocks noChangeArrowheads="1"/>
          </p:cNvSpPr>
          <p:nvPr/>
        </p:nvSpPr>
        <p:spPr bwMode="auto">
          <a:xfrm>
            <a:off x="4230692" y="5286375"/>
            <a:ext cx="2734469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333399"/>
                </a:solidFill>
              </a:rPr>
              <a:t>anticartel.ru</a:t>
            </a:r>
            <a:endParaRPr lang="ru-RU" sz="30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2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Доля отгрузок моторных топлив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на внутренний рынок, по данным анализа рынков, проводимых ФАС России.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56366" y="2185670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0" dirty="0" smtClean="0">
                <a:solidFill>
                  <a:schemeClr val="bg1"/>
                </a:solidFill>
              </a:rPr>
              <a:t>Коллективно доминирующие вертикально-интегрированные нефтяные компании– 52,51% </a:t>
            </a:r>
            <a:endParaRPr lang="ru-RU" sz="1000" i="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22857" y="2370338"/>
            <a:ext cx="14508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0" dirty="0" smtClean="0">
                <a:solidFill>
                  <a:schemeClr val="bg1"/>
                </a:solidFill>
              </a:rPr>
              <a:t>Другие – 47,49% </a:t>
            </a:r>
            <a:endParaRPr lang="ru-RU" sz="1000" i="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" y="858219"/>
            <a:ext cx="9906000" cy="544396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80645" y="904630"/>
            <a:ext cx="3476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dirty="0" smtClean="0">
                <a:solidFill>
                  <a:schemeClr val="tx1"/>
                </a:solidFill>
              </a:rPr>
              <a:t>ВИНК*: </a:t>
            </a:r>
          </a:p>
          <a:p>
            <a:r>
              <a:rPr lang="ru-RU" sz="1200" i="0" dirty="0">
                <a:solidFill>
                  <a:schemeClr val="tx1"/>
                </a:solidFill>
              </a:rPr>
              <a:t>П</a:t>
            </a:r>
            <a:r>
              <a:rPr lang="ru-RU" sz="1200" i="0" dirty="0" smtClean="0">
                <a:solidFill>
                  <a:schemeClr val="tx1"/>
                </a:solidFill>
              </a:rPr>
              <a:t>АО «ЛУКОЙЛ», ПАО «НК «Роснефть», ПАО «Газпром нефть»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56856" y="936758"/>
            <a:ext cx="324094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i="0" dirty="0" smtClean="0">
                <a:solidFill>
                  <a:schemeClr val="tx1"/>
                </a:solidFill>
              </a:rPr>
              <a:t>ВИНК: </a:t>
            </a:r>
            <a:r>
              <a:rPr lang="ru-RU" sz="1300" i="0" dirty="0">
                <a:solidFill>
                  <a:schemeClr val="tx1"/>
                </a:solidFill>
              </a:rPr>
              <a:t>П</a:t>
            </a:r>
            <a:r>
              <a:rPr lang="ru-RU" sz="1300" i="0" dirty="0" smtClean="0">
                <a:solidFill>
                  <a:schemeClr val="tx1"/>
                </a:solidFill>
              </a:rPr>
              <a:t>АО «</a:t>
            </a:r>
            <a:r>
              <a:rPr lang="ru-RU" sz="1200" i="0" dirty="0" smtClean="0">
                <a:solidFill>
                  <a:schemeClr val="tx1"/>
                </a:solidFill>
              </a:rPr>
              <a:t>ЛУКОЙЛ</a:t>
            </a:r>
            <a:r>
              <a:rPr lang="ru-RU" sz="1300" i="0" dirty="0" smtClean="0">
                <a:solidFill>
                  <a:schemeClr val="tx1"/>
                </a:solidFill>
              </a:rPr>
              <a:t>», ПАО «НК «Роснефть», ПАО «Газпром нефть», </a:t>
            </a:r>
          </a:p>
          <a:p>
            <a:pPr algn="r"/>
            <a:endParaRPr lang="ru-RU" sz="1300" i="0" dirty="0" smtClean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08519" y="926988"/>
            <a:ext cx="339208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i="0" dirty="0" smtClean="0">
                <a:solidFill>
                  <a:schemeClr val="tx1"/>
                </a:solidFill>
              </a:rPr>
              <a:t>ВИНК: </a:t>
            </a:r>
            <a:r>
              <a:rPr lang="ru-RU" sz="1300" i="0" dirty="0">
                <a:solidFill>
                  <a:schemeClr val="tx1"/>
                </a:solidFill>
              </a:rPr>
              <a:t>П</a:t>
            </a:r>
            <a:r>
              <a:rPr lang="ru-RU" sz="1300" i="0" dirty="0" smtClean="0">
                <a:solidFill>
                  <a:schemeClr val="tx1"/>
                </a:solidFill>
              </a:rPr>
              <a:t>АО «НК «Роснефть», </a:t>
            </a:r>
            <a:r>
              <a:rPr lang="ru-RU" sz="1300" i="0" dirty="0" err="1" smtClean="0">
                <a:solidFill>
                  <a:schemeClr val="tx1"/>
                </a:solidFill>
              </a:rPr>
              <a:t>ПАО«Газпром</a:t>
            </a:r>
            <a:r>
              <a:rPr lang="ru-RU" sz="1300" i="0" dirty="0" smtClean="0">
                <a:solidFill>
                  <a:schemeClr val="tx1"/>
                </a:solidFill>
              </a:rPr>
              <a:t> нефть», ПАО «ЛУКОЙЛ»</a:t>
            </a:r>
          </a:p>
          <a:p>
            <a:pPr algn="r"/>
            <a:endParaRPr lang="ru-RU" sz="1300" i="0" dirty="0" smtClean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09311" y="3371685"/>
            <a:ext cx="413280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i="0" dirty="0" smtClean="0">
                <a:solidFill>
                  <a:schemeClr val="tx1"/>
                </a:solidFill>
              </a:rPr>
              <a:t>Компании: ПАО «НК «Роснефть», ПАО «Газпром», ПАО «СИБУР Холдинг»</a:t>
            </a:r>
          </a:p>
          <a:p>
            <a:pPr algn="r"/>
            <a:endParaRPr lang="ru-RU" sz="1300" i="0" dirty="0" smtClean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56512" y="3410714"/>
            <a:ext cx="379942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i="0" dirty="0" smtClean="0">
                <a:solidFill>
                  <a:schemeClr val="tx1"/>
                </a:solidFill>
              </a:rPr>
              <a:t>ВИНК: ПАО «Лукойл», ПАО «НК «Роснефть», ПАО «Газпром нефть»</a:t>
            </a:r>
          </a:p>
          <a:p>
            <a:pPr algn="r"/>
            <a:endParaRPr lang="ru-RU" sz="1300" i="0" dirty="0" smtClean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006165" y="5277135"/>
            <a:ext cx="393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0" dirty="0" smtClean="0">
                <a:solidFill>
                  <a:schemeClr val="tx1"/>
                </a:solidFill>
              </a:rPr>
              <a:t>Оптовый рынок СУГ, применяемы</a:t>
            </a:r>
            <a:r>
              <a:rPr lang="ru-RU" sz="1200" i="0" dirty="0">
                <a:solidFill>
                  <a:schemeClr val="tx1"/>
                </a:solidFill>
              </a:rPr>
              <a:t>х</a:t>
            </a:r>
            <a:r>
              <a:rPr lang="ru-RU" sz="1200" i="0" dirty="0" smtClean="0">
                <a:solidFill>
                  <a:schemeClr val="tx1"/>
                </a:solidFill>
              </a:rPr>
              <a:t> в </a:t>
            </a:r>
            <a:r>
              <a:rPr lang="ru-RU" sz="1200" i="0" dirty="0" err="1" smtClean="0">
                <a:solidFill>
                  <a:schemeClr val="tx1"/>
                </a:solidFill>
              </a:rPr>
              <a:t>ком.бытовом</a:t>
            </a:r>
            <a:r>
              <a:rPr lang="ru-RU" sz="1200" i="0" dirty="0" smtClean="0">
                <a:solidFill>
                  <a:schemeClr val="tx1"/>
                </a:solidFill>
              </a:rPr>
              <a:t> секторе и в качестве газомоторного топлива, 201</a:t>
            </a:r>
            <a:r>
              <a:rPr lang="ru-RU" sz="1200" i="0" dirty="0">
                <a:solidFill>
                  <a:schemeClr val="tx1"/>
                </a:solidFill>
              </a:rPr>
              <a:t>6</a:t>
            </a:r>
            <a:r>
              <a:rPr lang="ru-RU" sz="1200" i="0" dirty="0" smtClean="0">
                <a:solidFill>
                  <a:schemeClr val="tx1"/>
                </a:solidFill>
              </a:rPr>
              <a:t> год</a:t>
            </a:r>
            <a:endParaRPr lang="ru-RU" sz="1200" i="0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366308" y="5482634"/>
            <a:ext cx="2702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0" dirty="0" smtClean="0">
                <a:solidFill>
                  <a:schemeClr val="tx1"/>
                </a:solidFill>
              </a:rPr>
              <a:t>Оптовый рынок авиационного керосина, 2016 год</a:t>
            </a:r>
            <a:endParaRPr lang="ru-RU" sz="1200" i="0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5513" y="291598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0" dirty="0" smtClean="0">
                <a:solidFill>
                  <a:schemeClr val="tx1"/>
                </a:solidFill>
              </a:rPr>
              <a:t>Оптовый рынок бензина автомобильного, 2016 год</a:t>
            </a:r>
            <a:endParaRPr lang="ru-RU" sz="1200" i="0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84415" y="2822429"/>
            <a:ext cx="2702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0" dirty="0" smtClean="0">
                <a:solidFill>
                  <a:schemeClr val="tx1"/>
                </a:solidFill>
              </a:rPr>
              <a:t>Оптовый рынок дизельного топлива, 2016 год</a:t>
            </a:r>
            <a:endParaRPr lang="ru-RU" sz="1200" i="0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964946" y="2990099"/>
            <a:ext cx="2702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0" dirty="0" smtClean="0">
                <a:solidFill>
                  <a:schemeClr val="tx1"/>
                </a:solidFill>
              </a:rPr>
              <a:t>Оптовый рынок мазута, 201</a:t>
            </a:r>
            <a:r>
              <a:rPr lang="ru-RU" sz="1200" i="0" dirty="0">
                <a:solidFill>
                  <a:schemeClr val="tx1"/>
                </a:solidFill>
              </a:rPr>
              <a:t>6</a:t>
            </a:r>
            <a:r>
              <a:rPr lang="ru-RU" sz="1200" i="0" dirty="0" smtClean="0">
                <a:solidFill>
                  <a:schemeClr val="tx1"/>
                </a:solidFill>
              </a:rPr>
              <a:t> год</a:t>
            </a:r>
            <a:endParaRPr lang="ru-RU" sz="1200" i="0" dirty="0">
              <a:solidFill>
                <a:schemeClr val="tx1"/>
              </a:solidFill>
            </a:endParaRPr>
          </a:p>
        </p:txBody>
      </p:sp>
      <p:graphicFrame>
        <p:nvGraphicFramePr>
          <p:cNvPr id="31" name="Диаграмма 30"/>
          <p:cNvGraphicFramePr>
            <a:graphicFrameLocks/>
          </p:cNvGraphicFramePr>
          <p:nvPr>
            <p:extLst/>
          </p:nvPr>
        </p:nvGraphicFramePr>
        <p:xfrm>
          <a:off x="53165" y="1094791"/>
          <a:ext cx="3605564" cy="2366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Диаграмма 31"/>
          <p:cNvGraphicFramePr>
            <a:graphicFrameLocks/>
          </p:cNvGraphicFramePr>
          <p:nvPr>
            <p:extLst/>
          </p:nvPr>
        </p:nvGraphicFramePr>
        <p:xfrm>
          <a:off x="3564369" y="970588"/>
          <a:ext cx="3317849" cy="2463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Диаграмма 32"/>
          <p:cNvGraphicFramePr>
            <a:graphicFrameLocks/>
          </p:cNvGraphicFramePr>
          <p:nvPr>
            <p:extLst/>
          </p:nvPr>
        </p:nvGraphicFramePr>
        <p:xfrm>
          <a:off x="6391739" y="1027577"/>
          <a:ext cx="3663114" cy="243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5" name="Диаграмма 34"/>
          <p:cNvGraphicFramePr>
            <a:graphicFrameLocks/>
          </p:cNvGraphicFramePr>
          <p:nvPr>
            <p:extLst/>
          </p:nvPr>
        </p:nvGraphicFramePr>
        <p:xfrm>
          <a:off x="4881620" y="3275987"/>
          <a:ext cx="4166651" cy="2506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6" name="Диаграмма 35"/>
          <p:cNvGraphicFramePr>
            <a:graphicFrameLocks/>
          </p:cNvGraphicFramePr>
          <p:nvPr>
            <p:extLst/>
          </p:nvPr>
        </p:nvGraphicFramePr>
        <p:xfrm>
          <a:off x="756930" y="3551464"/>
          <a:ext cx="4017155" cy="2480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380" y="6211669"/>
            <a:ext cx="979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dirty="0" smtClean="0">
                <a:solidFill>
                  <a:schemeClr val="tx1"/>
                </a:solidFill>
              </a:rPr>
              <a:t>*ВИНК (вертикально-интегрированные </a:t>
            </a:r>
            <a:r>
              <a:rPr lang="ru-RU" sz="1200" b="0" i="0" dirty="0">
                <a:solidFill>
                  <a:schemeClr val="tx1"/>
                </a:solidFill>
              </a:rPr>
              <a:t>нефтяные компании) </a:t>
            </a:r>
            <a:r>
              <a:rPr lang="ru-RU" sz="1200" b="0" i="0" dirty="0" smtClean="0">
                <a:solidFill>
                  <a:schemeClr val="tx1"/>
                </a:solidFill>
              </a:rPr>
              <a:t>- </a:t>
            </a:r>
            <a:r>
              <a:rPr lang="ru-RU" sz="1200" b="0" i="0" dirty="0">
                <a:solidFill>
                  <a:schemeClr val="tx1"/>
                </a:solidFill>
              </a:rPr>
              <a:t>это нефтяные компании, по форме собственности являющиеся акционерными обществами и выступающие материнскими организациями по отношению к другим дочерним нефтеперерабатывающим и прочим компаниям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4CC3F-C336-43F1-B953-919C3625C8D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1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609600"/>
          </a:xfrm>
        </p:spPr>
        <p:txBody>
          <a:bodyPr/>
          <a:lstStyle/>
          <a:p>
            <a:pPr eaLnBrk="1" hangingPunct="1"/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Статистика возбужденных ФАС России, по признакам нарушения антимонопольного законодательства на рынках нефти 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 </a:t>
            </a: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нефтепродуктов (2012 – 201</a:t>
            </a:r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6</a:t>
            </a: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годы).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/>
          </p:nvPr>
        </p:nvGraphicFramePr>
        <p:xfrm>
          <a:off x="16196" y="980728"/>
          <a:ext cx="983334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C28857-EEF9-46CE-9B74-94231D4500E6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6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08720"/>
            <a:ext cx="990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0" dirty="0" smtClean="0">
                <a:solidFill>
                  <a:schemeClr val="tx1"/>
                </a:solidFill>
              </a:rPr>
              <a:t>С учетом практики применения антимонопольного законодательства, начала формироваться нормативно-правовая база, направленная на развитие биржевой торговли. Были приняты:</a:t>
            </a:r>
            <a:endParaRPr lang="ru-RU" i="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0512" y="2530753"/>
            <a:ext cx="4176464" cy="33843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были внесены поправки в Федеральный закон от 26.07.2006 № 135-ФЗ «О защите конкуренции» («Третий антимонопольный пакет»), который вступил в силу 6 января 2012 года и в рамках которого устанавливаются требования к формированию рыночной цены на биржевых торгах.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53000" y="2492896"/>
            <a:ext cx="4088904" cy="33843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ru-RU" sz="2000" b="0" i="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b="0" i="0" dirty="0" smtClean="0">
                <a:latin typeface="Times New Roman" pitchFamily="18" charset="0"/>
                <a:cs typeface="Times New Roman" pitchFamily="18" charset="0"/>
              </a:rPr>
              <a:t>едеральный закон от 21.11.2011 № 325-ФЗ «Об организованных торгах» в соответствии с которым, в том числе, деятельность электронных торговых площадок (ЭТП), как организатора торгов, с 2014 года регулируется, контролируется и лицензируется Банком России. </a:t>
            </a:r>
            <a:endParaRPr lang="ru-RU" sz="2000" b="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 rot="3006872">
            <a:off x="2985800" y="1395311"/>
            <a:ext cx="339471" cy="1224915"/>
          </a:xfrm>
          <a:prstGeom prst="curvedRightArrow">
            <a:avLst>
              <a:gd name="adj1" fmla="val 25000"/>
              <a:gd name="adj2" fmla="val 50000"/>
              <a:gd name="adj3" fmla="val 546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2330180">
            <a:off x="6093401" y="1760654"/>
            <a:ext cx="1251863" cy="40389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34CC3F-C336-43F1-B953-919C3625C8D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02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722872757"/>
              </p:ext>
            </p:extLst>
          </p:nvPr>
        </p:nvGraphicFramePr>
        <p:xfrm>
          <a:off x="2468725" y="4064612"/>
          <a:ext cx="5112568" cy="245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188" y="1357406"/>
            <a:ext cx="4390639" cy="24061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1" y="1335832"/>
            <a:ext cx="4608512" cy="23594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464" y="921279"/>
            <a:ext cx="4712975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Реализовано на биржевых торгах, млн тонн</a:t>
            </a:r>
            <a:endParaRPr lang="ru-RU" i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5009" y="911563"/>
            <a:ext cx="4536504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Количество договоров, ед.</a:t>
            </a:r>
            <a:endParaRPr lang="ru-RU" i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42702" y="3695280"/>
            <a:ext cx="4536504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Средний объем договоров, тонн</a:t>
            </a:r>
            <a:endParaRPr lang="ru-RU" i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-87560" y="-96582"/>
            <a:ext cx="9577064" cy="984463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Результаты биржевых торгов нефтепродуктами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(по данным АО</a:t>
            </a:r>
            <a:r>
              <a:rPr kumimoji="0" lang="ru-RU" sz="2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«</a:t>
            </a:r>
            <a:r>
              <a:rPr kumimoji="0" lang="ru-RU" sz="24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СПбМТСБ</a:t>
            </a:r>
            <a:r>
              <a:rPr kumimoji="0" lang="ru-RU" sz="2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»)</a:t>
            </a:r>
            <a:endParaRPr kumimoji="0" lang="ru-RU" sz="2400" i="1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ＭＳ Ｐゴシック" pitchFamily="34" charset="-128"/>
              <a:cs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606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0512" y="-99392"/>
            <a:ext cx="8603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Регистрация внебиржевых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контрактов с нефтепродуктами </a:t>
            </a:r>
          </a:p>
          <a:p>
            <a:pPr algn="ctr" font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(по данным АО «СПбМТСБ»).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0728"/>
            <a:ext cx="990600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00476" y="-99392"/>
            <a:ext cx="9433048" cy="609600"/>
          </a:xfrm>
          <a:noFill/>
          <a:ln/>
        </p:spPr>
        <p:txBody>
          <a:bodyPr/>
          <a:lstStyle/>
          <a:p>
            <a:pPr algn="ctr"/>
            <a:r>
              <a:rPr lang="ru-RU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Биржевой комитет</a:t>
            </a:r>
            <a:endParaRPr lang="ru-RU" b="1" i="1" cap="none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9690" y="836712"/>
            <a:ext cx="4615278" cy="2339102"/>
            <a:chOff x="244778" y="823393"/>
            <a:chExt cx="3960444" cy="2339102"/>
          </a:xfrm>
          <a:gradFill>
            <a:gsLst>
              <a:gs pos="0">
                <a:schemeClr val="accent1">
                  <a:lumMod val="5000"/>
                  <a:lumOff val="95000"/>
                  <a:alpha val="13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44778" y="948377"/>
              <a:ext cx="3960444" cy="1921459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1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2671" y="823393"/>
              <a:ext cx="3528392" cy="233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tx1"/>
                  </a:solidFill>
                </a:rPr>
                <a:t>Участники: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tx1"/>
                  </a:solidFill>
                </a:rPr>
                <a:t>ФАС </a:t>
              </a:r>
              <a:r>
                <a:rPr lang="ru-RU" sz="1600" dirty="0" smtClean="0">
                  <a:solidFill>
                    <a:schemeClr val="tx1"/>
                  </a:solidFill>
                </a:rPr>
                <a:t>России</a:t>
              </a:r>
              <a:endParaRPr lang="ru-RU" sz="1600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tx1"/>
                  </a:solidFill>
                </a:rPr>
                <a:t>Банк </a:t>
              </a:r>
              <a:r>
                <a:rPr lang="ru-RU" sz="1600" dirty="0" smtClean="0">
                  <a:solidFill>
                    <a:schemeClr val="tx1"/>
                  </a:solidFill>
                </a:rPr>
                <a:t>России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tx1"/>
                  </a:solidFill>
                </a:rPr>
                <a:t>ФНС России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err="1" smtClean="0">
                  <a:solidFill>
                    <a:schemeClr val="tx1"/>
                  </a:solidFill>
                </a:rPr>
                <a:t>Минпромторг</a:t>
              </a:r>
              <a:r>
                <a:rPr lang="ru-RU" sz="1600" dirty="0" smtClean="0">
                  <a:solidFill>
                    <a:schemeClr val="tx1"/>
                  </a:solidFill>
                </a:rPr>
                <a:t> России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smtClean="0">
                  <a:solidFill>
                    <a:schemeClr val="tx1"/>
                  </a:solidFill>
                </a:rPr>
                <a:t>Минсельхоз России</a:t>
              </a:r>
              <a:endParaRPr lang="ru-RU" sz="1600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smtClean="0">
                  <a:solidFill>
                    <a:schemeClr val="tx1"/>
                  </a:solidFill>
                </a:rPr>
                <a:t>ВИНК, ассоциации, союзы и аналитические агентства</a:t>
              </a:r>
              <a:endParaRPr lang="ru-RU" sz="1600" dirty="0">
                <a:solidFill>
                  <a:schemeClr val="tx1"/>
                </a:solidFill>
              </a:endParaRPr>
            </a:p>
            <a:p>
              <a:endParaRPr lang="ru-RU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748761" y="1052737"/>
            <a:ext cx="4897752" cy="5509200"/>
            <a:chOff x="73125" y="1017733"/>
            <a:chExt cx="4144256" cy="3363273"/>
          </a:xfrm>
          <a:gradFill>
            <a:gsLst>
              <a:gs pos="0">
                <a:schemeClr val="accent1">
                  <a:lumMod val="5000"/>
                  <a:lumOff val="95000"/>
                  <a:alpha val="13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73125" y="1017733"/>
              <a:ext cx="4144256" cy="3363273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66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7746" y="1017733"/>
              <a:ext cx="3528392" cy="3363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tx1"/>
                  </a:solidFill>
                </a:rPr>
                <a:t>Цели и задачи:</a:t>
              </a:r>
              <a:endParaRPr lang="ru-RU" sz="1600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tx1"/>
                  </a:solidFill>
                </a:rPr>
                <a:t>Развитие конкурентоспособных и конкурентных рынков товаров, допущенных к организованным </a:t>
              </a:r>
              <a:r>
                <a:rPr lang="ru-RU" sz="1600" dirty="0" smtClean="0">
                  <a:solidFill>
                    <a:schemeClr val="tx1"/>
                  </a:solidFill>
                </a:rPr>
                <a:t>торгам;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tx1"/>
                  </a:solidFill>
                </a:rPr>
                <a:t>Создание инфраструктурных предпосылок для формирования репрезентативных ценовых индексов и (или) индикаторов на организованных товарных </a:t>
              </a:r>
              <a:r>
                <a:rPr lang="ru-RU" sz="1600" dirty="0" smtClean="0">
                  <a:solidFill>
                    <a:schemeClr val="tx1"/>
                  </a:solidFill>
                </a:rPr>
                <a:t>рынках;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tx1"/>
                  </a:solidFill>
                </a:rPr>
                <a:t>Разработка предложений, направленных на повышение прозрачности внебиржевых товарных рынков</a:t>
              </a:r>
              <a:r>
                <a:rPr lang="ru-RU" sz="1600" dirty="0" smtClean="0">
                  <a:solidFill>
                    <a:schemeClr val="tx1"/>
                  </a:solidFill>
                </a:rPr>
                <a:t>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tx1"/>
                  </a:solidFill>
                </a:rPr>
                <a:t>Разработка предложений по совершенствованию механизмов организации торгов на товарном </a:t>
              </a:r>
              <a:r>
                <a:rPr lang="ru-RU" sz="1600" dirty="0" smtClean="0">
                  <a:solidFill>
                    <a:schemeClr val="tx1"/>
                  </a:solidFill>
                </a:rPr>
                <a:t>рынке;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tx1"/>
                  </a:solidFill>
                </a:rPr>
                <a:t>Разработка рекомендаций по хеджированию (снижению) </a:t>
              </a:r>
              <a:r>
                <a:rPr lang="ru-RU" sz="1600" dirty="0" smtClean="0">
                  <a:solidFill>
                    <a:schemeClr val="tx1"/>
                  </a:solidFill>
                </a:rPr>
                <a:t>рисков;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tx1"/>
                  </a:solidFill>
                </a:rPr>
                <a:t>Подготовка предложений по механизму проведения и совершенствованию государственных закупочных и товарных </a:t>
              </a:r>
              <a:r>
                <a:rPr lang="ru-RU" sz="1600" dirty="0" smtClean="0">
                  <a:solidFill>
                    <a:schemeClr val="tx1"/>
                  </a:solidFill>
                </a:rPr>
                <a:t>интервенций.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29602" y="2957954"/>
            <a:ext cx="4535366" cy="3670411"/>
            <a:chOff x="-1551" y="1025844"/>
            <a:chExt cx="4349824" cy="3400928"/>
          </a:xfrm>
          <a:gradFill>
            <a:gsLst>
              <a:gs pos="0">
                <a:schemeClr val="accent1">
                  <a:lumMod val="5000"/>
                  <a:lumOff val="95000"/>
                  <a:alpha val="66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-1551" y="1025844"/>
              <a:ext cx="4349824" cy="3339377"/>
            </a:xfrm>
            <a:prstGeom prst="roundRect">
              <a:avLst/>
            </a:prstGeom>
            <a:grpFill/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5129" y="1147209"/>
              <a:ext cx="4194082" cy="3279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u="sng" dirty="0">
                  <a:solidFill>
                    <a:schemeClr val="tx1"/>
                  </a:solidFill>
                </a:rPr>
                <a:t>с</a:t>
              </a:r>
              <a:r>
                <a:rPr lang="ru-RU" sz="1600" u="sng" dirty="0" smtClean="0">
                  <a:solidFill>
                    <a:schemeClr val="tx1"/>
                  </a:solidFill>
                </a:rPr>
                <a:t> 28.01.2015</a:t>
              </a:r>
              <a:r>
                <a:rPr lang="ru-RU" sz="1600" dirty="0" smtClean="0">
                  <a:solidFill>
                    <a:schemeClr val="tx1"/>
                  </a:solidFill>
                </a:rPr>
                <a:t>:</a:t>
              </a:r>
              <a:endParaRPr lang="ru-RU" sz="1600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/>
                  </a:solidFill>
                </a:rPr>
                <a:t>118</a:t>
              </a:r>
              <a:r>
                <a:rPr lang="ru-RU" sz="1600" dirty="0" smtClean="0">
                  <a:solidFill>
                    <a:schemeClr val="tx1"/>
                  </a:solidFill>
                </a:rPr>
                <a:t> заседаний Биржевого комитета по нефти и нефтепродуктам;</a:t>
              </a:r>
              <a:endParaRPr lang="ru-RU" sz="1600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smtClean="0">
                  <a:solidFill>
                    <a:schemeClr val="tx1"/>
                  </a:solidFill>
                </a:rPr>
                <a:t>3</a:t>
              </a:r>
              <a:r>
                <a:rPr lang="en-US" sz="1600" dirty="0">
                  <a:solidFill>
                    <a:schemeClr val="tx1"/>
                  </a:solidFill>
                </a:rPr>
                <a:t>8</a:t>
              </a:r>
              <a:r>
                <a:rPr lang="ru-RU" sz="1600" dirty="0" smtClean="0">
                  <a:solidFill>
                    <a:schemeClr val="tx1"/>
                  </a:solidFill>
                </a:rPr>
                <a:t> </a:t>
              </a:r>
              <a:r>
                <a:rPr lang="ru-RU" sz="1600" dirty="0">
                  <a:solidFill>
                    <a:schemeClr val="tx1"/>
                  </a:solidFill>
                </a:rPr>
                <a:t>заседаний </a:t>
              </a:r>
              <a:r>
                <a:rPr lang="ru-RU" sz="1600" dirty="0" smtClean="0">
                  <a:solidFill>
                    <a:schemeClr val="tx1"/>
                  </a:solidFill>
                </a:rPr>
                <a:t>Биржевого комитета по </a:t>
              </a:r>
              <a:r>
                <a:rPr lang="ru-RU" sz="1600" dirty="0">
                  <a:solidFill>
                    <a:schemeClr val="tx1"/>
                  </a:solidFill>
                </a:rPr>
                <a:t>развитию организованной торговли природным газом</a:t>
              </a:r>
              <a:r>
                <a:rPr lang="ru-RU" sz="1600" dirty="0" smtClean="0">
                  <a:solidFill>
                    <a:schemeClr val="tx1"/>
                  </a:solidFill>
                </a:rPr>
                <a:t>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/>
                  </a:solidFill>
                </a:rPr>
                <a:t>43</a:t>
              </a:r>
              <a:r>
                <a:rPr lang="ru-RU" sz="1600" dirty="0" smtClean="0">
                  <a:solidFill>
                    <a:schemeClr val="tx1"/>
                  </a:solidFill>
                </a:rPr>
                <a:t> заседаний подкомитета </a:t>
              </a:r>
              <a:r>
                <a:rPr lang="ru-RU" sz="1600" dirty="0">
                  <a:solidFill>
                    <a:schemeClr val="tx1"/>
                  </a:solidFill>
                </a:rPr>
                <a:t>Биржевого комитета</a:t>
              </a:r>
              <a:r>
                <a:rPr lang="ru-RU" sz="1600" dirty="0" smtClean="0">
                  <a:solidFill>
                    <a:schemeClr val="tx1"/>
                  </a:solidFill>
                </a:rPr>
                <a:t> по Бенчмарку;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smtClean="0">
                  <a:solidFill>
                    <a:schemeClr val="tx1"/>
                  </a:solidFill>
                </a:rPr>
                <a:t>4 заседания </a:t>
              </a:r>
              <a:r>
                <a:rPr lang="ru-RU" sz="1600" dirty="0">
                  <a:solidFill>
                    <a:schemeClr val="tx1"/>
                  </a:solidFill>
                </a:rPr>
                <a:t>- рабочая группа по вопросам нормативно-правового закрепления </a:t>
              </a:r>
              <a:r>
                <a:rPr lang="ru-RU" sz="1600" dirty="0" smtClean="0">
                  <a:solidFill>
                    <a:schemeClr val="tx1"/>
                  </a:solidFill>
                </a:rPr>
                <a:t>накопления </a:t>
              </a:r>
              <a:r>
                <a:rPr lang="ru-RU" sz="1600" dirty="0">
                  <a:solidFill>
                    <a:schemeClr val="tx1"/>
                  </a:solidFill>
                </a:rPr>
                <a:t>и использования запасов нефтепродуктов и вывода нефтеперерабатывающих производств в ремонт.</a:t>
              </a: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B4B12A-8100-47A2-BED4-1B57AE97978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3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61915" y="116632"/>
            <a:ext cx="8959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Территориальные индексы Европейской	 части (по данным АО «СПбМТСБ»)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76" y="1218499"/>
            <a:ext cx="9610725" cy="2505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76" y="4005064"/>
            <a:ext cx="9610725" cy="24479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2992" y="962425"/>
            <a:ext cx="92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АИ-92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2992" y="3684773"/>
            <a:ext cx="92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АИ-95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9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53456" y="116632"/>
            <a:ext cx="6176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Динамика торгов СУГ (по данным АО «СПбМТСБ»)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65" y="944725"/>
            <a:ext cx="9727543" cy="3168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46" y="4202865"/>
            <a:ext cx="9662123" cy="2343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8784" y="4018199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0" dirty="0" smtClean="0">
                <a:solidFill>
                  <a:schemeClr val="tx1"/>
                </a:solidFill>
              </a:rPr>
              <a:t>Объем продаж на базисах франко-НПЗ</a:t>
            </a:r>
            <a:endParaRPr lang="ru-RU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55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49553</TotalTime>
  <Words>766</Words>
  <Application>Microsoft Office PowerPoint</Application>
  <PresentationFormat>Лист A4 (210x297 мм)</PresentationFormat>
  <Paragraphs>114</Paragraphs>
  <Slides>14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ＭＳ Ｐゴシック</vt:lpstr>
      <vt:lpstr>ＭＳ Ｐゴシック</vt:lpstr>
      <vt:lpstr>Arial</vt:lpstr>
      <vt:lpstr>Calibri</vt:lpstr>
      <vt:lpstr>Tahoma</vt:lpstr>
      <vt:lpstr>Times New Roman</vt:lpstr>
      <vt:lpstr>Оформление по умолчанию</vt:lpstr>
      <vt:lpstr>Презентация PowerPoint</vt:lpstr>
      <vt:lpstr>Презентация PowerPoint</vt:lpstr>
      <vt:lpstr>Статистика возбужденных ФАС России, по признакам нарушения антимонопольного законодательства на рынках нефти и нефтепродуктов (2012 – 2016 годы).</vt:lpstr>
      <vt:lpstr>Презентация PowerPoint</vt:lpstr>
      <vt:lpstr>Презентация PowerPoint</vt:lpstr>
      <vt:lpstr>Презентация PowerPoint</vt:lpstr>
      <vt:lpstr>Биржевой комитет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Gazeta.Ru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ФЕДЕРАЛЬНАЯ АНТИМОНОПОЛЬНАЯ СЛУЖБА</dc:title>
  <dc:creator>lena</dc:creator>
  <cp:lastModifiedBy>Голуб Александр Иванович</cp:lastModifiedBy>
  <cp:revision>2535</cp:revision>
  <cp:lastPrinted>2017-09-21T06:59:03Z</cp:lastPrinted>
  <dcterms:created xsi:type="dcterms:W3CDTF">2007-09-11T19:18:19Z</dcterms:created>
  <dcterms:modified xsi:type="dcterms:W3CDTF">2017-09-21T08:28:00Z</dcterms:modified>
</cp:coreProperties>
</file>