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0" r:id="rId1"/>
  </p:sldMasterIdLst>
  <p:notesMasterIdLst>
    <p:notesMasterId r:id="rId24"/>
  </p:notesMasterIdLst>
  <p:handoutMasterIdLst>
    <p:handoutMasterId r:id="rId25"/>
  </p:handoutMasterIdLst>
  <p:sldIdLst>
    <p:sldId id="760" r:id="rId2"/>
    <p:sldId id="788" r:id="rId3"/>
    <p:sldId id="789" r:id="rId4"/>
    <p:sldId id="790" r:id="rId5"/>
    <p:sldId id="786" r:id="rId6"/>
    <p:sldId id="787" r:id="rId7"/>
    <p:sldId id="782" r:id="rId8"/>
    <p:sldId id="783" r:id="rId9"/>
    <p:sldId id="784" r:id="rId10"/>
    <p:sldId id="785" r:id="rId11"/>
    <p:sldId id="757" r:id="rId12"/>
    <p:sldId id="774" r:id="rId13"/>
    <p:sldId id="762" r:id="rId14"/>
    <p:sldId id="763" r:id="rId15"/>
    <p:sldId id="775" r:id="rId16"/>
    <p:sldId id="768" r:id="rId17"/>
    <p:sldId id="767" r:id="rId18"/>
    <p:sldId id="764" r:id="rId19"/>
    <p:sldId id="779" r:id="rId20"/>
    <p:sldId id="781" r:id="rId21"/>
    <p:sldId id="791" r:id="rId22"/>
    <p:sldId id="778" r:id="rId23"/>
  </p:sldIdLst>
  <p:sldSz cx="12192000" cy="6858000"/>
  <p:notesSz cx="6797675" cy="9926638"/>
  <p:defaultTextStyle>
    <a:defPPr>
      <a:defRPr lang="ru-RU"/>
    </a:defPPr>
    <a:lvl1pPr algn="l" defTabSz="107156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34988" indent="-77788" algn="l" defTabSz="107156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71563" indent="-157163" algn="l" defTabSz="107156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608138" indent="-236538" algn="l" defTabSz="107156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144713" indent="-315913" algn="l" defTabSz="107156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4" orient="horz" pos="4292" userDrawn="1">
          <p15:clr>
            <a:srgbClr val="A4A3A4"/>
          </p15:clr>
        </p15:guide>
        <p15:guide id="6" orient="horz" pos="2523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pos="3114" userDrawn="1">
          <p15:clr>
            <a:srgbClr val="A4A3A4"/>
          </p15:clr>
        </p15:guide>
        <p15:guide id="10" pos="74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33CC"/>
    <a:srgbClr val="0000FF"/>
    <a:srgbClr val="FFFFFF"/>
    <a:srgbClr val="92D050"/>
    <a:srgbClr val="0072BA"/>
    <a:srgbClr val="4A7EBB"/>
    <a:srgbClr val="B48900"/>
    <a:srgbClr val="CBD1ED"/>
    <a:srgbClr val="3D43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8" autoAdjust="0"/>
    <p:restoredTop sz="98849" autoAdjust="0"/>
  </p:normalViewPr>
  <p:slideViewPr>
    <p:cSldViewPr>
      <p:cViewPr varScale="1">
        <p:scale>
          <a:sx n="74" d="100"/>
          <a:sy n="74" d="100"/>
        </p:scale>
        <p:origin x="732" y="72"/>
      </p:cViewPr>
      <p:guideLst>
        <p:guide orient="horz" pos="3974"/>
        <p:guide orient="horz" pos="4292"/>
        <p:guide orient="horz" pos="2523"/>
        <p:guide pos="3840"/>
        <p:guide pos="3114"/>
        <p:guide pos="74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3696" y="-108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550" cy="494034"/>
          </a:xfrm>
          <a:prstGeom prst="rect">
            <a:avLst/>
          </a:prstGeom>
        </p:spPr>
        <p:txBody>
          <a:bodyPr vert="horz" lIns="86971" tIns="43484" rIns="86971" bIns="43484" rtlCol="0"/>
          <a:lstStyle>
            <a:lvl1pPr algn="l" defTabSz="1020202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898" y="1"/>
            <a:ext cx="2947665" cy="494034"/>
          </a:xfrm>
          <a:prstGeom prst="rect">
            <a:avLst/>
          </a:prstGeom>
        </p:spPr>
        <p:txBody>
          <a:bodyPr vert="horz" lIns="86971" tIns="43484" rIns="86971" bIns="43484" rtlCol="0"/>
          <a:lstStyle>
            <a:lvl1pPr algn="r" defTabSz="1020202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15.09.2011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2608"/>
            <a:ext cx="2946550" cy="491737"/>
          </a:xfrm>
          <a:prstGeom prst="rect">
            <a:avLst/>
          </a:prstGeom>
        </p:spPr>
        <p:txBody>
          <a:bodyPr vert="horz" lIns="86971" tIns="43484" rIns="86971" bIns="43484" rtlCol="0" anchor="b"/>
          <a:lstStyle>
            <a:lvl1pPr algn="l" defTabSz="1020202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898" y="9432608"/>
            <a:ext cx="2947665" cy="491737"/>
          </a:xfrm>
          <a:prstGeom prst="rect">
            <a:avLst/>
          </a:prstGeom>
        </p:spPr>
        <p:txBody>
          <a:bodyPr vert="horz" lIns="86971" tIns="43484" rIns="86971" bIns="43484" rtlCol="0" anchor="b"/>
          <a:lstStyle>
            <a:lvl1pPr algn="r" defTabSz="1020202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0EB102B-32F8-4DD3-909C-E1F9DEBB0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73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550" cy="494034"/>
          </a:xfrm>
          <a:prstGeom prst="rect">
            <a:avLst/>
          </a:prstGeom>
        </p:spPr>
        <p:txBody>
          <a:bodyPr vert="horz" lIns="86971" tIns="43484" rIns="86971" bIns="43484" rtlCol="0"/>
          <a:lstStyle>
            <a:lvl1pPr algn="l" defTabSz="1020202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898" y="1"/>
            <a:ext cx="2947665" cy="494034"/>
          </a:xfrm>
          <a:prstGeom prst="rect">
            <a:avLst/>
          </a:prstGeom>
        </p:spPr>
        <p:txBody>
          <a:bodyPr vert="horz" lIns="86971" tIns="43484" rIns="86971" bIns="43484" rtlCol="0"/>
          <a:lstStyle>
            <a:lvl1pPr algn="r" defTabSz="1020202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15.09.2011</a:t>
            </a: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2550" y="741363"/>
            <a:ext cx="6632575" cy="3732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971" tIns="43484" rIns="86971" bIns="43484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545" y="4715156"/>
            <a:ext cx="5438586" cy="4469286"/>
          </a:xfrm>
          <a:prstGeom prst="rect">
            <a:avLst/>
          </a:prstGeom>
        </p:spPr>
        <p:txBody>
          <a:bodyPr vert="horz" lIns="86971" tIns="43484" rIns="86971" bIns="43484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2608"/>
            <a:ext cx="2946550" cy="491737"/>
          </a:xfrm>
          <a:prstGeom prst="rect">
            <a:avLst/>
          </a:prstGeom>
        </p:spPr>
        <p:txBody>
          <a:bodyPr vert="horz" lIns="86971" tIns="43484" rIns="86971" bIns="43484" rtlCol="0" anchor="b"/>
          <a:lstStyle>
            <a:lvl1pPr algn="l" defTabSz="1020202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898" y="9432608"/>
            <a:ext cx="2947665" cy="491737"/>
          </a:xfrm>
          <a:prstGeom prst="rect">
            <a:avLst/>
          </a:prstGeom>
        </p:spPr>
        <p:txBody>
          <a:bodyPr vert="horz" lIns="86971" tIns="43484" rIns="86971" bIns="43484" rtlCol="0" anchor="b"/>
          <a:lstStyle>
            <a:lvl1pPr algn="r" defTabSz="1020202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AB974116-77C0-446D-BBC4-FB25FFE4F4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8237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107156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4988" algn="l" defTabSz="107156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1563" algn="l" defTabSz="107156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8138" algn="l" defTabSz="107156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4713" algn="l" defTabSz="107156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1579" algn="l" defTabSz="10726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7894" algn="l" defTabSz="10726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4210" algn="l" defTabSz="10726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0527" algn="l" defTabSz="10726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513" y="717550"/>
            <a:ext cx="6370637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039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226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8975"/>
            <a:ext cx="6159500" cy="3465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3163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8975"/>
            <a:ext cx="6159500" cy="3465513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792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0E5081-C576-4BE3-8723-83DE12E8DA7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188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996A4A-4A5B-4000-8DAD-27FEA810B52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36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872F75-D305-4732-AD02-B63F3132864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686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996A4A-4A5B-4000-8DAD-27FEA810B52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549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 txBox="1">
            <a:spLocks noGrp="1" noChangeArrowheads="1"/>
          </p:cNvSpPr>
          <p:nvPr/>
        </p:nvSpPr>
        <p:spPr bwMode="auto">
          <a:xfrm>
            <a:off x="3920779" y="10470143"/>
            <a:ext cx="2996508" cy="52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17" tIns="44858" rIns="89717" bIns="44858" anchor="b"/>
          <a:lstStyle>
            <a:lvl1pPr defTabSz="922338">
              <a:spcBef>
                <a:spcPct val="30000"/>
              </a:spcBef>
              <a:defRPr sz="1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2338">
              <a:spcBef>
                <a:spcPct val="30000"/>
              </a:spcBef>
              <a:defRPr sz="1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2338">
              <a:spcBef>
                <a:spcPct val="30000"/>
              </a:spcBef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2338">
              <a:spcBef>
                <a:spcPct val="30000"/>
              </a:spcBef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2338">
              <a:spcBef>
                <a:spcPct val="30000"/>
              </a:spcBef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829B8027-1BDD-4245-89A5-74A24740D8CD}" type="slidenum">
              <a:rPr lang="en-US" altLang="ru-RU" sz="1300" b="1">
                <a:latin typeface="Arial" charset="0"/>
              </a:rPr>
              <a:pPr algn="r">
                <a:spcBef>
                  <a:spcPct val="0"/>
                </a:spcBef>
              </a:pPr>
              <a:t>11</a:t>
            </a:fld>
            <a:endParaRPr lang="en-US" altLang="ru-RU" sz="1300" b="1">
              <a:latin typeface="Arial" charset="0"/>
            </a:endParaRPr>
          </a:p>
        </p:txBody>
      </p:sp>
      <p:sp>
        <p:nvSpPr>
          <p:cNvPr id="69635" name="Rectangle 1031"/>
          <p:cNvSpPr txBox="1">
            <a:spLocks noGrp="1" noChangeArrowheads="1"/>
          </p:cNvSpPr>
          <p:nvPr/>
        </p:nvSpPr>
        <p:spPr bwMode="auto">
          <a:xfrm>
            <a:off x="3920779" y="10470143"/>
            <a:ext cx="2996508" cy="52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6" tIns="44866" rIns="89736" bIns="44866" anchor="b"/>
          <a:lstStyle>
            <a:lvl1pPr defTabSz="922338">
              <a:spcBef>
                <a:spcPct val="30000"/>
              </a:spcBef>
              <a:defRPr sz="1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2338">
              <a:spcBef>
                <a:spcPct val="30000"/>
              </a:spcBef>
              <a:defRPr sz="1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2338">
              <a:spcBef>
                <a:spcPct val="30000"/>
              </a:spcBef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2338">
              <a:spcBef>
                <a:spcPct val="30000"/>
              </a:spcBef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2338">
              <a:spcBef>
                <a:spcPct val="30000"/>
              </a:spcBef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779E0A16-15FD-41B1-BC7A-A56439DE29FD}" type="slidenum">
              <a:rPr lang="en-US" altLang="ru-RU" sz="1300" b="1">
                <a:latin typeface="Arial" charset="0"/>
              </a:rPr>
              <a:pPr algn="r">
                <a:spcBef>
                  <a:spcPct val="0"/>
                </a:spcBef>
              </a:pPr>
              <a:t>11</a:t>
            </a:fld>
            <a:endParaRPr lang="en-US" altLang="ru-RU" sz="1300" b="1">
              <a:latin typeface="Arial" charset="0"/>
            </a:endParaRPr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54000" y="782638"/>
            <a:ext cx="7442200" cy="4186237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720" y="5236780"/>
            <a:ext cx="5073402" cy="4971865"/>
          </a:xfrm>
          <a:noFill/>
        </p:spPr>
        <p:txBody>
          <a:bodyPr lIns="94483" tIns="47242" rIns="94483" bIns="47242"/>
          <a:lstStyle/>
          <a:p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3103665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183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1" y="2322513"/>
            <a:ext cx="12192000" cy="16065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" algn="ctr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495073" algn="ctr" defTabSz="1320194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585"/>
          </a:p>
        </p:txBody>
      </p:sp>
      <p:sp>
        <p:nvSpPr>
          <p:cNvPr id="32" name="Заголовок 1"/>
          <p:cNvSpPr>
            <a:spLocks noGrp="1"/>
          </p:cNvSpPr>
          <p:nvPr>
            <p:ph type="title"/>
          </p:nvPr>
        </p:nvSpPr>
        <p:spPr>
          <a:xfrm>
            <a:off x="777630" y="2468582"/>
            <a:ext cx="11224848" cy="12810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2215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Заголовок 1"/>
          <p:cNvSpPr>
            <a:spLocks noGrp="1"/>
          </p:cNvSpPr>
          <p:nvPr>
            <p:ph type="title"/>
          </p:nvPr>
        </p:nvSpPr>
        <p:spPr>
          <a:xfrm>
            <a:off x="1775520" y="116632"/>
            <a:ext cx="9361040" cy="6480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2215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836712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 большим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Заголовок 1"/>
          <p:cNvSpPr>
            <a:spLocks noGrp="1"/>
          </p:cNvSpPr>
          <p:nvPr>
            <p:ph type="title"/>
          </p:nvPr>
        </p:nvSpPr>
        <p:spPr>
          <a:xfrm>
            <a:off x="1775520" y="163471"/>
            <a:ext cx="9361040" cy="6731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2215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745673" y="6093296"/>
            <a:ext cx="8670807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12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:blinds dir="vert"/>
      </p:transition>
    </mc:Choice>
    <mc:Fallback xmlns="">
      <p:transition spd="slow" advTm="20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 userDrawn="1"/>
        </p:nvSpPr>
        <p:spPr>
          <a:xfrm>
            <a:off x="590271" y="836712"/>
            <a:ext cx="2194560" cy="5964028"/>
          </a:xfrm>
          <a:custGeom>
            <a:avLst/>
            <a:gdLst>
              <a:gd name="connsiteX0" fmla="*/ 0 w 2194560"/>
              <a:gd name="connsiteY0" fmla="*/ 0 h 6872748"/>
              <a:gd name="connsiteX1" fmla="*/ 1527933 w 2194560"/>
              <a:gd name="connsiteY1" fmla="*/ 6872748 h 6872748"/>
              <a:gd name="connsiteX2" fmla="*/ 2194560 w 2194560"/>
              <a:gd name="connsiteY2" fmla="*/ 3822782 h 6872748"/>
              <a:gd name="connsiteX3" fmla="*/ 0 w 2194560"/>
              <a:gd name="connsiteY3" fmla="*/ 0 h 68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60" h="6872748">
                <a:moveTo>
                  <a:pt x="0" y="0"/>
                </a:moveTo>
                <a:lnTo>
                  <a:pt x="1527933" y="6872748"/>
                </a:lnTo>
                <a:lnTo>
                  <a:pt x="2194560" y="382278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Freeform 3"/>
          <p:cNvSpPr/>
          <p:nvPr userDrawn="1"/>
        </p:nvSpPr>
        <p:spPr>
          <a:xfrm>
            <a:off x="2247654" y="17698"/>
            <a:ext cx="9409471" cy="6831453"/>
          </a:xfrm>
          <a:custGeom>
            <a:avLst/>
            <a:gdLst>
              <a:gd name="connsiteX0" fmla="*/ 0 w 9409471"/>
              <a:gd name="connsiteY0" fmla="*/ 6831453 h 6831453"/>
              <a:gd name="connsiteX1" fmla="*/ 9409471 w 9409471"/>
              <a:gd name="connsiteY1" fmla="*/ 0 h 6831453"/>
              <a:gd name="connsiteX2" fmla="*/ 4489409 w 9409471"/>
              <a:gd name="connsiteY2" fmla="*/ 5899 h 6831453"/>
              <a:gd name="connsiteX3" fmla="*/ 0 w 9409471"/>
              <a:gd name="connsiteY3" fmla="*/ 6831453 h 6831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09471" h="6831453">
                <a:moveTo>
                  <a:pt x="0" y="6831453"/>
                </a:moveTo>
                <a:lnTo>
                  <a:pt x="9409471" y="0"/>
                </a:lnTo>
                <a:lnTo>
                  <a:pt x="4489409" y="5899"/>
                </a:lnTo>
                <a:lnTo>
                  <a:pt x="0" y="6831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4" y="116632"/>
            <a:ext cx="1154248" cy="568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9" r:id="rId4"/>
  </p:sldLayoutIdLst>
  <mc:AlternateContent xmlns:mc="http://schemas.openxmlformats.org/markup-compatibility/2006" xmlns:p14="http://schemas.microsoft.com/office/powerpoint/2010/main">
    <mc:Choice Requires="p14">
      <p:transition spd="slow" p14:dur="1600" advTm="200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1318880" rtl="0" eaLnBrk="0" fontAlgn="base" hangingPunct="0">
        <a:spcBef>
          <a:spcPct val="0"/>
        </a:spcBef>
        <a:spcAft>
          <a:spcPct val="0"/>
        </a:spcAft>
        <a:defRPr sz="2339" b="1" kern="1200" cap="all" spc="-7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1318880" rtl="0" eaLnBrk="0" fontAlgn="base" hangingPunct="0">
        <a:spcBef>
          <a:spcPct val="0"/>
        </a:spcBef>
        <a:spcAft>
          <a:spcPct val="0"/>
        </a:spcAft>
        <a:defRPr sz="2339" b="1">
          <a:solidFill>
            <a:schemeClr val="accent1"/>
          </a:solidFill>
          <a:latin typeface="Arial" charset="0"/>
        </a:defRPr>
      </a:lvl2pPr>
      <a:lvl3pPr algn="l" defTabSz="1318880" rtl="0" eaLnBrk="0" fontAlgn="base" hangingPunct="0">
        <a:spcBef>
          <a:spcPct val="0"/>
        </a:spcBef>
        <a:spcAft>
          <a:spcPct val="0"/>
        </a:spcAft>
        <a:defRPr sz="2339" b="1">
          <a:solidFill>
            <a:schemeClr val="accent1"/>
          </a:solidFill>
          <a:latin typeface="Arial" charset="0"/>
        </a:defRPr>
      </a:lvl3pPr>
      <a:lvl4pPr algn="l" defTabSz="1318880" rtl="0" eaLnBrk="0" fontAlgn="base" hangingPunct="0">
        <a:spcBef>
          <a:spcPct val="0"/>
        </a:spcBef>
        <a:spcAft>
          <a:spcPct val="0"/>
        </a:spcAft>
        <a:defRPr sz="2339" b="1">
          <a:solidFill>
            <a:schemeClr val="accent1"/>
          </a:solidFill>
          <a:latin typeface="Arial" charset="0"/>
        </a:defRPr>
      </a:lvl4pPr>
      <a:lvl5pPr algn="l" defTabSz="1318880" rtl="0" eaLnBrk="0" fontAlgn="base" hangingPunct="0">
        <a:spcBef>
          <a:spcPct val="0"/>
        </a:spcBef>
        <a:spcAft>
          <a:spcPct val="0"/>
        </a:spcAft>
        <a:defRPr sz="2339" b="1">
          <a:solidFill>
            <a:schemeClr val="accent1"/>
          </a:solidFill>
          <a:latin typeface="Arial" charset="0"/>
        </a:defRPr>
      </a:lvl5pPr>
      <a:lvl6pPr marL="562722" algn="l" defTabSz="1318880" rtl="0" fontAlgn="base">
        <a:spcBef>
          <a:spcPct val="0"/>
        </a:spcBef>
        <a:spcAft>
          <a:spcPct val="0"/>
        </a:spcAft>
        <a:defRPr sz="2339" b="1">
          <a:solidFill>
            <a:schemeClr val="accent1"/>
          </a:solidFill>
          <a:latin typeface="Arial" charset="0"/>
        </a:defRPr>
      </a:lvl6pPr>
      <a:lvl7pPr marL="1125444" algn="l" defTabSz="1318880" rtl="0" fontAlgn="base">
        <a:spcBef>
          <a:spcPct val="0"/>
        </a:spcBef>
        <a:spcAft>
          <a:spcPct val="0"/>
        </a:spcAft>
        <a:defRPr sz="2339" b="1">
          <a:solidFill>
            <a:schemeClr val="accent1"/>
          </a:solidFill>
          <a:latin typeface="Arial" charset="0"/>
        </a:defRPr>
      </a:lvl7pPr>
      <a:lvl8pPr marL="1688165" algn="l" defTabSz="1318880" rtl="0" fontAlgn="base">
        <a:spcBef>
          <a:spcPct val="0"/>
        </a:spcBef>
        <a:spcAft>
          <a:spcPct val="0"/>
        </a:spcAft>
        <a:defRPr sz="2339" b="1">
          <a:solidFill>
            <a:schemeClr val="accent1"/>
          </a:solidFill>
          <a:latin typeface="Arial" charset="0"/>
        </a:defRPr>
      </a:lvl8pPr>
      <a:lvl9pPr marL="2250887" algn="l" defTabSz="1318880" rtl="0" fontAlgn="base">
        <a:spcBef>
          <a:spcPct val="0"/>
        </a:spcBef>
        <a:spcAft>
          <a:spcPct val="0"/>
        </a:spcAft>
        <a:defRPr sz="2339" b="1">
          <a:solidFill>
            <a:schemeClr val="accent1"/>
          </a:solidFill>
          <a:latin typeface="Arial" charset="0"/>
        </a:defRPr>
      </a:lvl9pPr>
    </p:titleStyle>
    <p:bodyStyle>
      <a:lvl1pPr marL="494336" indent="-494336" algn="l" defTabSz="131888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554" kern="1200">
          <a:solidFill>
            <a:schemeClr val="tx1"/>
          </a:solidFill>
          <a:latin typeface="+mn-lt"/>
          <a:ea typeface="+mn-ea"/>
          <a:cs typeface="+mn-cs"/>
        </a:defRPr>
      </a:lvl1pPr>
      <a:lvl2pPr marL="1070734" indent="-412272" algn="l" defTabSz="131888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62" kern="1200">
          <a:solidFill>
            <a:schemeClr val="tx1"/>
          </a:solidFill>
          <a:latin typeface="+mn-lt"/>
          <a:ea typeface="+mn-ea"/>
          <a:cs typeface="+mn-cs"/>
        </a:defRPr>
      </a:lvl2pPr>
      <a:lvl3pPr marL="1649087" indent="-328254" algn="l" defTabSz="131888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46" kern="1200">
          <a:solidFill>
            <a:schemeClr val="tx1"/>
          </a:solidFill>
          <a:latin typeface="+mn-lt"/>
          <a:ea typeface="+mn-ea"/>
          <a:cs typeface="+mn-cs"/>
        </a:defRPr>
      </a:lvl3pPr>
      <a:lvl4pPr marL="2309504" indent="-328254" algn="l" defTabSz="131888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31" kern="1200">
          <a:solidFill>
            <a:schemeClr val="tx1"/>
          </a:solidFill>
          <a:latin typeface="+mn-lt"/>
          <a:ea typeface="+mn-ea"/>
          <a:cs typeface="+mn-cs"/>
        </a:defRPr>
      </a:lvl4pPr>
      <a:lvl5pPr marL="2969920" indent="-328254" algn="l" defTabSz="131888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31" kern="1200">
          <a:solidFill>
            <a:schemeClr val="tx1"/>
          </a:solidFill>
          <a:latin typeface="+mn-lt"/>
          <a:ea typeface="+mn-ea"/>
          <a:cs typeface="+mn-cs"/>
        </a:defRPr>
      </a:lvl5pPr>
      <a:lvl6pPr marL="3630536" indent="-330049" algn="l" defTabSz="1320194" rtl="0" eaLnBrk="1" latinLnBrk="0" hangingPunct="1">
        <a:spcBef>
          <a:spcPct val="20000"/>
        </a:spcBef>
        <a:buFont typeface="Arial" pitchFamily="34" charset="0"/>
        <a:buChar char="•"/>
        <a:defRPr sz="2831" kern="1200">
          <a:solidFill>
            <a:schemeClr val="tx1"/>
          </a:solidFill>
          <a:latin typeface="+mn-lt"/>
          <a:ea typeface="+mn-ea"/>
          <a:cs typeface="+mn-cs"/>
        </a:defRPr>
      </a:lvl6pPr>
      <a:lvl7pPr marL="4290633" indent="-330049" algn="l" defTabSz="1320194" rtl="0" eaLnBrk="1" latinLnBrk="0" hangingPunct="1">
        <a:spcBef>
          <a:spcPct val="20000"/>
        </a:spcBef>
        <a:buFont typeface="Arial" pitchFamily="34" charset="0"/>
        <a:buChar char="•"/>
        <a:defRPr sz="2831" kern="1200">
          <a:solidFill>
            <a:schemeClr val="tx1"/>
          </a:solidFill>
          <a:latin typeface="+mn-lt"/>
          <a:ea typeface="+mn-ea"/>
          <a:cs typeface="+mn-cs"/>
        </a:defRPr>
      </a:lvl7pPr>
      <a:lvl8pPr marL="4950731" indent="-330049" algn="l" defTabSz="1320194" rtl="0" eaLnBrk="1" latinLnBrk="0" hangingPunct="1">
        <a:spcBef>
          <a:spcPct val="20000"/>
        </a:spcBef>
        <a:buFont typeface="Arial" pitchFamily="34" charset="0"/>
        <a:buChar char="•"/>
        <a:defRPr sz="2831" kern="1200">
          <a:solidFill>
            <a:schemeClr val="tx1"/>
          </a:solidFill>
          <a:latin typeface="+mn-lt"/>
          <a:ea typeface="+mn-ea"/>
          <a:cs typeface="+mn-cs"/>
        </a:defRPr>
      </a:lvl8pPr>
      <a:lvl9pPr marL="5610829" indent="-330049" algn="l" defTabSz="1320194" rtl="0" eaLnBrk="1" latinLnBrk="0" hangingPunct="1">
        <a:spcBef>
          <a:spcPct val="20000"/>
        </a:spcBef>
        <a:buFont typeface="Arial" pitchFamily="34" charset="0"/>
        <a:buChar char="•"/>
        <a:defRPr sz="28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20194" rtl="0" eaLnBrk="1" latinLnBrk="0" hangingPunct="1"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60098" algn="l" defTabSz="1320194" rtl="0" eaLnBrk="1" latinLnBrk="0" hangingPunct="1"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320194" algn="l" defTabSz="1320194" rtl="0" eaLnBrk="1" latinLnBrk="0" hangingPunct="1">
        <a:defRPr sz="2585" kern="1200">
          <a:solidFill>
            <a:schemeClr val="tx1"/>
          </a:solidFill>
          <a:latin typeface="+mn-lt"/>
          <a:ea typeface="+mn-ea"/>
          <a:cs typeface="+mn-cs"/>
        </a:defRPr>
      </a:lvl3pPr>
      <a:lvl4pPr marL="1980292" algn="l" defTabSz="1320194" rtl="0" eaLnBrk="1" latinLnBrk="0" hangingPunct="1">
        <a:defRPr sz="2585" kern="1200">
          <a:solidFill>
            <a:schemeClr val="tx1"/>
          </a:solidFill>
          <a:latin typeface="+mn-lt"/>
          <a:ea typeface="+mn-ea"/>
          <a:cs typeface="+mn-cs"/>
        </a:defRPr>
      </a:lvl4pPr>
      <a:lvl5pPr marL="2640390" algn="l" defTabSz="1320194" rtl="0" eaLnBrk="1" latinLnBrk="0" hangingPunct="1">
        <a:defRPr sz="2585" kern="1200">
          <a:solidFill>
            <a:schemeClr val="tx1"/>
          </a:solidFill>
          <a:latin typeface="+mn-lt"/>
          <a:ea typeface="+mn-ea"/>
          <a:cs typeface="+mn-cs"/>
        </a:defRPr>
      </a:lvl5pPr>
      <a:lvl6pPr marL="3300487" algn="l" defTabSz="1320194" rtl="0" eaLnBrk="1" latinLnBrk="0" hangingPunct="1">
        <a:defRPr sz="2585" kern="1200">
          <a:solidFill>
            <a:schemeClr val="tx1"/>
          </a:solidFill>
          <a:latin typeface="+mn-lt"/>
          <a:ea typeface="+mn-ea"/>
          <a:cs typeface="+mn-cs"/>
        </a:defRPr>
      </a:lvl6pPr>
      <a:lvl7pPr marL="3960584" algn="l" defTabSz="1320194" rtl="0" eaLnBrk="1" latinLnBrk="0" hangingPunct="1">
        <a:defRPr sz="2585" kern="1200">
          <a:solidFill>
            <a:schemeClr val="tx1"/>
          </a:solidFill>
          <a:latin typeface="+mn-lt"/>
          <a:ea typeface="+mn-ea"/>
          <a:cs typeface="+mn-cs"/>
        </a:defRPr>
      </a:lvl7pPr>
      <a:lvl8pPr marL="4620682" algn="l" defTabSz="1320194" rtl="0" eaLnBrk="1" latinLnBrk="0" hangingPunct="1">
        <a:defRPr sz="2585" kern="1200">
          <a:solidFill>
            <a:schemeClr val="tx1"/>
          </a:solidFill>
          <a:latin typeface="+mn-lt"/>
          <a:ea typeface="+mn-ea"/>
          <a:cs typeface="+mn-cs"/>
        </a:defRPr>
      </a:lvl8pPr>
      <a:lvl9pPr marL="5280781" algn="l" defTabSz="1320194" rtl="0" eaLnBrk="1" latinLnBrk="0" hangingPunct="1">
        <a:defRPr sz="25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49.jpeg"/><Relationship Id="rId5" Type="http://schemas.openxmlformats.org/officeDocument/2006/relationships/image" Target="../media/image53.png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1"/>
          <a:stretch/>
        </p:blipFill>
        <p:spPr>
          <a:xfrm>
            <a:off x="0" y="0"/>
            <a:ext cx="12192000" cy="6554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2064" y="2996952"/>
            <a:ext cx="5184576" cy="865233"/>
          </a:xfrm>
        </p:spPr>
        <p:txBody>
          <a:bodyPr/>
          <a:lstStyle/>
          <a:p>
            <a:pPr algn="l"/>
            <a:r>
              <a:rPr lang="ru-RU" sz="2400" dirty="0"/>
              <a:t>Применение современных спутниковых технологий в корпоративных сетях связи для оптимизации затрат</a:t>
            </a:r>
            <a:r>
              <a:rPr lang="en-US" sz="2400" dirty="0" smtClean="0">
                <a:solidFill>
                  <a:srgbClr val="0070C0"/>
                </a:solidFill>
              </a:rPr>
              <a:t/>
            </a:r>
            <a:br>
              <a:rPr lang="en-US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Газпром </a:t>
            </a:r>
            <a:r>
              <a:rPr lang="ru-RU" sz="1800" dirty="0">
                <a:solidFill>
                  <a:srgbClr val="0070C0"/>
                </a:solidFill>
              </a:rPr>
              <a:t>космические </a:t>
            </a:r>
            <a:r>
              <a:rPr lang="ru-RU" sz="1800" dirty="0" smtClean="0">
                <a:solidFill>
                  <a:srgbClr val="0070C0"/>
                </a:solidFill>
              </a:rPr>
              <a:t>системы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Бабкина Юлия Анатольевна</a:t>
            </a:r>
            <a:r>
              <a:rPr lang="ru-RU" sz="1800" dirty="0">
                <a:solidFill>
                  <a:srgbClr val="0070C0"/>
                </a:solidFill>
              </a:rPr>
              <a:t/>
            </a:r>
            <a:br>
              <a:rPr lang="ru-RU" sz="1800" dirty="0">
                <a:solidFill>
                  <a:srgbClr val="0070C0"/>
                </a:solidFill>
              </a:rPr>
            </a:br>
            <a:endParaRPr lang="ru-RU" sz="18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5852161"/>
            <a:ext cx="12192000" cy="1005841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ru-RU" sz="1449"/>
          </a:p>
        </p:txBody>
      </p:sp>
      <p:sp>
        <p:nvSpPr>
          <p:cNvPr id="12" name="Rectangle 11"/>
          <p:cNvSpPr/>
          <p:nvPr/>
        </p:nvSpPr>
        <p:spPr>
          <a:xfrm>
            <a:off x="9489358" y="6242005"/>
            <a:ext cx="21311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www.gazpromcosmos.ru 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V="1">
            <a:off x="0" y="5852161"/>
            <a:ext cx="12192000" cy="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>
          <a:xfrm>
            <a:off x="6672064" y="3717032"/>
            <a:ext cx="482453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916" y="5981143"/>
            <a:ext cx="1512168" cy="74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9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/>
          </p:cNvPicPr>
          <p:nvPr/>
        </p:nvPicPr>
        <p:blipFill rotWithShape="1">
          <a:blip r:embed="rId2" cstate="print">
            <a:lum brigh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52" r="24601" b="35371"/>
          <a:stretch/>
        </p:blipFill>
        <p:spPr>
          <a:xfrm>
            <a:off x="5087888" y="2610489"/>
            <a:ext cx="7333556" cy="34279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3" b="25939"/>
          <a:stretch/>
        </p:blipFill>
        <p:spPr>
          <a:xfrm>
            <a:off x="10323980" y="2388856"/>
            <a:ext cx="1329688" cy="12908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4430" y="1118760"/>
            <a:ext cx="5781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spcAft>
                <a:spcPts val="2400"/>
              </a:spcAft>
            </a:pPr>
            <a:r>
              <a:rPr lang="ru-RU" altLang="ru-RU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№ 54-ФЗ </a:t>
            </a:r>
            <a:r>
              <a:rPr lang="ru-RU" altLang="ru-RU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обязывает с 1 июля 2017 все торговые предприятия передавать в режиме онлайн данные с кассовых аппаратов Операторам Фискальных Данных. </a:t>
            </a:r>
            <a:r>
              <a:rPr lang="ru-RU" altLang="ru-RU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1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4431" y="2166467"/>
            <a:ext cx="5334362" cy="1428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</a:rPr>
              <a:t>При подключении кассовых аппаратов через </a:t>
            </a:r>
            <a:r>
              <a:rPr lang="ru-RU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</a:rPr>
              <a:t>терминал 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</a:rPr>
              <a:t>Sat</a:t>
            </a:r>
            <a:r>
              <a:rPr lang="ru-RU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</a:rPr>
              <a:t>3</a:t>
            </a:r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</a:rPr>
              <a:t>Play</a:t>
            </a:r>
            <a:r>
              <a:rPr lang="ru-RU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</a:rPr>
              <a:t> обеспечивается:</a:t>
            </a:r>
            <a:endParaRPr lang="ru-RU" sz="1400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-"/>
              <a:tabLst>
                <a:tab pos="630555" algn="l"/>
              </a:tabLst>
            </a:pPr>
            <a:r>
              <a:rPr lang="ru-RU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передача </a:t>
            </a:r>
            <a:r>
              <a:rPr lang="ru-RU" sz="1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фискальных </a:t>
            </a:r>
            <a:r>
              <a:rPr lang="ru-RU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данных </a:t>
            </a:r>
            <a:endParaRPr lang="ru-RU" sz="1400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-"/>
              <a:tabLst>
                <a:tab pos="630555" algn="l"/>
              </a:tabLst>
            </a:pPr>
            <a:r>
              <a:rPr lang="ru-RU" sz="14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эквайринг</a:t>
            </a:r>
            <a:r>
              <a:rPr lang="ru-RU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карт различных банков</a:t>
            </a:r>
            <a:endParaRPr lang="ru-RU" sz="1400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-"/>
              <a:tabLst>
                <a:tab pos="630555" algn="l"/>
              </a:tabLst>
            </a:pPr>
            <a:r>
              <a:rPr lang="ru-RU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работа в системе ЕГАИС</a:t>
            </a:r>
            <a:endParaRPr lang="ru-RU" sz="1400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74836" y="3752414"/>
            <a:ext cx="5285373" cy="1740843"/>
          </a:xfrm>
          <a:prstGeom prst="roundRect">
            <a:avLst>
              <a:gd name="adj" fmla="val 13742"/>
            </a:avLst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173038"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Условия:</a:t>
            </a:r>
          </a:p>
          <a:p>
            <a:pPr marL="342900" lvl="0" indent="-169863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с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тоимость услуг		1 500 руб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. в месяц </a:t>
            </a:r>
            <a:endParaRPr lang="ru-RU" altLang="ru-RU" sz="1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lvl="0" indent="-169863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с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корость передачи 	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	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до 20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/1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Мбит/с </a:t>
            </a:r>
          </a:p>
          <a:p>
            <a:pPr marL="342900" indent="-169863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о</a:t>
            </a:r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бслуживание		через </a:t>
            </a:r>
            <a:r>
              <a:rPr 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Личный </a:t>
            </a:r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кабинет</a:t>
            </a:r>
          </a:p>
          <a:p>
            <a:pPr marL="342900" indent="-169863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Стоимость терминала 	512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$</a:t>
            </a:r>
            <a:endParaRPr lang="ru-RU" altLang="ru-RU" sz="1400" dirty="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1762" y="5598495"/>
            <a:ext cx="6200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</a:rPr>
              <a:t>Решение апробировано в филиале ООО «Газпром питание» 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</a:rPr>
              <a:t>на </a:t>
            </a:r>
            <a:r>
              <a:rPr lang="ru-RU" sz="14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</a:rPr>
              <a:t>Бованенковском</a:t>
            </a:r>
            <a:r>
              <a:rPr lang="ru-RU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</a:rPr>
              <a:t> НГКМ</a:t>
            </a:r>
            <a:endParaRPr lang="ru-RU" sz="1400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1" name="Облако 20"/>
          <p:cNvSpPr/>
          <p:nvPr/>
        </p:nvSpPr>
        <p:spPr>
          <a:xfrm>
            <a:off x="7640458" y="4804559"/>
            <a:ext cx="2370399" cy="916996"/>
          </a:xfrm>
          <a:prstGeom prst="clou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919" y="3005578"/>
            <a:ext cx="804681" cy="1263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3396" y="2889014"/>
            <a:ext cx="568651" cy="573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39275">
            <a:off x="8106025" y="1354212"/>
            <a:ext cx="755290" cy="359518"/>
          </a:xfrm>
          <a:prstGeom prst="rect">
            <a:avLst/>
          </a:prstGeom>
        </p:spPr>
      </p:pic>
      <p:pic>
        <p:nvPicPr>
          <p:cNvPr id="25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39275">
            <a:off x="8414290" y="1300545"/>
            <a:ext cx="755290" cy="359518"/>
          </a:xfrm>
          <a:prstGeom prst="rect">
            <a:avLst/>
          </a:prstGeom>
        </p:spPr>
      </p:pic>
      <p:sp>
        <p:nvSpPr>
          <p:cNvPr id="26" name="Rectangle 58"/>
          <p:cNvSpPr/>
          <p:nvPr/>
        </p:nvSpPr>
        <p:spPr>
          <a:xfrm>
            <a:off x="10342781" y="5445461"/>
            <a:ext cx="13032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Оператор Фискальных Данных</a:t>
            </a:r>
            <a:endParaRPr lang="ru-RU" sz="1000" b="1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7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133" y="4847643"/>
            <a:ext cx="985717" cy="61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45"/>
          <p:cNvCxnSpPr/>
          <p:nvPr/>
        </p:nvCxnSpPr>
        <p:spPr>
          <a:xfrm flipV="1">
            <a:off x="7525368" y="1957304"/>
            <a:ext cx="917933" cy="874062"/>
          </a:xfrm>
          <a:prstGeom prst="line">
            <a:avLst/>
          </a:prstGeom>
          <a:ln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45"/>
          <p:cNvCxnSpPr/>
          <p:nvPr/>
        </p:nvCxnSpPr>
        <p:spPr>
          <a:xfrm flipH="1" flipV="1">
            <a:off x="8998296" y="1857424"/>
            <a:ext cx="914128" cy="81612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45"/>
          <p:cNvCxnSpPr/>
          <p:nvPr/>
        </p:nvCxnSpPr>
        <p:spPr>
          <a:xfrm>
            <a:off x="7313867" y="4359235"/>
            <a:ext cx="559894" cy="581933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45"/>
          <p:cNvCxnSpPr/>
          <p:nvPr/>
        </p:nvCxnSpPr>
        <p:spPr>
          <a:xfrm flipV="1">
            <a:off x="10010857" y="5224455"/>
            <a:ext cx="409276" cy="796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8832304" y="1239132"/>
            <a:ext cx="2074985" cy="31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792" tIns="60890" rIns="121792" bIns="60890"/>
          <a:lstStyle/>
          <a:p>
            <a:pPr marL="0" lvl="1" algn="ctr" eaLnBrk="0" hangingPunct="0">
              <a:spcBef>
                <a:spcPct val="100000"/>
              </a:spcBef>
            </a:pPr>
            <a:r>
              <a:rPr lang="ru-RU" sz="1136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ЯМАЛ-401</a:t>
            </a:r>
            <a:r>
              <a:rPr lang="ru-RU" sz="1136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ЯМАЛ-402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104" y="3117575"/>
            <a:ext cx="1561371" cy="11512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400" dirty="0" smtClean="0"/>
              <a:t>Пример: </a:t>
            </a:r>
            <a:br>
              <a:rPr lang="ru-RU" sz="2400" dirty="0" smtClean="0"/>
            </a:br>
            <a:r>
              <a:rPr lang="ru-RU" sz="2400" dirty="0" smtClean="0"/>
              <a:t>КАССОВОЕ РЕШЕНИЕ на базе спутниковых технологий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5576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ru-RU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Используемые топологии сетей</a:t>
            </a: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связи у наших клиентов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39416" y="1121182"/>
            <a:ext cx="10539784" cy="895290"/>
          </a:xfrm>
          <a:prstGeom prst="roundRect">
            <a:avLst>
              <a:gd name="adj" fmla="val 13742"/>
            </a:avLst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173038" algn="ctr" eaLnBrk="1" hangingPunct="1">
              <a:lnSpc>
                <a:spcPct val="150000"/>
              </a:lnSpc>
            </a:pPr>
            <a:r>
              <a:rPr lang="ru-RU" altLang="ru-RU" sz="1800" u="sng" dirty="0">
                <a:solidFill>
                  <a:schemeClr val="bg1"/>
                </a:solidFill>
                <a:cs typeface="Arial" panose="020B0604020202020204" pitchFamily="34" charset="0"/>
              </a:rPr>
              <a:t>Задача</a:t>
            </a:r>
            <a:r>
              <a:rPr lang="ru-RU" altLang="ru-RU" sz="1800" dirty="0">
                <a:solidFill>
                  <a:schemeClr val="bg1"/>
                </a:solidFill>
                <a:cs typeface="Arial" panose="020B0604020202020204" pitchFamily="34" charset="0"/>
              </a:rPr>
              <a:t>: организовать связь между несколькими географически распределенными филиалами или подразделениями </a:t>
            </a:r>
            <a:r>
              <a:rPr lang="ru-RU" altLang="ru-RU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компании и центральным офисом.</a:t>
            </a:r>
            <a:endParaRPr lang="ru-RU" altLang="ru-RU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Стрелка вправо с вырезом 1"/>
          <p:cNvSpPr/>
          <p:nvPr/>
        </p:nvSpPr>
        <p:spPr>
          <a:xfrm rot="5400000">
            <a:off x="2142214" y="1862826"/>
            <a:ext cx="684076" cy="1224136"/>
          </a:xfrm>
          <a:custGeom>
            <a:avLst/>
            <a:gdLst>
              <a:gd name="connsiteX0" fmla="*/ 0 w 684076"/>
              <a:gd name="connsiteY0" fmla="*/ 405045 h 1620180"/>
              <a:gd name="connsiteX1" fmla="*/ 342038 w 684076"/>
              <a:gd name="connsiteY1" fmla="*/ 405045 h 1620180"/>
              <a:gd name="connsiteX2" fmla="*/ 342038 w 684076"/>
              <a:gd name="connsiteY2" fmla="*/ 0 h 1620180"/>
              <a:gd name="connsiteX3" fmla="*/ 684076 w 684076"/>
              <a:gd name="connsiteY3" fmla="*/ 810090 h 1620180"/>
              <a:gd name="connsiteX4" fmla="*/ 342038 w 684076"/>
              <a:gd name="connsiteY4" fmla="*/ 1620180 h 1620180"/>
              <a:gd name="connsiteX5" fmla="*/ 342038 w 684076"/>
              <a:gd name="connsiteY5" fmla="*/ 1215135 h 1620180"/>
              <a:gd name="connsiteX6" fmla="*/ 0 w 684076"/>
              <a:gd name="connsiteY6" fmla="*/ 1215135 h 1620180"/>
              <a:gd name="connsiteX7" fmla="*/ 171019 w 684076"/>
              <a:gd name="connsiteY7" fmla="*/ 810090 h 1620180"/>
              <a:gd name="connsiteX8" fmla="*/ 0 w 684076"/>
              <a:gd name="connsiteY8" fmla="*/ 405045 h 1620180"/>
              <a:gd name="connsiteX0" fmla="*/ 0 w 684076"/>
              <a:gd name="connsiteY0" fmla="*/ 405045 h 1620180"/>
              <a:gd name="connsiteX1" fmla="*/ 342038 w 684076"/>
              <a:gd name="connsiteY1" fmla="*/ 405045 h 1620180"/>
              <a:gd name="connsiteX2" fmla="*/ 342038 w 684076"/>
              <a:gd name="connsiteY2" fmla="*/ 0 h 1620180"/>
              <a:gd name="connsiteX3" fmla="*/ 684076 w 684076"/>
              <a:gd name="connsiteY3" fmla="*/ 810090 h 1620180"/>
              <a:gd name="connsiteX4" fmla="*/ 342038 w 684076"/>
              <a:gd name="connsiteY4" fmla="*/ 1620180 h 1620180"/>
              <a:gd name="connsiteX5" fmla="*/ 342038 w 684076"/>
              <a:gd name="connsiteY5" fmla="*/ 1215135 h 1620180"/>
              <a:gd name="connsiteX6" fmla="*/ 0 w 684076"/>
              <a:gd name="connsiteY6" fmla="*/ 1215135 h 1620180"/>
              <a:gd name="connsiteX7" fmla="*/ 76426 w 684076"/>
              <a:gd name="connsiteY7" fmla="*/ 857386 h 1620180"/>
              <a:gd name="connsiteX8" fmla="*/ 0 w 684076"/>
              <a:gd name="connsiteY8" fmla="*/ 405045 h 1620180"/>
              <a:gd name="connsiteX0" fmla="*/ 112760 w 796836"/>
              <a:gd name="connsiteY0" fmla="*/ 405045 h 1620180"/>
              <a:gd name="connsiteX1" fmla="*/ 454798 w 796836"/>
              <a:gd name="connsiteY1" fmla="*/ 405045 h 1620180"/>
              <a:gd name="connsiteX2" fmla="*/ 454798 w 796836"/>
              <a:gd name="connsiteY2" fmla="*/ 0 h 1620180"/>
              <a:gd name="connsiteX3" fmla="*/ 796836 w 796836"/>
              <a:gd name="connsiteY3" fmla="*/ 810090 h 1620180"/>
              <a:gd name="connsiteX4" fmla="*/ 454798 w 796836"/>
              <a:gd name="connsiteY4" fmla="*/ 1620180 h 1620180"/>
              <a:gd name="connsiteX5" fmla="*/ 454798 w 796836"/>
              <a:gd name="connsiteY5" fmla="*/ 1215135 h 1620180"/>
              <a:gd name="connsiteX6" fmla="*/ 112760 w 796836"/>
              <a:gd name="connsiteY6" fmla="*/ 1215135 h 1620180"/>
              <a:gd name="connsiteX7" fmla="*/ 0 w 796836"/>
              <a:gd name="connsiteY7" fmla="*/ 857386 h 1620180"/>
              <a:gd name="connsiteX8" fmla="*/ 112760 w 796836"/>
              <a:gd name="connsiteY8" fmla="*/ 405045 h 1620180"/>
              <a:gd name="connsiteX0" fmla="*/ 0 w 684076"/>
              <a:gd name="connsiteY0" fmla="*/ 405045 h 1620180"/>
              <a:gd name="connsiteX1" fmla="*/ 342038 w 684076"/>
              <a:gd name="connsiteY1" fmla="*/ 405045 h 1620180"/>
              <a:gd name="connsiteX2" fmla="*/ 342038 w 684076"/>
              <a:gd name="connsiteY2" fmla="*/ 0 h 1620180"/>
              <a:gd name="connsiteX3" fmla="*/ 684076 w 684076"/>
              <a:gd name="connsiteY3" fmla="*/ 810090 h 1620180"/>
              <a:gd name="connsiteX4" fmla="*/ 342038 w 684076"/>
              <a:gd name="connsiteY4" fmla="*/ 1620180 h 1620180"/>
              <a:gd name="connsiteX5" fmla="*/ 342038 w 684076"/>
              <a:gd name="connsiteY5" fmla="*/ 1215135 h 1620180"/>
              <a:gd name="connsiteX6" fmla="*/ 0 w 684076"/>
              <a:gd name="connsiteY6" fmla="*/ 1215135 h 1620180"/>
              <a:gd name="connsiteX7" fmla="*/ 60660 w 684076"/>
              <a:gd name="connsiteY7" fmla="*/ 857386 h 1620180"/>
              <a:gd name="connsiteX8" fmla="*/ 0 w 684076"/>
              <a:gd name="connsiteY8" fmla="*/ 405045 h 1620180"/>
              <a:gd name="connsiteX0" fmla="*/ 0 w 684076"/>
              <a:gd name="connsiteY0" fmla="*/ 405045 h 1620180"/>
              <a:gd name="connsiteX1" fmla="*/ 342038 w 684076"/>
              <a:gd name="connsiteY1" fmla="*/ 405045 h 1620180"/>
              <a:gd name="connsiteX2" fmla="*/ 342038 w 684076"/>
              <a:gd name="connsiteY2" fmla="*/ 0 h 1620180"/>
              <a:gd name="connsiteX3" fmla="*/ 684076 w 684076"/>
              <a:gd name="connsiteY3" fmla="*/ 810090 h 1620180"/>
              <a:gd name="connsiteX4" fmla="*/ 342038 w 684076"/>
              <a:gd name="connsiteY4" fmla="*/ 1620180 h 1620180"/>
              <a:gd name="connsiteX5" fmla="*/ 342038 w 684076"/>
              <a:gd name="connsiteY5" fmla="*/ 1215135 h 1620180"/>
              <a:gd name="connsiteX6" fmla="*/ 0 w 684076"/>
              <a:gd name="connsiteY6" fmla="*/ 1215135 h 1620180"/>
              <a:gd name="connsiteX7" fmla="*/ 71949 w 684076"/>
              <a:gd name="connsiteY7" fmla="*/ 797622 h 1620180"/>
              <a:gd name="connsiteX8" fmla="*/ 0 w 684076"/>
              <a:gd name="connsiteY8" fmla="*/ 405045 h 1620180"/>
              <a:gd name="connsiteX0" fmla="*/ 0 w 684076"/>
              <a:gd name="connsiteY0" fmla="*/ 405045 h 1620180"/>
              <a:gd name="connsiteX1" fmla="*/ 342038 w 684076"/>
              <a:gd name="connsiteY1" fmla="*/ 405045 h 1620180"/>
              <a:gd name="connsiteX2" fmla="*/ 342038 w 684076"/>
              <a:gd name="connsiteY2" fmla="*/ 0 h 1620180"/>
              <a:gd name="connsiteX3" fmla="*/ 684076 w 684076"/>
              <a:gd name="connsiteY3" fmla="*/ 810090 h 1620180"/>
              <a:gd name="connsiteX4" fmla="*/ 342038 w 684076"/>
              <a:gd name="connsiteY4" fmla="*/ 1620180 h 1620180"/>
              <a:gd name="connsiteX5" fmla="*/ 342038 w 684076"/>
              <a:gd name="connsiteY5" fmla="*/ 1215135 h 1620180"/>
              <a:gd name="connsiteX6" fmla="*/ 0 w 684076"/>
              <a:gd name="connsiteY6" fmla="*/ 1215135 h 1620180"/>
              <a:gd name="connsiteX7" fmla="*/ 71949 w 684076"/>
              <a:gd name="connsiteY7" fmla="*/ 797622 h 1620180"/>
              <a:gd name="connsiteX8" fmla="*/ 0 w 684076"/>
              <a:gd name="connsiteY8" fmla="*/ 405045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076" h="1620180">
                <a:moveTo>
                  <a:pt x="0" y="405045"/>
                </a:moveTo>
                <a:lnTo>
                  <a:pt x="342038" y="405045"/>
                </a:lnTo>
                <a:lnTo>
                  <a:pt x="342038" y="0"/>
                </a:lnTo>
                <a:lnTo>
                  <a:pt x="684076" y="810090"/>
                </a:lnTo>
                <a:lnTo>
                  <a:pt x="342038" y="1620180"/>
                </a:lnTo>
                <a:lnTo>
                  <a:pt x="342038" y="1215135"/>
                </a:lnTo>
                <a:lnTo>
                  <a:pt x="0" y="1215135"/>
                </a:lnTo>
                <a:lnTo>
                  <a:pt x="71949" y="797622"/>
                </a:lnTo>
                <a:lnTo>
                  <a:pt x="0" y="40504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6080" y="2936214"/>
            <a:ext cx="3096344" cy="1068850"/>
          </a:xfrm>
          <a:prstGeom prst="roundRect">
            <a:avLst>
              <a:gd name="adj" fmla="val 467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Каналы «</a:t>
            </a:r>
            <a:r>
              <a: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SCPC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»</a:t>
            </a:r>
          </a:p>
          <a:p>
            <a:pPr algn="ctr">
              <a:spcAft>
                <a:spcPts val="1200"/>
              </a:spcAft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Закрепленные каналы. «Точка-точка».</a:t>
            </a:r>
            <a:endParaRPr lang="en-US" sz="16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36480" y="2924944"/>
            <a:ext cx="3096344" cy="1080120"/>
          </a:xfrm>
          <a:prstGeom prst="roundRect">
            <a:avLst>
              <a:gd name="adj" fmla="val 467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Топология «Звезда»</a:t>
            </a:r>
          </a:p>
          <a:p>
            <a:pPr algn="ctr">
              <a:spcAft>
                <a:spcPts val="1200"/>
              </a:spcAft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Топология построения сетей через центральный узел.</a:t>
            </a:r>
            <a:endParaRPr lang="en-US" sz="16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145548" y="2924944"/>
            <a:ext cx="3096344" cy="1080120"/>
          </a:xfrm>
          <a:prstGeom prst="roundRect">
            <a:avLst>
              <a:gd name="adj" fmla="val 467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Топология «</a:t>
            </a:r>
            <a:r>
              <a: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MESH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»</a:t>
            </a:r>
          </a:p>
          <a:p>
            <a:pPr algn="ctr">
              <a:spcAft>
                <a:spcPts val="1200"/>
              </a:spcAft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Топология, построенная на принципе ячеек.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055440" y="3356992"/>
            <a:ext cx="28083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655840" y="3356992"/>
            <a:ext cx="28083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328248" y="3356992"/>
            <a:ext cx="28083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трелка вправо с вырезом 1"/>
          <p:cNvSpPr/>
          <p:nvPr/>
        </p:nvSpPr>
        <p:spPr>
          <a:xfrm rot="5400000">
            <a:off x="5742614" y="1862826"/>
            <a:ext cx="684076" cy="1224136"/>
          </a:xfrm>
          <a:custGeom>
            <a:avLst/>
            <a:gdLst>
              <a:gd name="connsiteX0" fmla="*/ 0 w 684076"/>
              <a:gd name="connsiteY0" fmla="*/ 405045 h 1620180"/>
              <a:gd name="connsiteX1" fmla="*/ 342038 w 684076"/>
              <a:gd name="connsiteY1" fmla="*/ 405045 h 1620180"/>
              <a:gd name="connsiteX2" fmla="*/ 342038 w 684076"/>
              <a:gd name="connsiteY2" fmla="*/ 0 h 1620180"/>
              <a:gd name="connsiteX3" fmla="*/ 684076 w 684076"/>
              <a:gd name="connsiteY3" fmla="*/ 810090 h 1620180"/>
              <a:gd name="connsiteX4" fmla="*/ 342038 w 684076"/>
              <a:gd name="connsiteY4" fmla="*/ 1620180 h 1620180"/>
              <a:gd name="connsiteX5" fmla="*/ 342038 w 684076"/>
              <a:gd name="connsiteY5" fmla="*/ 1215135 h 1620180"/>
              <a:gd name="connsiteX6" fmla="*/ 0 w 684076"/>
              <a:gd name="connsiteY6" fmla="*/ 1215135 h 1620180"/>
              <a:gd name="connsiteX7" fmla="*/ 171019 w 684076"/>
              <a:gd name="connsiteY7" fmla="*/ 810090 h 1620180"/>
              <a:gd name="connsiteX8" fmla="*/ 0 w 684076"/>
              <a:gd name="connsiteY8" fmla="*/ 405045 h 1620180"/>
              <a:gd name="connsiteX0" fmla="*/ 0 w 684076"/>
              <a:gd name="connsiteY0" fmla="*/ 405045 h 1620180"/>
              <a:gd name="connsiteX1" fmla="*/ 342038 w 684076"/>
              <a:gd name="connsiteY1" fmla="*/ 405045 h 1620180"/>
              <a:gd name="connsiteX2" fmla="*/ 342038 w 684076"/>
              <a:gd name="connsiteY2" fmla="*/ 0 h 1620180"/>
              <a:gd name="connsiteX3" fmla="*/ 684076 w 684076"/>
              <a:gd name="connsiteY3" fmla="*/ 810090 h 1620180"/>
              <a:gd name="connsiteX4" fmla="*/ 342038 w 684076"/>
              <a:gd name="connsiteY4" fmla="*/ 1620180 h 1620180"/>
              <a:gd name="connsiteX5" fmla="*/ 342038 w 684076"/>
              <a:gd name="connsiteY5" fmla="*/ 1215135 h 1620180"/>
              <a:gd name="connsiteX6" fmla="*/ 0 w 684076"/>
              <a:gd name="connsiteY6" fmla="*/ 1215135 h 1620180"/>
              <a:gd name="connsiteX7" fmla="*/ 76426 w 684076"/>
              <a:gd name="connsiteY7" fmla="*/ 857386 h 1620180"/>
              <a:gd name="connsiteX8" fmla="*/ 0 w 684076"/>
              <a:gd name="connsiteY8" fmla="*/ 405045 h 1620180"/>
              <a:gd name="connsiteX0" fmla="*/ 112760 w 796836"/>
              <a:gd name="connsiteY0" fmla="*/ 405045 h 1620180"/>
              <a:gd name="connsiteX1" fmla="*/ 454798 w 796836"/>
              <a:gd name="connsiteY1" fmla="*/ 405045 h 1620180"/>
              <a:gd name="connsiteX2" fmla="*/ 454798 w 796836"/>
              <a:gd name="connsiteY2" fmla="*/ 0 h 1620180"/>
              <a:gd name="connsiteX3" fmla="*/ 796836 w 796836"/>
              <a:gd name="connsiteY3" fmla="*/ 810090 h 1620180"/>
              <a:gd name="connsiteX4" fmla="*/ 454798 w 796836"/>
              <a:gd name="connsiteY4" fmla="*/ 1620180 h 1620180"/>
              <a:gd name="connsiteX5" fmla="*/ 454798 w 796836"/>
              <a:gd name="connsiteY5" fmla="*/ 1215135 h 1620180"/>
              <a:gd name="connsiteX6" fmla="*/ 112760 w 796836"/>
              <a:gd name="connsiteY6" fmla="*/ 1215135 h 1620180"/>
              <a:gd name="connsiteX7" fmla="*/ 0 w 796836"/>
              <a:gd name="connsiteY7" fmla="*/ 857386 h 1620180"/>
              <a:gd name="connsiteX8" fmla="*/ 112760 w 796836"/>
              <a:gd name="connsiteY8" fmla="*/ 405045 h 1620180"/>
              <a:gd name="connsiteX0" fmla="*/ 0 w 684076"/>
              <a:gd name="connsiteY0" fmla="*/ 405045 h 1620180"/>
              <a:gd name="connsiteX1" fmla="*/ 342038 w 684076"/>
              <a:gd name="connsiteY1" fmla="*/ 405045 h 1620180"/>
              <a:gd name="connsiteX2" fmla="*/ 342038 w 684076"/>
              <a:gd name="connsiteY2" fmla="*/ 0 h 1620180"/>
              <a:gd name="connsiteX3" fmla="*/ 684076 w 684076"/>
              <a:gd name="connsiteY3" fmla="*/ 810090 h 1620180"/>
              <a:gd name="connsiteX4" fmla="*/ 342038 w 684076"/>
              <a:gd name="connsiteY4" fmla="*/ 1620180 h 1620180"/>
              <a:gd name="connsiteX5" fmla="*/ 342038 w 684076"/>
              <a:gd name="connsiteY5" fmla="*/ 1215135 h 1620180"/>
              <a:gd name="connsiteX6" fmla="*/ 0 w 684076"/>
              <a:gd name="connsiteY6" fmla="*/ 1215135 h 1620180"/>
              <a:gd name="connsiteX7" fmla="*/ 60660 w 684076"/>
              <a:gd name="connsiteY7" fmla="*/ 857386 h 1620180"/>
              <a:gd name="connsiteX8" fmla="*/ 0 w 684076"/>
              <a:gd name="connsiteY8" fmla="*/ 405045 h 1620180"/>
              <a:gd name="connsiteX0" fmla="*/ 0 w 684076"/>
              <a:gd name="connsiteY0" fmla="*/ 405045 h 1620180"/>
              <a:gd name="connsiteX1" fmla="*/ 342038 w 684076"/>
              <a:gd name="connsiteY1" fmla="*/ 405045 h 1620180"/>
              <a:gd name="connsiteX2" fmla="*/ 342038 w 684076"/>
              <a:gd name="connsiteY2" fmla="*/ 0 h 1620180"/>
              <a:gd name="connsiteX3" fmla="*/ 684076 w 684076"/>
              <a:gd name="connsiteY3" fmla="*/ 810090 h 1620180"/>
              <a:gd name="connsiteX4" fmla="*/ 342038 w 684076"/>
              <a:gd name="connsiteY4" fmla="*/ 1620180 h 1620180"/>
              <a:gd name="connsiteX5" fmla="*/ 342038 w 684076"/>
              <a:gd name="connsiteY5" fmla="*/ 1215135 h 1620180"/>
              <a:gd name="connsiteX6" fmla="*/ 0 w 684076"/>
              <a:gd name="connsiteY6" fmla="*/ 1215135 h 1620180"/>
              <a:gd name="connsiteX7" fmla="*/ 71949 w 684076"/>
              <a:gd name="connsiteY7" fmla="*/ 797622 h 1620180"/>
              <a:gd name="connsiteX8" fmla="*/ 0 w 684076"/>
              <a:gd name="connsiteY8" fmla="*/ 405045 h 1620180"/>
              <a:gd name="connsiteX0" fmla="*/ 0 w 684076"/>
              <a:gd name="connsiteY0" fmla="*/ 405045 h 1620180"/>
              <a:gd name="connsiteX1" fmla="*/ 342038 w 684076"/>
              <a:gd name="connsiteY1" fmla="*/ 405045 h 1620180"/>
              <a:gd name="connsiteX2" fmla="*/ 342038 w 684076"/>
              <a:gd name="connsiteY2" fmla="*/ 0 h 1620180"/>
              <a:gd name="connsiteX3" fmla="*/ 684076 w 684076"/>
              <a:gd name="connsiteY3" fmla="*/ 810090 h 1620180"/>
              <a:gd name="connsiteX4" fmla="*/ 342038 w 684076"/>
              <a:gd name="connsiteY4" fmla="*/ 1620180 h 1620180"/>
              <a:gd name="connsiteX5" fmla="*/ 342038 w 684076"/>
              <a:gd name="connsiteY5" fmla="*/ 1215135 h 1620180"/>
              <a:gd name="connsiteX6" fmla="*/ 0 w 684076"/>
              <a:gd name="connsiteY6" fmla="*/ 1215135 h 1620180"/>
              <a:gd name="connsiteX7" fmla="*/ 71949 w 684076"/>
              <a:gd name="connsiteY7" fmla="*/ 797622 h 1620180"/>
              <a:gd name="connsiteX8" fmla="*/ 0 w 684076"/>
              <a:gd name="connsiteY8" fmla="*/ 405045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076" h="1620180">
                <a:moveTo>
                  <a:pt x="0" y="405045"/>
                </a:moveTo>
                <a:lnTo>
                  <a:pt x="342038" y="405045"/>
                </a:lnTo>
                <a:lnTo>
                  <a:pt x="342038" y="0"/>
                </a:lnTo>
                <a:lnTo>
                  <a:pt x="684076" y="810090"/>
                </a:lnTo>
                <a:lnTo>
                  <a:pt x="342038" y="1620180"/>
                </a:lnTo>
                <a:lnTo>
                  <a:pt x="342038" y="1215135"/>
                </a:lnTo>
                <a:lnTo>
                  <a:pt x="0" y="1215135"/>
                </a:lnTo>
                <a:lnTo>
                  <a:pt x="71949" y="797622"/>
                </a:lnTo>
                <a:lnTo>
                  <a:pt x="0" y="40504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"/>
          <p:cNvSpPr/>
          <p:nvPr/>
        </p:nvSpPr>
        <p:spPr>
          <a:xfrm rot="5400000">
            <a:off x="9351682" y="1862826"/>
            <a:ext cx="684076" cy="1224136"/>
          </a:xfrm>
          <a:custGeom>
            <a:avLst/>
            <a:gdLst>
              <a:gd name="connsiteX0" fmla="*/ 0 w 684076"/>
              <a:gd name="connsiteY0" fmla="*/ 405045 h 1620180"/>
              <a:gd name="connsiteX1" fmla="*/ 342038 w 684076"/>
              <a:gd name="connsiteY1" fmla="*/ 405045 h 1620180"/>
              <a:gd name="connsiteX2" fmla="*/ 342038 w 684076"/>
              <a:gd name="connsiteY2" fmla="*/ 0 h 1620180"/>
              <a:gd name="connsiteX3" fmla="*/ 684076 w 684076"/>
              <a:gd name="connsiteY3" fmla="*/ 810090 h 1620180"/>
              <a:gd name="connsiteX4" fmla="*/ 342038 w 684076"/>
              <a:gd name="connsiteY4" fmla="*/ 1620180 h 1620180"/>
              <a:gd name="connsiteX5" fmla="*/ 342038 w 684076"/>
              <a:gd name="connsiteY5" fmla="*/ 1215135 h 1620180"/>
              <a:gd name="connsiteX6" fmla="*/ 0 w 684076"/>
              <a:gd name="connsiteY6" fmla="*/ 1215135 h 1620180"/>
              <a:gd name="connsiteX7" fmla="*/ 171019 w 684076"/>
              <a:gd name="connsiteY7" fmla="*/ 810090 h 1620180"/>
              <a:gd name="connsiteX8" fmla="*/ 0 w 684076"/>
              <a:gd name="connsiteY8" fmla="*/ 405045 h 1620180"/>
              <a:gd name="connsiteX0" fmla="*/ 0 w 684076"/>
              <a:gd name="connsiteY0" fmla="*/ 405045 h 1620180"/>
              <a:gd name="connsiteX1" fmla="*/ 342038 w 684076"/>
              <a:gd name="connsiteY1" fmla="*/ 405045 h 1620180"/>
              <a:gd name="connsiteX2" fmla="*/ 342038 w 684076"/>
              <a:gd name="connsiteY2" fmla="*/ 0 h 1620180"/>
              <a:gd name="connsiteX3" fmla="*/ 684076 w 684076"/>
              <a:gd name="connsiteY3" fmla="*/ 810090 h 1620180"/>
              <a:gd name="connsiteX4" fmla="*/ 342038 w 684076"/>
              <a:gd name="connsiteY4" fmla="*/ 1620180 h 1620180"/>
              <a:gd name="connsiteX5" fmla="*/ 342038 w 684076"/>
              <a:gd name="connsiteY5" fmla="*/ 1215135 h 1620180"/>
              <a:gd name="connsiteX6" fmla="*/ 0 w 684076"/>
              <a:gd name="connsiteY6" fmla="*/ 1215135 h 1620180"/>
              <a:gd name="connsiteX7" fmla="*/ 76426 w 684076"/>
              <a:gd name="connsiteY7" fmla="*/ 857386 h 1620180"/>
              <a:gd name="connsiteX8" fmla="*/ 0 w 684076"/>
              <a:gd name="connsiteY8" fmla="*/ 405045 h 1620180"/>
              <a:gd name="connsiteX0" fmla="*/ 112760 w 796836"/>
              <a:gd name="connsiteY0" fmla="*/ 405045 h 1620180"/>
              <a:gd name="connsiteX1" fmla="*/ 454798 w 796836"/>
              <a:gd name="connsiteY1" fmla="*/ 405045 h 1620180"/>
              <a:gd name="connsiteX2" fmla="*/ 454798 w 796836"/>
              <a:gd name="connsiteY2" fmla="*/ 0 h 1620180"/>
              <a:gd name="connsiteX3" fmla="*/ 796836 w 796836"/>
              <a:gd name="connsiteY3" fmla="*/ 810090 h 1620180"/>
              <a:gd name="connsiteX4" fmla="*/ 454798 w 796836"/>
              <a:gd name="connsiteY4" fmla="*/ 1620180 h 1620180"/>
              <a:gd name="connsiteX5" fmla="*/ 454798 w 796836"/>
              <a:gd name="connsiteY5" fmla="*/ 1215135 h 1620180"/>
              <a:gd name="connsiteX6" fmla="*/ 112760 w 796836"/>
              <a:gd name="connsiteY6" fmla="*/ 1215135 h 1620180"/>
              <a:gd name="connsiteX7" fmla="*/ 0 w 796836"/>
              <a:gd name="connsiteY7" fmla="*/ 857386 h 1620180"/>
              <a:gd name="connsiteX8" fmla="*/ 112760 w 796836"/>
              <a:gd name="connsiteY8" fmla="*/ 405045 h 1620180"/>
              <a:gd name="connsiteX0" fmla="*/ 0 w 684076"/>
              <a:gd name="connsiteY0" fmla="*/ 405045 h 1620180"/>
              <a:gd name="connsiteX1" fmla="*/ 342038 w 684076"/>
              <a:gd name="connsiteY1" fmla="*/ 405045 h 1620180"/>
              <a:gd name="connsiteX2" fmla="*/ 342038 w 684076"/>
              <a:gd name="connsiteY2" fmla="*/ 0 h 1620180"/>
              <a:gd name="connsiteX3" fmla="*/ 684076 w 684076"/>
              <a:gd name="connsiteY3" fmla="*/ 810090 h 1620180"/>
              <a:gd name="connsiteX4" fmla="*/ 342038 w 684076"/>
              <a:gd name="connsiteY4" fmla="*/ 1620180 h 1620180"/>
              <a:gd name="connsiteX5" fmla="*/ 342038 w 684076"/>
              <a:gd name="connsiteY5" fmla="*/ 1215135 h 1620180"/>
              <a:gd name="connsiteX6" fmla="*/ 0 w 684076"/>
              <a:gd name="connsiteY6" fmla="*/ 1215135 h 1620180"/>
              <a:gd name="connsiteX7" fmla="*/ 60660 w 684076"/>
              <a:gd name="connsiteY7" fmla="*/ 857386 h 1620180"/>
              <a:gd name="connsiteX8" fmla="*/ 0 w 684076"/>
              <a:gd name="connsiteY8" fmla="*/ 405045 h 1620180"/>
              <a:gd name="connsiteX0" fmla="*/ 0 w 684076"/>
              <a:gd name="connsiteY0" fmla="*/ 405045 h 1620180"/>
              <a:gd name="connsiteX1" fmla="*/ 342038 w 684076"/>
              <a:gd name="connsiteY1" fmla="*/ 405045 h 1620180"/>
              <a:gd name="connsiteX2" fmla="*/ 342038 w 684076"/>
              <a:gd name="connsiteY2" fmla="*/ 0 h 1620180"/>
              <a:gd name="connsiteX3" fmla="*/ 684076 w 684076"/>
              <a:gd name="connsiteY3" fmla="*/ 810090 h 1620180"/>
              <a:gd name="connsiteX4" fmla="*/ 342038 w 684076"/>
              <a:gd name="connsiteY4" fmla="*/ 1620180 h 1620180"/>
              <a:gd name="connsiteX5" fmla="*/ 342038 w 684076"/>
              <a:gd name="connsiteY5" fmla="*/ 1215135 h 1620180"/>
              <a:gd name="connsiteX6" fmla="*/ 0 w 684076"/>
              <a:gd name="connsiteY6" fmla="*/ 1215135 h 1620180"/>
              <a:gd name="connsiteX7" fmla="*/ 71949 w 684076"/>
              <a:gd name="connsiteY7" fmla="*/ 797622 h 1620180"/>
              <a:gd name="connsiteX8" fmla="*/ 0 w 684076"/>
              <a:gd name="connsiteY8" fmla="*/ 405045 h 1620180"/>
              <a:gd name="connsiteX0" fmla="*/ 0 w 684076"/>
              <a:gd name="connsiteY0" fmla="*/ 405045 h 1620180"/>
              <a:gd name="connsiteX1" fmla="*/ 342038 w 684076"/>
              <a:gd name="connsiteY1" fmla="*/ 405045 h 1620180"/>
              <a:gd name="connsiteX2" fmla="*/ 342038 w 684076"/>
              <a:gd name="connsiteY2" fmla="*/ 0 h 1620180"/>
              <a:gd name="connsiteX3" fmla="*/ 684076 w 684076"/>
              <a:gd name="connsiteY3" fmla="*/ 810090 h 1620180"/>
              <a:gd name="connsiteX4" fmla="*/ 342038 w 684076"/>
              <a:gd name="connsiteY4" fmla="*/ 1620180 h 1620180"/>
              <a:gd name="connsiteX5" fmla="*/ 342038 w 684076"/>
              <a:gd name="connsiteY5" fmla="*/ 1215135 h 1620180"/>
              <a:gd name="connsiteX6" fmla="*/ 0 w 684076"/>
              <a:gd name="connsiteY6" fmla="*/ 1215135 h 1620180"/>
              <a:gd name="connsiteX7" fmla="*/ 71949 w 684076"/>
              <a:gd name="connsiteY7" fmla="*/ 797622 h 1620180"/>
              <a:gd name="connsiteX8" fmla="*/ 0 w 684076"/>
              <a:gd name="connsiteY8" fmla="*/ 405045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076" h="1620180">
                <a:moveTo>
                  <a:pt x="0" y="405045"/>
                </a:moveTo>
                <a:lnTo>
                  <a:pt x="342038" y="405045"/>
                </a:lnTo>
                <a:lnTo>
                  <a:pt x="342038" y="0"/>
                </a:lnTo>
                <a:lnTo>
                  <a:pt x="684076" y="810090"/>
                </a:lnTo>
                <a:lnTo>
                  <a:pt x="342038" y="1620180"/>
                </a:lnTo>
                <a:lnTo>
                  <a:pt x="342038" y="1215135"/>
                </a:lnTo>
                <a:lnTo>
                  <a:pt x="0" y="1215135"/>
                </a:lnTo>
                <a:lnTo>
                  <a:pt x="71949" y="797622"/>
                </a:lnTo>
                <a:lnTo>
                  <a:pt x="0" y="40504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/>
          <p:cNvGrpSpPr/>
          <p:nvPr/>
        </p:nvGrpSpPr>
        <p:grpSpPr>
          <a:xfrm>
            <a:off x="911424" y="4184583"/>
            <a:ext cx="3043891" cy="2484777"/>
            <a:chOff x="243797" y="3968559"/>
            <a:chExt cx="4266968" cy="3019266"/>
          </a:xfrm>
        </p:grpSpPr>
        <p:pic>
          <p:nvPicPr>
            <p:cNvPr id="43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6642" y="5796217"/>
              <a:ext cx="853422" cy="11916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0487" y="4428301"/>
              <a:ext cx="790278" cy="11034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3565" y="3968559"/>
              <a:ext cx="853422" cy="11916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797" y="4409240"/>
              <a:ext cx="853422" cy="11916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162" y="5789919"/>
              <a:ext cx="853422" cy="11916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49" name="Прямая со стрелкой 48"/>
            <p:cNvCxnSpPr/>
            <p:nvPr/>
          </p:nvCxnSpPr>
          <p:spPr>
            <a:xfrm flipH="1">
              <a:off x="1270140" y="4585939"/>
              <a:ext cx="1119573" cy="1324459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/>
            <p:nvPr/>
          </p:nvCxnSpPr>
          <p:spPr>
            <a:xfrm>
              <a:off x="2706296" y="4552691"/>
              <a:ext cx="887694" cy="1373905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50"/>
            <p:cNvCxnSpPr/>
            <p:nvPr/>
          </p:nvCxnSpPr>
          <p:spPr>
            <a:xfrm flipV="1">
              <a:off x="950893" y="4409240"/>
              <a:ext cx="1235127" cy="395537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/>
            <p:cNvCxnSpPr/>
            <p:nvPr/>
          </p:nvCxnSpPr>
          <p:spPr>
            <a:xfrm>
              <a:off x="992996" y="5060390"/>
              <a:ext cx="2491162" cy="954270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/>
            <p:nvPr/>
          </p:nvCxnSpPr>
          <p:spPr>
            <a:xfrm flipV="1">
              <a:off x="1413802" y="5068069"/>
              <a:ext cx="2419212" cy="965536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Группа 103"/>
          <p:cNvGrpSpPr/>
          <p:nvPr/>
        </p:nvGrpSpPr>
        <p:grpSpPr>
          <a:xfrm>
            <a:off x="4583832" y="4221088"/>
            <a:ext cx="3043891" cy="2484777"/>
            <a:chOff x="4588933" y="4215127"/>
            <a:chExt cx="3043891" cy="2484777"/>
          </a:xfrm>
        </p:grpSpPr>
        <p:grpSp>
          <p:nvGrpSpPr>
            <p:cNvPr id="105" name="Группа 104"/>
            <p:cNvGrpSpPr/>
            <p:nvPr/>
          </p:nvGrpSpPr>
          <p:grpSpPr>
            <a:xfrm>
              <a:off x="4588933" y="4215127"/>
              <a:ext cx="3043891" cy="2484777"/>
              <a:chOff x="243797" y="3968559"/>
              <a:chExt cx="4266968" cy="3019266"/>
            </a:xfrm>
          </p:grpSpPr>
          <p:pic>
            <p:nvPicPr>
              <p:cNvPr id="112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76642" y="5796217"/>
                <a:ext cx="853422" cy="119160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3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20487" y="4428301"/>
                <a:ext cx="790278" cy="110344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4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33565" y="3968559"/>
                <a:ext cx="853422" cy="119160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5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3797" y="4409240"/>
                <a:ext cx="853422" cy="119160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6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2162" y="5789919"/>
                <a:ext cx="853422" cy="119160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06" name="Picture 6" descr="http://refleader.ru/files/2/fb4b2342d55dde6c6a6aeb1afae04a40.html_files/1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9843" y="5210134"/>
              <a:ext cx="1065666" cy="1088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7" name="Прямая со стрелкой 106"/>
            <p:cNvCxnSpPr/>
            <p:nvPr/>
          </p:nvCxnSpPr>
          <p:spPr>
            <a:xfrm>
              <a:off x="6504205" y="5501586"/>
              <a:ext cx="564865" cy="427365"/>
            </a:xfrm>
            <a:prstGeom prst="straightConnector1">
              <a:avLst/>
            </a:prstGeom>
            <a:ln w="25400"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 стрелкой 107"/>
            <p:cNvCxnSpPr/>
            <p:nvPr/>
          </p:nvCxnSpPr>
          <p:spPr>
            <a:xfrm flipV="1">
              <a:off x="6504205" y="4980714"/>
              <a:ext cx="671915" cy="348769"/>
            </a:xfrm>
            <a:prstGeom prst="straightConnector1">
              <a:avLst/>
            </a:prstGeom>
            <a:ln w="25400"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 стрелкой 108"/>
            <p:cNvCxnSpPr/>
            <p:nvPr/>
          </p:nvCxnSpPr>
          <p:spPr>
            <a:xfrm flipV="1">
              <a:off x="6288582" y="4612048"/>
              <a:ext cx="3102" cy="598086"/>
            </a:xfrm>
            <a:prstGeom prst="straightConnector1">
              <a:avLst/>
            </a:prstGeom>
            <a:ln w="25400"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 стрелкой 109"/>
            <p:cNvCxnSpPr/>
            <p:nvPr/>
          </p:nvCxnSpPr>
          <p:spPr>
            <a:xfrm flipH="1" flipV="1">
              <a:off x="5201450" y="4941168"/>
              <a:ext cx="883202" cy="367043"/>
            </a:xfrm>
            <a:prstGeom prst="straightConnector1">
              <a:avLst/>
            </a:prstGeom>
            <a:ln w="25400"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 стрелкой 110"/>
            <p:cNvCxnSpPr/>
            <p:nvPr/>
          </p:nvCxnSpPr>
          <p:spPr>
            <a:xfrm flipH="1">
              <a:off x="5413771" y="5501586"/>
              <a:ext cx="695537" cy="420193"/>
            </a:xfrm>
            <a:prstGeom prst="straightConnector1">
              <a:avLst/>
            </a:prstGeom>
            <a:ln w="25400"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Группа 122"/>
          <p:cNvGrpSpPr/>
          <p:nvPr/>
        </p:nvGrpSpPr>
        <p:grpSpPr>
          <a:xfrm>
            <a:off x="8256240" y="4193609"/>
            <a:ext cx="3043891" cy="2484777"/>
            <a:chOff x="8184232" y="4184583"/>
            <a:chExt cx="3043891" cy="2484777"/>
          </a:xfrm>
        </p:grpSpPr>
        <p:grpSp>
          <p:nvGrpSpPr>
            <p:cNvPr id="103" name="Группа 102"/>
            <p:cNvGrpSpPr/>
            <p:nvPr/>
          </p:nvGrpSpPr>
          <p:grpSpPr>
            <a:xfrm>
              <a:off x="8184232" y="4184583"/>
              <a:ext cx="3043891" cy="2484777"/>
              <a:chOff x="4588933" y="4215127"/>
              <a:chExt cx="3043891" cy="2484777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4588933" y="4215127"/>
                <a:ext cx="3043891" cy="2484777"/>
                <a:chOff x="243797" y="3968559"/>
                <a:chExt cx="4266968" cy="3019266"/>
              </a:xfrm>
            </p:grpSpPr>
            <p:pic>
              <p:nvPicPr>
                <p:cNvPr id="19" name="Picture 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76642" y="5796217"/>
                  <a:ext cx="853422" cy="119160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0" name="Picture 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0487" y="4428301"/>
                  <a:ext cx="790278" cy="110344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2" name="Picture 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16746" y="3968559"/>
                  <a:ext cx="853421" cy="119160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3" name="Picture 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3797" y="4409240"/>
                  <a:ext cx="853422" cy="119160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4" name="Picture 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2162" y="5789919"/>
                  <a:ext cx="853422" cy="119160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68" name="Picture 6" descr="http://refleader.ru/files/2/fb4b2342d55dde6c6a6aeb1afae04a40.html_files/1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9843" y="5210134"/>
                <a:ext cx="1065666" cy="10881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9" name="Прямая со стрелкой 68"/>
              <p:cNvCxnSpPr/>
              <p:nvPr/>
            </p:nvCxnSpPr>
            <p:spPr>
              <a:xfrm>
                <a:off x="6504205" y="5501586"/>
                <a:ext cx="564865" cy="427365"/>
              </a:xfrm>
              <a:prstGeom prst="straightConnector1">
                <a:avLst/>
              </a:prstGeom>
              <a:ln w="25400"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Прямая со стрелкой 69"/>
              <p:cNvCxnSpPr/>
              <p:nvPr/>
            </p:nvCxnSpPr>
            <p:spPr>
              <a:xfrm flipV="1">
                <a:off x="6504205" y="4980714"/>
                <a:ext cx="671915" cy="348769"/>
              </a:xfrm>
              <a:prstGeom prst="straightConnector1">
                <a:avLst/>
              </a:prstGeom>
              <a:ln w="25400"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Прямая со стрелкой 70"/>
              <p:cNvCxnSpPr/>
              <p:nvPr/>
            </p:nvCxnSpPr>
            <p:spPr>
              <a:xfrm flipV="1">
                <a:off x="6288582" y="4612048"/>
                <a:ext cx="3102" cy="598086"/>
              </a:xfrm>
              <a:prstGeom prst="straightConnector1">
                <a:avLst/>
              </a:prstGeom>
              <a:ln w="25400"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Прямая со стрелкой 71"/>
              <p:cNvCxnSpPr/>
              <p:nvPr/>
            </p:nvCxnSpPr>
            <p:spPr>
              <a:xfrm flipH="1" flipV="1">
                <a:off x="5201450" y="4941168"/>
                <a:ext cx="883202" cy="367043"/>
              </a:xfrm>
              <a:prstGeom prst="straightConnector1">
                <a:avLst/>
              </a:prstGeom>
              <a:ln w="25400"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Прямая со стрелкой 72"/>
              <p:cNvCxnSpPr/>
              <p:nvPr/>
            </p:nvCxnSpPr>
            <p:spPr>
              <a:xfrm flipH="1">
                <a:off x="5413771" y="5501586"/>
                <a:ext cx="695537" cy="420193"/>
              </a:xfrm>
              <a:prstGeom prst="straightConnector1">
                <a:avLst/>
              </a:prstGeom>
              <a:ln w="25400"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7" name="Прямая со стрелкой 116"/>
            <p:cNvCxnSpPr/>
            <p:nvPr/>
          </p:nvCxnSpPr>
          <p:spPr>
            <a:xfrm>
              <a:off x="8692931" y="5081838"/>
              <a:ext cx="143707" cy="669282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 стрелкой 117"/>
            <p:cNvCxnSpPr/>
            <p:nvPr/>
          </p:nvCxnSpPr>
          <p:spPr>
            <a:xfrm flipH="1">
              <a:off x="8976320" y="4669746"/>
              <a:ext cx="752039" cy="1117358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 стрелкой 118"/>
            <p:cNvCxnSpPr/>
            <p:nvPr/>
          </p:nvCxnSpPr>
          <p:spPr>
            <a:xfrm>
              <a:off x="10076640" y="4669746"/>
              <a:ext cx="633247" cy="1130688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 стрелкой 119"/>
            <p:cNvCxnSpPr/>
            <p:nvPr/>
          </p:nvCxnSpPr>
          <p:spPr>
            <a:xfrm flipV="1">
              <a:off x="8764784" y="4539393"/>
              <a:ext cx="881092" cy="325517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 стрелкой 121"/>
            <p:cNvCxnSpPr/>
            <p:nvPr/>
          </p:nvCxnSpPr>
          <p:spPr>
            <a:xfrm flipV="1">
              <a:off x="8887165" y="4955513"/>
              <a:ext cx="1956893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5" name="Прямая со стрелкой 124"/>
          <p:cNvCxnSpPr/>
          <p:nvPr/>
        </p:nvCxnSpPr>
        <p:spPr>
          <a:xfrm flipH="1">
            <a:off x="10883254" y="5069164"/>
            <a:ext cx="42226" cy="694263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10209232" y="4548262"/>
            <a:ext cx="665817" cy="262043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V="1">
            <a:off x="9009070" y="5998464"/>
            <a:ext cx="1597970" cy="1114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9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013" y="2736378"/>
            <a:ext cx="853422" cy="1191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858" y="1368462"/>
            <a:ext cx="790278" cy="1103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36" y="908720"/>
            <a:ext cx="853422" cy="1191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386" y="1408497"/>
            <a:ext cx="853422" cy="1191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533" y="2730080"/>
            <a:ext cx="853422" cy="1191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</a:t>
            </a: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SCPC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5440" y="4051663"/>
            <a:ext cx="108012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>
              <a:spcAft>
                <a:spcPts val="1200"/>
              </a:spcAft>
              <a:buClr>
                <a:srgbClr val="00B050"/>
              </a:buClr>
              <a:buSzPct val="200000"/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Качество и доступность каналов.</a:t>
            </a:r>
            <a:endParaRPr lang="en-US" sz="16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457200" lvl="1" indent="0">
              <a:spcAft>
                <a:spcPts val="1200"/>
              </a:spcAft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VSAT 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терминалы могут взаимодействовать друг с другом напрямую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, без ЦУС. </a:t>
            </a:r>
          </a:p>
          <a:p>
            <a:pPr marL="457200" lvl="1" indent="0">
              <a:spcAft>
                <a:spcPts val="1200"/>
              </a:spcAft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Прием 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передача данных ведется в один скачок: </a:t>
            </a:r>
            <a:r>
              <a:rPr lang="ru-RU" sz="16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СтСС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– Спутник 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  </a:t>
            </a:r>
            <a:r>
              <a:rPr lang="ru-RU" sz="16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СтСС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457200" lvl="1" indent="0">
              <a:spcAft>
                <a:spcPts val="1200"/>
              </a:spcAft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Неэффективность использования 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спутникового 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ресурса. </a:t>
            </a:r>
            <a:r>
              <a:rPr lang="ru-RU" sz="16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Спутниковый ресурс для канала резервируется и оплачивается  вне зависимости от реального использования. При этом на каждый канал требуется установка по паре модемов.</a:t>
            </a:r>
            <a:r>
              <a:rPr lang="ru-RU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endParaRPr lang="ru-RU" sz="14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457200" lvl="1" indent="0">
              <a:spcAft>
                <a:spcPts val="1200"/>
              </a:spcAft>
            </a:pPr>
            <a:r>
              <a:rPr lang="ru-RU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Дороговизна </a:t>
            </a:r>
            <a:r>
              <a:rPr lang="ru-RU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 громоздкость земных станций (антенна до 5 метров)</a:t>
            </a:r>
          </a:p>
          <a:p>
            <a:pPr marL="457200" lvl="1" indent="0">
              <a:spcAft>
                <a:spcPts val="1200"/>
              </a:spcAft>
            </a:pPr>
            <a:endParaRPr lang="ru-RU" sz="14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4656511" y="1526100"/>
            <a:ext cx="1119573" cy="1324459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092667" y="1492852"/>
            <a:ext cx="887694" cy="1373905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4337264" y="1349401"/>
            <a:ext cx="1235127" cy="395537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379367" y="2000551"/>
            <a:ext cx="2491162" cy="954270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4800173" y="2008230"/>
            <a:ext cx="2419212" cy="965536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люс 2"/>
          <p:cNvSpPr/>
          <p:nvPr/>
        </p:nvSpPr>
        <p:spPr>
          <a:xfrm>
            <a:off x="1055440" y="4431914"/>
            <a:ext cx="432048" cy="403354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люс 31"/>
          <p:cNvSpPr/>
          <p:nvPr/>
        </p:nvSpPr>
        <p:spPr>
          <a:xfrm>
            <a:off x="1055440" y="4823697"/>
            <a:ext cx="432048" cy="403354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>
            <a:off x="1055440" y="5275007"/>
            <a:ext cx="432048" cy="343827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Минус 33"/>
          <p:cNvSpPr/>
          <p:nvPr/>
        </p:nvSpPr>
        <p:spPr>
          <a:xfrm>
            <a:off x="1055440" y="6093296"/>
            <a:ext cx="432048" cy="343827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люс 35"/>
          <p:cNvSpPr/>
          <p:nvPr/>
        </p:nvSpPr>
        <p:spPr>
          <a:xfrm>
            <a:off x="1055440" y="4033146"/>
            <a:ext cx="432048" cy="398768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2599642" y="3410699"/>
            <a:ext cx="197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Филиал 1</a:t>
            </a:r>
            <a:endParaRPr lang="ru-RU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20602" y="2600952"/>
            <a:ext cx="2274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Центральный офис клиента</a:t>
            </a:r>
            <a:endParaRPr lang="ru-RU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07768" y="996671"/>
            <a:ext cx="197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Филиал 2</a:t>
            </a:r>
            <a:endParaRPr lang="ru-RU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08168" y="1543747"/>
            <a:ext cx="197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Филиал 3</a:t>
            </a:r>
            <a:endParaRPr lang="ru-RU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9474722" y="1452851"/>
            <a:ext cx="2171548" cy="1019052"/>
          </a:xfrm>
          <a:prstGeom prst="roundRect">
            <a:avLst>
              <a:gd name="adj" fmla="val 23253"/>
            </a:avLst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121792" tIns="60890" rIns="121792" bIns="60890" anchor="ctr"/>
          <a:lstStyle/>
          <a:p>
            <a:pPr marL="0" lvl="1" algn="ctr" eaLnBrk="0" hangingPunct="0">
              <a:spcBef>
                <a:spcPct val="100000"/>
              </a:spcBef>
            </a:pPr>
            <a:r>
              <a:rPr lang="ru-RU" sz="113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СПУТНИКОВЫЕ ТЕРМИНАЛЫ </a:t>
            </a: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13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1,8 </a:t>
            </a: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lang="en-US" sz="1136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 eaLnBrk="0" hangingPunct="0">
              <a:spcBef>
                <a:spcPct val="100000"/>
              </a:spcBef>
            </a:pP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ОТ </a:t>
            </a:r>
            <a:r>
              <a:rPr lang="en-US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n-US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3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29514" y="3161209"/>
            <a:ext cx="197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Филиал 4</a:t>
            </a:r>
            <a:endParaRPr lang="ru-RU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http://superbondindia.co.in/images/new%20t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033046"/>
            <a:ext cx="1882804" cy="163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40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391" y="820769"/>
            <a:ext cx="853422" cy="1191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Топология </a:t>
            </a:r>
            <a:r>
              <a:rPr lang="ru-RU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Звезда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http://refleader.ru/files/2/fb4b2342d55dde6c6a6aeb1afae04a40.html_files/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88" y="2525214"/>
            <a:ext cx="1324501" cy="135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 стрелкой 16"/>
          <p:cNvCxnSpPr/>
          <p:nvPr/>
        </p:nvCxnSpPr>
        <p:spPr>
          <a:xfrm>
            <a:off x="6327351" y="2735206"/>
            <a:ext cx="1847726" cy="234192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6287965" y="1923330"/>
            <a:ext cx="879000" cy="655003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077410" y="1391347"/>
            <a:ext cx="0" cy="1121084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31" idx="3"/>
          </p:cNvCxnSpPr>
          <p:nvPr/>
        </p:nvCxnSpPr>
        <p:spPr>
          <a:xfrm flipH="1" flipV="1">
            <a:off x="4483590" y="1857254"/>
            <a:ext cx="1433946" cy="721079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3638573" y="2639020"/>
            <a:ext cx="2241403" cy="351408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639616" y="3792118"/>
            <a:ext cx="6869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Центральный узел сети. 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Может быть расположен на стороне ГКС – МО, г. Щелково  </a:t>
            </a:r>
            <a:endParaRPr lang="ru-RU" sz="16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25213" y="4590454"/>
            <a:ext cx="10801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SzPct val="200000"/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Самая распространенная топология построения сетей.</a:t>
            </a:r>
            <a:endParaRPr lang="en-US" sz="16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457200" lvl="1" indent="0">
              <a:spcBef>
                <a:spcPts val="0"/>
              </a:spcBef>
              <a:spcAft>
                <a:spcPts val="1200"/>
              </a:spcAft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Возможно динамическое перераспределение выделенного спутникового ресурса.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СтСС в филиалах могут иметь небольшие 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антенны и слабые 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передатчики за счет применения в центре АС большого диаметра.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Прием-передача сигнала между филиалами ведется 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 два скачка: 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СтСС – Спутник 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 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ЦУС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ЦУС – Спутник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– </a:t>
            </a:r>
            <a:r>
              <a:rPr lang="ru-RU" sz="16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СтСС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Возможная задержка голоса на 1 сек и более</a:t>
            </a:r>
            <a:r>
              <a: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при связи между филиалами(!).   </a:t>
            </a:r>
          </a:p>
        </p:txBody>
      </p:sp>
      <p:sp>
        <p:nvSpPr>
          <p:cNvPr id="23" name="Плюс 22"/>
          <p:cNvSpPr/>
          <p:nvPr/>
        </p:nvSpPr>
        <p:spPr>
          <a:xfrm>
            <a:off x="1055440" y="4961362"/>
            <a:ext cx="432048" cy="403354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4" name="Плюс 23"/>
          <p:cNvSpPr/>
          <p:nvPr/>
        </p:nvSpPr>
        <p:spPr>
          <a:xfrm>
            <a:off x="1055440" y="5353145"/>
            <a:ext cx="432048" cy="403354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6" name="Минус 25"/>
          <p:cNvSpPr/>
          <p:nvPr/>
        </p:nvSpPr>
        <p:spPr>
          <a:xfrm>
            <a:off x="1055440" y="5802943"/>
            <a:ext cx="432048" cy="343827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9" name="Плюс 28"/>
          <p:cNvSpPr/>
          <p:nvPr/>
        </p:nvSpPr>
        <p:spPr>
          <a:xfrm>
            <a:off x="1055440" y="4562594"/>
            <a:ext cx="432048" cy="398768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651" y="2512431"/>
            <a:ext cx="853422" cy="1191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168" y="1261450"/>
            <a:ext cx="853422" cy="1191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858" y="1280511"/>
            <a:ext cx="790278" cy="1103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2001096" y="1391347"/>
            <a:ext cx="197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Филиал 1</a:t>
            </a:r>
            <a:endParaRPr lang="ru-RU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04837" y="908720"/>
            <a:ext cx="197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Филиал 2</a:t>
            </a:r>
            <a:endParaRPr lang="ru-RU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36160" y="1455796"/>
            <a:ext cx="197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Филиал 3</a:t>
            </a:r>
            <a:endParaRPr lang="ru-RU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587923" y="2735206"/>
            <a:ext cx="197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Филиал 4</a:t>
            </a:r>
            <a:endParaRPr lang="ru-RU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548" y="2565375"/>
            <a:ext cx="853422" cy="1191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9527725" y="1295294"/>
            <a:ext cx="2171548" cy="1413626"/>
          </a:xfrm>
          <a:prstGeom prst="roundRect">
            <a:avLst>
              <a:gd name="adj" fmla="val 23253"/>
            </a:avLst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121792" tIns="60890" rIns="121792" bIns="60890" anchor="ctr"/>
          <a:lstStyle/>
          <a:p>
            <a:pPr marL="0" lvl="1" algn="ctr" eaLnBrk="0" hangingPunct="0">
              <a:spcBef>
                <a:spcPct val="100000"/>
              </a:spcBef>
            </a:pPr>
            <a:r>
              <a:rPr lang="ru-RU" sz="113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СПУТНИКОВЫЕ ТЕРМИНАЛЫ </a:t>
            </a: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0,75 М</a:t>
            </a:r>
            <a:endParaRPr lang="en-US" sz="1136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 eaLnBrk="0" hangingPunct="0">
              <a:spcBef>
                <a:spcPct val="100000"/>
              </a:spcBef>
            </a:pP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СТОИМОСТЬ: </a:t>
            </a:r>
          </a:p>
          <a:p>
            <a:pPr marL="0" lvl="1" algn="ctr" eaLnBrk="0" hangingPunct="0">
              <a:spcBef>
                <a:spcPts val="0"/>
              </a:spcBef>
            </a:pPr>
            <a:r>
              <a:rPr lang="en-US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0,75 </a:t>
            </a: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 - ОТ 512</a:t>
            </a:r>
            <a:r>
              <a:rPr lang="en-US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</a:t>
            </a:r>
          </a:p>
          <a:p>
            <a:pPr marL="0" lvl="1" algn="ctr" eaLnBrk="0" hangingPunct="0">
              <a:spcBef>
                <a:spcPts val="0"/>
              </a:spcBef>
            </a:pPr>
            <a:r>
              <a:rPr lang="en-US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 </a:t>
            </a: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 – ОТ 4720 </a:t>
            </a:r>
            <a:r>
              <a:rPr lang="en-US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113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 eaLnBrk="0" hangingPunct="0">
              <a:spcBef>
                <a:spcPts val="0"/>
              </a:spcBef>
            </a:pP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1,8 М  - ОТ 5620 </a:t>
            </a:r>
            <a:r>
              <a:rPr lang="en-US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ru-RU" sz="113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3366" y="3580283"/>
            <a:ext cx="2274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Центральный офис клиента</a:t>
            </a:r>
            <a:endParaRPr lang="ru-RU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" name="Picture 2" descr="http://superbondindia.co.in/images/new%20t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84" y="2012377"/>
            <a:ext cx="1882804" cy="163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639616" y="3592051"/>
            <a:ext cx="3039482" cy="261"/>
          </a:xfrm>
          <a:prstGeom prst="line">
            <a:avLst/>
          </a:prstGeom>
          <a:ln w="38100">
            <a:solidFill>
              <a:srgbClr val="0033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587931" y="3321383"/>
            <a:ext cx="1972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Наземный канал</a:t>
            </a:r>
            <a:endParaRPr lang="ru-RU" sz="14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1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023" y="2546437"/>
            <a:ext cx="853422" cy="1191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168" y="1261450"/>
            <a:ext cx="853422" cy="1191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391" y="820769"/>
            <a:ext cx="853422" cy="1191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858" y="1280511"/>
            <a:ext cx="790278" cy="1103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3259151" y="3814208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Центральный узел сети (или управляющая станция ГКС)</a:t>
            </a:r>
            <a:endParaRPr lang="ru-RU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Топология 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http://refleader.ru/files/2/fb4b2342d55dde6c6a6aeb1afae04a40.html_files/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04" y="2529033"/>
            <a:ext cx="1324501" cy="135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6312538" y="2777510"/>
            <a:ext cx="1843337" cy="191888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6268763" y="1893219"/>
            <a:ext cx="1136250" cy="718469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5995635" y="1395709"/>
            <a:ext cx="14825" cy="988243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4328778" y="1891036"/>
            <a:ext cx="1478074" cy="679733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619373" y="2766866"/>
            <a:ext cx="2156819" cy="223563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475357" y="1841511"/>
            <a:ext cx="646300" cy="920833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619372" y="1304739"/>
            <a:ext cx="2232247" cy="1514187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082916" y="1304739"/>
            <a:ext cx="2097404" cy="1517501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579811" y="1708762"/>
            <a:ext cx="720080" cy="1017111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312538" y="1257436"/>
            <a:ext cx="975261" cy="387076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4308907" y="1204091"/>
            <a:ext cx="1380004" cy="332161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351010" y="1765125"/>
            <a:ext cx="3798063" cy="1097978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3656095" y="1854059"/>
            <a:ext cx="3635684" cy="1020333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175460" y="1282528"/>
            <a:ext cx="197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Филиал 1</a:t>
            </a:r>
            <a:endParaRPr lang="ru-RU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04837" y="908720"/>
            <a:ext cx="197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Филиал 2</a:t>
            </a:r>
            <a:endParaRPr lang="ru-RU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536160" y="1455796"/>
            <a:ext cx="197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Филиал 3</a:t>
            </a:r>
            <a:endParaRPr lang="ru-RU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87923" y="2735206"/>
            <a:ext cx="197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Филиал 4</a:t>
            </a:r>
            <a:endParaRPr lang="ru-RU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25213" y="4300549"/>
            <a:ext cx="106210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>
              <a:spcAft>
                <a:spcPts val="1200"/>
              </a:spcAft>
              <a:buClr>
                <a:srgbClr val="00B050"/>
              </a:buClr>
              <a:buSzPct val="200000"/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Наиболее рациональная топология построения сетей для равноправных филиалов.</a:t>
            </a:r>
            <a:endParaRPr lang="en-US" sz="16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457200" lvl="1" indent="0">
              <a:spcAft>
                <a:spcPts val="1200"/>
              </a:spcAft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Возможно динамическое перераспределение выделенного спутникового ресурса.</a:t>
            </a:r>
          </a:p>
          <a:p>
            <a:pPr marL="457200" lvl="1" indent="0">
              <a:spcAft>
                <a:spcPts val="1200"/>
              </a:spcAft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СтСС могут связываться друг с другом напрямую, минуя ЦУС.</a:t>
            </a:r>
          </a:p>
          <a:p>
            <a:pPr marL="457200" lvl="1" indent="0">
              <a:spcAft>
                <a:spcPts val="1200"/>
              </a:spcAft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Прием-передача 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данных ведется в 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один скачок с минимальными задержками.</a:t>
            </a:r>
          </a:p>
          <a:p>
            <a:pPr marL="457200" lvl="1" indent="0">
              <a:spcAft>
                <a:spcPts val="1200"/>
              </a:spcAft>
            </a:pP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Высокая 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стоимость 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оборудования </a:t>
            </a:r>
            <a:r>
              <a:rPr lang="ru-RU" sz="16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СтСС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sp>
        <p:nvSpPr>
          <p:cNvPr id="39" name="Плюс 38"/>
          <p:cNvSpPr/>
          <p:nvPr/>
        </p:nvSpPr>
        <p:spPr>
          <a:xfrm>
            <a:off x="1055440" y="4691480"/>
            <a:ext cx="424842" cy="403354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люс 39"/>
          <p:cNvSpPr/>
          <p:nvPr/>
        </p:nvSpPr>
        <p:spPr>
          <a:xfrm>
            <a:off x="1055440" y="5083263"/>
            <a:ext cx="424842" cy="403354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Минус 41"/>
          <p:cNvSpPr/>
          <p:nvPr/>
        </p:nvSpPr>
        <p:spPr>
          <a:xfrm>
            <a:off x="1055440" y="5893485"/>
            <a:ext cx="424842" cy="343827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люс 48"/>
          <p:cNvSpPr/>
          <p:nvPr/>
        </p:nvSpPr>
        <p:spPr>
          <a:xfrm>
            <a:off x="1055440" y="4292712"/>
            <a:ext cx="424842" cy="398768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люс 49"/>
          <p:cNvSpPr/>
          <p:nvPr/>
        </p:nvSpPr>
        <p:spPr>
          <a:xfrm>
            <a:off x="1055440" y="5516848"/>
            <a:ext cx="424842" cy="403354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548" y="2565375"/>
            <a:ext cx="853422" cy="1191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9474722" y="1268760"/>
            <a:ext cx="2171548" cy="1256069"/>
          </a:xfrm>
          <a:prstGeom prst="roundRect">
            <a:avLst>
              <a:gd name="adj" fmla="val 23253"/>
            </a:avLst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121792" tIns="60890" rIns="121792" bIns="60890" anchor="ctr"/>
          <a:lstStyle/>
          <a:p>
            <a:pPr marL="0" lvl="1" algn="ctr" eaLnBrk="0" hangingPunct="0">
              <a:spcBef>
                <a:spcPct val="100000"/>
              </a:spcBef>
            </a:pPr>
            <a:r>
              <a:rPr lang="ru-RU" sz="113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СПУТНИКОВЫЕ ТЕРМИНАЛЫ </a:t>
            </a: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13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1,8 </a:t>
            </a: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lang="en-US" sz="1136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 eaLnBrk="0" hangingPunct="0">
              <a:spcBef>
                <a:spcPct val="100000"/>
              </a:spcBef>
            </a:pP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СТОИМОСТЬ:</a:t>
            </a:r>
          </a:p>
          <a:p>
            <a:pPr marL="0" lvl="1" algn="ctr" eaLnBrk="0" hangingPunct="0">
              <a:spcBef>
                <a:spcPts val="0"/>
              </a:spcBef>
            </a:pP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1,8 М – ОТ 10 160 </a:t>
            </a:r>
            <a:r>
              <a:rPr lang="en-US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ru-RU" sz="1136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 eaLnBrk="0" hangingPunct="0">
              <a:spcBef>
                <a:spcPts val="0"/>
              </a:spcBef>
            </a:pP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 М – ОТ 14 700</a:t>
            </a:r>
            <a:r>
              <a:rPr lang="en-US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</a:t>
            </a:r>
            <a:endParaRPr lang="ru-RU" sz="113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Прямая со стрелкой 54"/>
          <p:cNvCxnSpPr/>
          <p:nvPr/>
        </p:nvCxnSpPr>
        <p:spPr>
          <a:xfrm flipV="1">
            <a:off x="4415449" y="1656658"/>
            <a:ext cx="2743200" cy="1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39416" y="3468083"/>
            <a:ext cx="2274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Центральный офис клиента</a:t>
            </a:r>
            <a:endParaRPr lang="ru-RU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7" name="Picture 2" descr="http://superbondindia.co.in/images/new%20t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8" y="1936016"/>
            <a:ext cx="1882804" cy="163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Прямая со стрелкой 57"/>
          <p:cNvCxnSpPr>
            <a:stCxn id="53" idx="3"/>
          </p:cNvCxnSpPr>
          <p:nvPr/>
        </p:nvCxnSpPr>
        <p:spPr>
          <a:xfrm flipV="1">
            <a:off x="3650445" y="3138469"/>
            <a:ext cx="4540856" cy="3772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400" dirty="0" smtClean="0"/>
              <a:t>Мобильные КОМПЛЕКСЫ ДЛЯ ОРГАНИЗАЦИИ СВЯЗИ</a:t>
            </a:r>
            <a:endParaRPr lang="ru-RU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704" y="4653136"/>
            <a:ext cx="2264193" cy="1515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843" y="2229167"/>
            <a:ext cx="3816424" cy="2524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456040" y="1162956"/>
            <a:ext cx="4968552" cy="498456"/>
          </a:xfrm>
          <a:prstGeom prst="round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square" lIns="80410" tIns="40205" rIns="80410" bIns="40205">
            <a:spAutoFit/>
          </a:bodyPr>
          <a:lstStyle>
            <a:lvl1pPr eaLnBrk="0" hangingPunct="0"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100000"/>
              </a:spcBef>
              <a:buClr>
                <a:schemeClr val="accent2"/>
              </a:buClr>
              <a:buSzPct val="110000"/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ПЕРЕДВИЖНОЙ КОМПЛЕКС СПУТНИКОВОЙ СВЯЗИ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/>
            </a:r>
            <a:b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</a:b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скорость 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до 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50 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Мбит/с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911424" y="1162956"/>
            <a:ext cx="4519226" cy="528398"/>
          </a:xfrm>
          <a:prstGeom prst="round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square" lIns="107213" tIns="53606" rIns="107213" bIns="53606">
            <a:spAutoFit/>
          </a:bodyPr>
          <a:lstStyle>
            <a:lvl1pPr eaLnBrk="0" hangingPunct="0"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5575" algn="l"/>
                <a:tab pos="3228975" algn="r"/>
              </a:tabLs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100000"/>
              </a:spcBef>
              <a:buClr>
                <a:schemeClr val="accent2"/>
              </a:buClr>
              <a:buSzPct val="110000"/>
              <a:buFont typeface="Wingdings 2" panose="05020102010507070707" pitchFamily="18" charset="2"/>
              <a:buNone/>
            </a:pPr>
            <a:r>
              <a:rPr lang="ru-RU" sz="12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ПЕРЕВОЗИМЫЙ КОМПЛЕКС СПУТНИКОВОЙ СВЯЗИ </a:t>
            </a:r>
            <a:r>
              <a:rPr lang="ru-RU" sz="12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12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2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скорость до </a:t>
            </a:r>
            <a:r>
              <a:rPr lang="ru-RU" sz="12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50 </a:t>
            </a:r>
            <a:r>
              <a:rPr lang="ru-RU" sz="12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Мбит</a:t>
            </a:r>
            <a:r>
              <a:rPr lang="en-US" sz="12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ru-RU" sz="12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3395848"/>
            <a:ext cx="1850793" cy="2764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638" y="2422994"/>
            <a:ext cx="3401559" cy="2267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404" y="1928825"/>
            <a:ext cx="2442033" cy="1628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404" y="3665232"/>
            <a:ext cx="2963711" cy="1975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5851892" y="5410907"/>
            <a:ext cx="5479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#</a:t>
            </a:r>
            <a:r>
              <a:rPr lang="ru-RU" sz="1600" dirty="0" smtClean="0">
                <a:solidFill>
                  <a:srgbClr val="0070C0"/>
                </a:solidFill>
              </a:rPr>
              <a:t>Интернет </a:t>
            </a:r>
            <a:r>
              <a:rPr lang="en-US" sz="1600" dirty="0" smtClean="0">
                <a:solidFill>
                  <a:srgbClr val="0070C0"/>
                </a:solidFill>
              </a:rPr>
              <a:t>#</a:t>
            </a:r>
            <a:r>
              <a:rPr lang="ru-RU" sz="1600" dirty="0" smtClean="0">
                <a:solidFill>
                  <a:srgbClr val="0070C0"/>
                </a:solidFill>
              </a:rPr>
              <a:t>Телефония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en-US" sz="1600" dirty="0" smtClean="0">
                <a:solidFill>
                  <a:srgbClr val="0070C0"/>
                </a:solidFill>
              </a:rPr>
              <a:t>#VPN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#</a:t>
            </a:r>
            <a:r>
              <a:rPr lang="ru-RU" sz="1600" dirty="0" smtClean="0">
                <a:solidFill>
                  <a:srgbClr val="0070C0"/>
                </a:solidFill>
              </a:rPr>
              <a:t>ВКС </a:t>
            </a:r>
            <a:r>
              <a:rPr lang="en-US" sz="1600" dirty="0">
                <a:solidFill>
                  <a:srgbClr val="0070C0"/>
                </a:solidFill>
              </a:rPr>
              <a:t>#</a:t>
            </a:r>
            <a:r>
              <a:rPr lang="ru-RU" sz="1600" dirty="0">
                <a:solidFill>
                  <a:srgbClr val="0070C0"/>
                </a:solidFill>
              </a:rPr>
              <a:t>Видеонаблюдение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en-US" sz="1600" dirty="0" smtClean="0">
                <a:solidFill>
                  <a:srgbClr val="0070C0"/>
                </a:solidFill>
              </a:rPr>
              <a:t>#</a:t>
            </a:r>
            <a:r>
              <a:rPr lang="ru-RU" sz="1600" dirty="0" err="1" smtClean="0">
                <a:solidFill>
                  <a:srgbClr val="0070C0"/>
                </a:solidFill>
              </a:rPr>
              <a:t>ТВрепортажи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#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</a:rPr>
              <a:t>ПередачаТВконтента</a:t>
            </a:r>
            <a:r>
              <a:rPr lang="en-US" sz="1600" dirty="0" smtClean="0">
                <a:solidFill>
                  <a:srgbClr val="0070C0"/>
                </a:solidFill>
              </a:rPr>
              <a:t> #</a:t>
            </a:r>
            <a:r>
              <a:rPr lang="ru-RU" sz="1600" dirty="0" err="1" smtClean="0">
                <a:solidFill>
                  <a:srgbClr val="0070C0"/>
                </a:solidFill>
              </a:rPr>
              <a:t>СвязьПриАВР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endParaRPr lang="ru-RU" sz="1600" dirty="0">
              <a:solidFill>
                <a:srgbClr val="0070C0"/>
              </a:solidFill>
            </a:endParaRPr>
          </a:p>
          <a:p>
            <a:endParaRPr lang="ru-RU" sz="1600" dirty="0">
              <a:solidFill>
                <a:srgbClr val="0070C0"/>
              </a:solidFill>
            </a:endParaRPr>
          </a:p>
          <a:p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9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b="12429"/>
          <a:stretch/>
        </p:blipFill>
        <p:spPr bwMode="auto">
          <a:xfrm>
            <a:off x="8573534" y="4544520"/>
            <a:ext cx="1946145" cy="1421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FF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" name="Picture 3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41" r="1517" b="25858"/>
          <a:stretch/>
        </p:blipFill>
        <p:spPr bwMode="auto">
          <a:xfrm>
            <a:off x="0" y="1065105"/>
            <a:ext cx="1214467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 flipH="1">
            <a:off x="2280072" y="3645024"/>
            <a:ext cx="6783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200" dirty="0" smtClean="0"/>
              <a:t>Пример: УПРАВЛЕНИЕ </a:t>
            </a:r>
            <a:r>
              <a:rPr lang="ru-RU" sz="2200" dirty="0"/>
              <a:t>КРАНОВЫМИ УЗЛАМИ ПО СПУТНИКОВЫМ КАНАЛАМ ПОВЫШЕННОЙ </a:t>
            </a:r>
            <a:r>
              <a:rPr lang="ru-RU" sz="2200" dirty="0" smtClean="0"/>
              <a:t>АВТОНОМНОСТИ  (</a:t>
            </a:r>
            <a:r>
              <a:rPr lang="en-US" sz="2200" dirty="0" smtClean="0"/>
              <a:t>#</a:t>
            </a:r>
            <a:r>
              <a:rPr lang="ru-RU" sz="2200" dirty="0" err="1" smtClean="0"/>
              <a:t>топологияЗвезда</a:t>
            </a:r>
            <a:r>
              <a:rPr lang="ru-RU" sz="2200" dirty="0" smtClean="0"/>
              <a:t>) </a:t>
            </a:r>
            <a:endParaRPr lang="ru-RU" sz="2200" dirty="0"/>
          </a:p>
        </p:txBody>
      </p:sp>
      <p:cxnSp>
        <p:nvCxnSpPr>
          <p:cNvPr id="18" name="Straight Connector 49"/>
          <p:cNvCxnSpPr/>
          <p:nvPr/>
        </p:nvCxnSpPr>
        <p:spPr>
          <a:xfrm flipH="1">
            <a:off x="4039839" y="1966075"/>
            <a:ext cx="2694226" cy="1102885"/>
          </a:xfrm>
          <a:prstGeom prst="line">
            <a:avLst/>
          </a:prstGeom>
          <a:ln w="28575">
            <a:solidFill>
              <a:srgbClr val="4A7EBB">
                <a:alpha val="80000"/>
              </a:srgb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49"/>
          <p:cNvCxnSpPr>
            <a:endCxn id="6" idx="0"/>
          </p:cNvCxnSpPr>
          <p:nvPr/>
        </p:nvCxnSpPr>
        <p:spPr>
          <a:xfrm>
            <a:off x="6998904" y="2062482"/>
            <a:ext cx="960021" cy="1522903"/>
          </a:xfrm>
          <a:prstGeom prst="line">
            <a:avLst/>
          </a:prstGeom>
          <a:ln w="28575">
            <a:solidFill>
              <a:srgbClr val="4A7EBB">
                <a:alpha val="80000"/>
              </a:srgb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118065" y="2006449"/>
            <a:ext cx="2386924" cy="653646"/>
          </a:xfrm>
          <a:prstGeom prst="line">
            <a:avLst/>
          </a:prstGeom>
          <a:ln w="28575">
            <a:solidFill>
              <a:srgbClr val="4A7EBB">
                <a:alpha val="80000"/>
              </a:srgb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3"/>
          <p:cNvSpPr txBox="1">
            <a:spLocks noChangeArrowheads="1"/>
          </p:cNvSpPr>
          <p:nvPr/>
        </p:nvSpPr>
        <p:spPr bwMode="auto">
          <a:xfrm>
            <a:off x="8904312" y="1591211"/>
            <a:ext cx="4882590" cy="598095"/>
          </a:xfrm>
          <a:prstGeom prst="roundRect">
            <a:avLst>
              <a:gd name="adj" fmla="val 23253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lIns="121792" tIns="60890" rIns="121792" bIns="60890" anchor="ctr"/>
          <a:lstStyle/>
          <a:p>
            <a:pPr marL="0" lvl="1" algn="ctr" eaLnBrk="0" hangingPunct="0">
              <a:spcBef>
                <a:spcPct val="100000"/>
              </a:spcBef>
            </a:pPr>
            <a:endParaRPr lang="ru-RU" sz="113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989" y="2384419"/>
            <a:ext cx="696053" cy="971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54198" y="3191732"/>
            <a:ext cx="636701" cy="889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2" name="Straight Connector 49"/>
          <p:cNvCxnSpPr/>
          <p:nvPr/>
        </p:nvCxnSpPr>
        <p:spPr>
          <a:xfrm flipH="1">
            <a:off x="6334117" y="2021500"/>
            <a:ext cx="525957" cy="1180219"/>
          </a:xfrm>
          <a:prstGeom prst="line">
            <a:avLst/>
          </a:prstGeom>
          <a:ln w="28575">
            <a:solidFill>
              <a:srgbClr val="4A7EBB">
                <a:alpha val="80000"/>
              </a:srgb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641" y="3231107"/>
            <a:ext cx="1735639" cy="2600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509748" y="5493232"/>
            <a:ext cx="3036858" cy="1248136"/>
          </a:xfrm>
          <a:prstGeom prst="roundRect">
            <a:avLst>
              <a:gd name="adj" fmla="val 24574"/>
            </a:avLst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121792" tIns="60890" rIns="121792" bIns="60890"/>
          <a:lstStyle/>
          <a:p>
            <a:pPr marL="0" lvl="1" algn="ctr" eaLnBrk="0" hangingPunct="0">
              <a:spcBef>
                <a:spcPct val="100000"/>
              </a:spcBef>
            </a:pPr>
            <a:r>
              <a:rPr lang="ru-RU" sz="113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ПУНКТЫ </a:t>
            </a: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ТЕЛЕМЕХАНИКИ :</a:t>
            </a:r>
          </a:p>
          <a:p>
            <a:pPr marL="0" lvl="1" algn="ctr" eaLnBrk="0" hangingPunct="0">
              <a:spcBef>
                <a:spcPct val="100000"/>
              </a:spcBef>
            </a:pP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отсутствии электроэнергии применяются</a:t>
            </a:r>
            <a:r>
              <a:rPr lang="en-US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аккумуляторные батареи (1 год без подзарядки) </a:t>
            </a:r>
          </a:p>
        </p:txBody>
      </p:sp>
      <p:pic>
        <p:nvPicPr>
          <p:cNvPr id="26" name="Picture 30" descr="C:\Users\i.brylev\Desktop\#presentation\20. Ускову Горяинову\scada_roo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00" y="2774682"/>
            <a:ext cx="2114272" cy="1374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38" name="Straight Connector 49"/>
          <p:cNvCxnSpPr/>
          <p:nvPr/>
        </p:nvCxnSpPr>
        <p:spPr>
          <a:xfrm flipH="1">
            <a:off x="5659401" y="1863017"/>
            <a:ext cx="2529450" cy="1087698"/>
          </a:xfrm>
          <a:prstGeom prst="line">
            <a:avLst/>
          </a:prstGeom>
          <a:ln w="28575">
            <a:solidFill>
              <a:srgbClr val="4A7EBB">
                <a:alpha val="40000"/>
              </a:srgbClr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9"/>
          <p:cNvCxnSpPr/>
          <p:nvPr/>
        </p:nvCxnSpPr>
        <p:spPr>
          <a:xfrm>
            <a:off x="8327681" y="1772519"/>
            <a:ext cx="200967" cy="1472809"/>
          </a:xfrm>
          <a:prstGeom prst="line">
            <a:avLst/>
          </a:prstGeom>
          <a:ln w="28575">
            <a:solidFill>
              <a:srgbClr val="4A7EBB">
                <a:alpha val="40000"/>
              </a:srgbClr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730" y="1977250"/>
            <a:ext cx="696053" cy="971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9" name="Straight Connector 49"/>
          <p:cNvCxnSpPr/>
          <p:nvPr/>
        </p:nvCxnSpPr>
        <p:spPr>
          <a:xfrm flipH="1">
            <a:off x="2523085" y="1826508"/>
            <a:ext cx="4251899" cy="331577"/>
          </a:xfrm>
          <a:prstGeom prst="line">
            <a:avLst/>
          </a:prstGeom>
          <a:ln w="28575">
            <a:solidFill>
              <a:srgbClr val="4A7EBB">
                <a:alpha val="80000"/>
              </a:srgb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49"/>
          <p:cNvCxnSpPr/>
          <p:nvPr/>
        </p:nvCxnSpPr>
        <p:spPr>
          <a:xfrm flipH="1">
            <a:off x="2562307" y="1772579"/>
            <a:ext cx="5698639" cy="497843"/>
          </a:xfrm>
          <a:prstGeom prst="line">
            <a:avLst/>
          </a:prstGeom>
          <a:ln w="28575">
            <a:solidFill>
              <a:srgbClr val="4A7EBB">
                <a:alpha val="40000"/>
              </a:srgbClr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2246988" y="3385092"/>
            <a:ext cx="720080" cy="22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792" tIns="60890" rIns="121792" bIns="60890"/>
          <a:lstStyle/>
          <a:p>
            <a:pPr marL="0" lvl="1" algn="ctr" eaLnBrk="0" hangingPunct="0">
              <a:spcBef>
                <a:spcPct val="100000"/>
              </a:spcBef>
            </a:pPr>
            <a:r>
              <a:rPr lang="ru-RU" sz="9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ВОЛС</a:t>
            </a:r>
            <a:endParaRPr lang="ru-RU" sz="9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165800" y="4194688"/>
            <a:ext cx="2257792" cy="1034512"/>
          </a:xfrm>
          <a:prstGeom prst="round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121792" tIns="60890" rIns="121792" bIns="60890" anchor="ctr"/>
          <a:lstStyle/>
          <a:p>
            <a:pPr marL="0" lvl="1" algn="ctr" eaLnBrk="0" hangingPunct="0">
              <a:spcBef>
                <a:spcPct val="100000"/>
              </a:spcBef>
            </a:pP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ДИСПЕТЧЕРСКАЯ / ПУНКТ УПРАВЛЕНИЯ / ПУНКТ КОНТРОЛЯ  </a:t>
            </a:r>
          </a:p>
          <a:p>
            <a:pPr marL="0" lvl="1" algn="ctr" eaLnBrk="0" hangingPunct="0">
              <a:spcBef>
                <a:spcPct val="100000"/>
              </a:spcBef>
            </a:pP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СТОРОНЕ КЛИЕНТА</a:t>
            </a:r>
            <a:endParaRPr lang="ru-RU" sz="113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39275">
            <a:off x="6445331" y="1262374"/>
            <a:ext cx="755290" cy="35951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39275">
            <a:off x="7847255" y="1266548"/>
            <a:ext cx="755290" cy="359518"/>
          </a:xfrm>
          <a:prstGeom prst="rect">
            <a:avLst/>
          </a:prstGeom>
        </p:spPr>
      </p:pic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8503270" y="1271401"/>
            <a:ext cx="2495716" cy="31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792" tIns="60890" rIns="121792" bIns="60890"/>
          <a:lstStyle/>
          <a:p>
            <a:pPr marL="0" lvl="1" algn="ctr" eaLnBrk="0" hangingPunct="0">
              <a:spcBef>
                <a:spcPct val="100000"/>
              </a:spcBef>
            </a:pPr>
            <a:r>
              <a:rPr lang="ru-RU" sz="1136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ЯМАЛ-401</a:t>
            </a:r>
            <a:r>
              <a:rPr lang="ru-RU" sz="1136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ЯМАЛ-402</a:t>
            </a:r>
          </a:p>
        </p:txBody>
      </p:sp>
      <p:sp>
        <p:nvSpPr>
          <p:cNvPr id="70" name="Rectangle 3"/>
          <p:cNvSpPr txBox="1">
            <a:spLocks noChangeArrowheads="1"/>
          </p:cNvSpPr>
          <p:nvPr/>
        </p:nvSpPr>
        <p:spPr bwMode="auto">
          <a:xfrm>
            <a:off x="2956640" y="5877272"/>
            <a:ext cx="1735639" cy="722068"/>
          </a:xfrm>
          <a:prstGeom prst="round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121792" tIns="60890" rIns="121792" bIns="60890" anchor="ctr"/>
          <a:lstStyle/>
          <a:p>
            <a:pPr marL="0" lvl="1" algn="ctr" eaLnBrk="0" hangingPunct="0">
              <a:spcBef>
                <a:spcPct val="100000"/>
              </a:spcBef>
            </a:pPr>
            <a:r>
              <a:rPr lang="ru-RU" sz="113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ЦЕНТРАЛЬНЫЙ УЗЕЛ СЕТИ </a:t>
            </a:r>
            <a:r>
              <a:rPr lang="en-US" sz="113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13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3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ЩЕЛКОВО НА СТОРОНЕ ГКС </a:t>
            </a:r>
            <a:endParaRPr lang="ru-RU" sz="113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381" y="3585385"/>
            <a:ext cx="3881088" cy="1982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3940" y="3883093"/>
            <a:ext cx="1226541" cy="1180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7127" y="2986728"/>
            <a:ext cx="1242712" cy="1207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10848528" y="1730963"/>
            <a:ext cx="1224136" cy="653456"/>
          </a:xfrm>
          <a:prstGeom prst="wedgeRoundRectCallout">
            <a:avLst>
              <a:gd name="adj1" fmla="val -117940"/>
              <a:gd name="adj2" fmla="val 815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ctr"/>
            <a:endParaRPr lang="ru-RU" sz="9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ctr"/>
            <a:r>
              <a:rPr lang="ru-RU" sz="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СПУТНИКОВЫЕ </a:t>
            </a:r>
            <a:r>
              <a:rPr lang="ru-RU" sz="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ТЕРМИНАЛЫ 0,75 - 1,8 М</a:t>
            </a:r>
          </a:p>
          <a:p>
            <a:pPr algn="ctr"/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9899469" y="3822352"/>
            <a:ext cx="1224136" cy="653456"/>
          </a:xfrm>
          <a:prstGeom prst="wedgeRoundRectCallout">
            <a:avLst>
              <a:gd name="adj1" fmla="val -117940"/>
              <a:gd name="adj2" fmla="val 815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ctr"/>
            <a:endParaRPr lang="ru-RU" sz="9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ctr"/>
            <a:r>
              <a:rPr lang="ru-RU" sz="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ГКС</a:t>
            </a:r>
            <a:r>
              <a:rPr lang="en-US" sz="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стороне клиента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9336" y="713272"/>
            <a:ext cx="12025335" cy="6274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rgbClr val="0070C0"/>
                </a:solidFill>
              </a:rPr>
              <a:t>В последнее время наши клиенты переходят на дистанционное управление и дистанционный мониторинг объектов</a:t>
            </a: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Пример: корпоративная </a:t>
            </a:r>
            <a:r>
              <a:rPr lang="ru-RU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сеть газотранспортной компании</a:t>
            </a:r>
            <a:br>
              <a:rPr lang="ru-RU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/>
              <a:t>(</a:t>
            </a:r>
            <a:r>
              <a:rPr lang="en-US" sz="2200" dirty="0"/>
              <a:t>#</a:t>
            </a:r>
            <a:r>
              <a:rPr lang="ru-RU" sz="2200" dirty="0" err="1" smtClean="0"/>
              <a:t>топологияЗвезда</a:t>
            </a:r>
            <a:r>
              <a:rPr lang="en-US" sz="2200" dirty="0" smtClean="0"/>
              <a:t>&amp;mesh</a:t>
            </a:r>
            <a:r>
              <a:rPr lang="ru-RU" sz="2200" dirty="0" smtClean="0"/>
              <a:t>)</a:t>
            </a:r>
            <a:endParaRPr lang="ru-RU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6336" y="980728"/>
            <a:ext cx="406974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>
              <a:spcAft>
                <a:spcPts val="600"/>
              </a:spcAft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Характеристики сети:</a:t>
            </a:r>
          </a:p>
          <a:p>
            <a:pPr marL="261938" indent="-2619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Топология «Звезда+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Mesh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  <a:p>
            <a:pPr marL="261938" indent="-2619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Полносвязная сеть спутниковых каналов объединяет 18 филиалов компании.</a:t>
            </a:r>
          </a:p>
          <a:p>
            <a:pPr marL="261938" indent="-2619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Используется для телефонии и передачи данных между филиалами ( как основное решение и в качестве резервной линии)</a:t>
            </a:r>
          </a:p>
          <a:p>
            <a:pPr marL="261938" indent="-2619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ЦУС установлен в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г.Щелково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стороне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ГКС (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Hughes HX)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используется только для управления.</a:t>
            </a:r>
          </a:p>
          <a:p>
            <a:pPr marL="261938" indent="-2619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Каналы в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C-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диапазоне.</a:t>
            </a:r>
          </a:p>
          <a:p>
            <a:pPr marL="261938" indent="-2619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Общая пропускная способность сети 3,6 Мбит/сек. На каждую станцию может быть выделено до 1,8 Мбит/сек.</a:t>
            </a:r>
          </a:p>
          <a:p>
            <a:pPr marL="261938" indent="-2619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Автоматическое переключение с наземных каналов на спутник при аварии.</a:t>
            </a:r>
          </a:p>
          <a:p>
            <a:pPr marL="261938" indent="-261938">
              <a:spcAft>
                <a:spcPts val="600"/>
              </a:spcAft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Характеристики </a:t>
            </a:r>
            <a:r>
              <a:rPr lang="ru-RU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СтСС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61938" indent="-2619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СтСС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 антеннами от 3,7 м,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BUC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5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Вт.</a:t>
            </a:r>
          </a:p>
          <a:p>
            <a:pPr marL="261938" indent="-2619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ЦУС –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нтенна 7,2 м,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BUC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400 Вт.</a:t>
            </a:r>
            <a:endParaRPr lang="ru-RU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2554" t="20154" r="7721" b="1038"/>
          <a:stretch/>
        </p:blipFill>
        <p:spPr>
          <a:xfrm>
            <a:off x="4603631" y="1701491"/>
            <a:ext cx="7305218" cy="4852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39275">
            <a:off x="6783437" y="1102159"/>
            <a:ext cx="849845" cy="404526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202999" y="1053174"/>
            <a:ext cx="1728192" cy="35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792" tIns="60890" rIns="121792" bIns="60890"/>
          <a:lstStyle/>
          <a:p>
            <a:pPr marL="0" lvl="1" algn="ctr" eaLnBrk="0" hangingPunct="0">
              <a:spcBef>
                <a:spcPct val="100000"/>
              </a:spcBef>
            </a:pPr>
            <a:r>
              <a:rPr lang="ru-RU" sz="1136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ЯМАЛ-202, 49Е</a:t>
            </a:r>
            <a:endParaRPr lang="ru-RU" sz="1136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45"/>
          <p:cNvCxnSpPr/>
          <p:nvPr/>
        </p:nvCxnSpPr>
        <p:spPr>
          <a:xfrm flipV="1">
            <a:off x="6053760" y="1629484"/>
            <a:ext cx="1154599" cy="208754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45"/>
          <p:cNvCxnSpPr/>
          <p:nvPr/>
        </p:nvCxnSpPr>
        <p:spPr>
          <a:xfrm flipH="1" flipV="1">
            <a:off x="7392144" y="1629484"/>
            <a:ext cx="792088" cy="107943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45"/>
          <p:cNvCxnSpPr/>
          <p:nvPr/>
        </p:nvCxnSpPr>
        <p:spPr>
          <a:xfrm flipH="1" flipV="1">
            <a:off x="7320136" y="1645604"/>
            <a:ext cx="468052" cy="127977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45"/>
          <p:cNvCxnSpPr/>
          <p:nvPr/>
        </p:nvCxnSpPr>
        <p:spPr>
          <a:xfrm flipH="1" flipV="1">
            <a:off x="7573457" y="1582708"/>
            <a:ext cx="1114831" cy="96426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2" descr="https://4.bp.blogspot.com/-wso-x7MSBsE/VtKbsgWRBuI/AAAAAAAAAqE/j-EcUr44p0Q/s1600/service_icon_network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319" y="6016469"/>
            <a:ext cx="777031" cy="77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3058" r="5406" b="5585"/>
          <a:stretch/>
        </p:blipFill>
        <p:spPr>
          <a:xfrm>
            <a:off x="2279576" y="5987403"/>
            <a:ext cx="898442" cy="93679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055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</a:t>
            </a:r>
            <a:r>
              <a:rPr lang="ru-RU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р: </a:t>
            </a:r>
            <a:r>
              <a:rPr lang="ru-RU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сеть геолого-технологической компании</a:t>
            </a:r>
            <a:r>
              <a:rPr lang="en-US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/>
              <a:t>(</a:t>
            </a:r>
            <a:r>
              <a:rPr lang="en-US" sz="2200" dirty="0"/>
              <a:t>#</a:t>
            </a:r>
            <a:r>
              <a:rPr lang="ru-RU" sz="2200" dirty="0" err="1"/>
              <a:t>топологияЗвезда</a:t>
            </a:r>
            <a:r>
              <a:rPr lang="ru-RU" sz="2200" dirty="0"/>
              <a:t>)</a:t>
            </a:r>
            <a:endParaRPr lang="ru-RU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360" y="1317717"/>
            <a:ext cx="406974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indent="-346075">
              <a:spcAft>
                <a:spcPts val="600"/>
              </a:spcAft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Характеристики сети:</a:t>
            </a:r>
          </a:p>
          <a:p>
            <a:pPr marL="346075" indent="-346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Топология «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Звезда»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6075" indent="-346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Сеть станций для сбора информации с 31 объекта компании.</a:t>
            </a:r>
          </a:p>
          <a:p>
            <a:pPr marL="346075" indent="-346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ЦУС установлен в г. Щелково (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Advantech)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346075" indent="-346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Организован наземный канал от ГКС до центрального офиса компании.</a:t>
            </a:r>
          </a:p>
          <a:p>
            <a:pPr marL="346075" indent="-346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Каналы в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Ku-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диапазоне.</a:t>
            </a:r>
          </a:p>
          <a:p>
            <a:pPr marL="346075" indent="-346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Общая пропускная способность сети 20 Мбит/сек. На каждый объект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м.б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выделено до 512 Кбит/сек.</a:t>
            </a:r>
          </a:p>
          <a:p>
            <a:pPr marL="346075" lvl="1" indent="-346075">
              <a:spcAft>
                <a:spcPts val="600"/>
              </a:spcAft>
            </a:pP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6075" indent="-346075">
              <a:spcAft>
                <a:spcPts val="600"/>
              </a:spcAft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Характеристики </a:t>
            </a:r>
            <a:r>
              <a:rPr lang="ru-RU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СтСС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6075" indent="-346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СтСС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 антеннами от 1,2 м,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BUC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2Вт.</a:t>
            </a:r>
          </a:p>
          <a:p>
            <a:pPr marL="346075" indent="-346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ЦУС –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нтенна 7,2 м,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BUC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700 Вт.</a:t>
            </a:r>
            <a:endParaRPr lang="ru-RU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3" y="1700808"/>
            <a:ext cx="7293672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39275">
            <a:off x="8079580" y="1040387"/>
            <a:ext cx="849845" cy="404526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99142" y="991402"/>
            <a:ext cx="1728192" cy="35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792" tIns="60890" rIns="121792" bIns="60890"/>
          <a:lstStyle/>
          <a:p>
            <a:pPr marL="0" lvl="1" algn="ctr" eaLnBrk="0" hangingPunct="0">
              <a:spcBef>
                <a:spcPct val="100000"/>
              </a:spcBef>
            </a:pPr>
            <a:r>
              <a:rPr lang="ru-RU" sz="1136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ЯМАЛ-401, 90Е</a:t>
            </a:r>
            <a:endParaRPr lang="ru-RU" sz="1136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45"/>
          <p:cNvCxnSpPr/>
          <p:nvPr/>
        </p:nvCxnSpPr>
        <p:spPr>
          <a:xfrm flipV="1">
            <a:off x="5879976" y="1567712"/>
            <a:ext cx="2579933" cy="207731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45"/>
          <p:cNvCxnSpPr/>
          <p:nvPr/>
        </p:nvCxnSpPr>
        <p:spPr>
          <a:xfrm flipH="1" flipV="1">
            <a:off x="8688288" y="1567712"/>
            <a:ext cx="1060725" cy="222132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45"/>
          <p:cNvCxnSpPr/>
          <p:nvPr/>
        </p:nvCxnSpPr>
        <p:spPr>
          <a:xfrm flipH="1" flipV="1">
            <a:off x="8638636" y="1567712"/>
            <a:ext cx="49651" cy="188244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45"/>
          <p:cNvCxnSpPr/>
          <p:nvPr/>
        </p:nvCxnSpPr>
        <p:spPr>
          <a:xfrm flipV="1">
            <a:off x="6456040" y="1583752"/>
            <a:ext cx="2092549" cy="306938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07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l"/>
            <a:r>
              <a:rPr lang="ru-RU" sz="2400" dirty="0" smtClean="0"/>
              <a:t>ВОПРОСЫ И РЕШЕНИИЯ </a:t>
            </a:r>
            <a:endParaRPr lang="ru-RU" sz="2400" dirty="0"/>
          </a:p>
        </p:txBody>
      </p:sp>
      <p:sp>
        <p:nvSpPr>
          <p:cNvPr id="6" name="Rectangle 5"/>
          <p:cNvSpPr/>
          <p:nvPr/>
        </p:nvSpPr>
        <p:spPr>
          <a:xfrm>
            <a:off x="540762" y="3292680"/>
            <a:ext cx="146694" cy="14669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481992" y="1268760"/>
            <a:ext cx="5653719" cy="1397409"/>
          </a:xfrm>
          <a:custGeom>
            <a:avLst/>
            <a:gdLst>
              <a:gd name="connsiteX0" fmla="*/ 0 w 5653719"/>
              <a:gd name="connsiteY0" fmla="*/ 0 h 1397409"/>
              <a:gd name="connsiteX1" fmla="*/ 5653719 w 5653719"/>
              <a:gd name="connsiteY1" fmla="*/ 0 h 1397409"/>
              <a:gd name="connsiteX2" fmla="*/ 5653719 w 5653719"/>
              <a:gd name="connsiteY2" fmla="*/ 1397409 h 1397409"/>
              <a:gd name="connsiteX3" fmla="*/ 0 w 5653719"/>
              <a:gd name="connsiteY3" fmla="*/ 1397409 h 1397409"/>
              <a:gd name="connsiteX4" fmla="*/ 0 w 5653719"/>
              <a:gd name="connsiteY4" fmla="*/ 0 h 1397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3719" h="1397409">
                <a:moveTo>
                  <a:pt x="0" y="0"/>
                </a:moveTo>
                <a:lnTo>
                  <a:pt x="5653719" y="0"/>
                </a:lnTo>
                <a:lnTo>
                  <a:pt x="5653719" y="1397409"/>
                </a:lnTo>
                <a:lnTo>
                  <a:pt x="0" y="13974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25400" rIns="38100" bIns="254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Типовые вопросы возникающие </a:t>
            </a:r>
            <a:br>
              <a:rPr lang="ru-RU" sz="2000" b="1" kern="12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kern="12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при использовании спутниковых каналов связи</a:t>
            </a:r>
            <a:endParaRPr lang="ru-RU" sz="2000" kern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6961" y="4315765"/>
            <a:ext cx="146690" cy="1466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861025" y="2955304"/>
            <a:ext cx="5257959" cy="968140"/>
          </a:xfrm>
          <a:custGeom>
            <a:avLst/>
            <a:gdLst>
              <a:gd name="connsiteX0" fmla="*/ 0 w 5257959"/>
              <a:gd name="connsiteY0" fmla="*/ 0 h 968140"/>
              <a:gd name="connsiteX1" fmla="*/ 5257959 w 5257959"/>
              <a:gd name="connsiteY1" fmla="*/ 0 h 968140"/>
              <a:gd name="connsiteX2" fmla="*/ 5257959 w 5257959"/>
              <a:gd name="connsiteY2" fmla="*/ 968140 h 968140"/>
              <a:gd name="connsiteX3" fmla="*/ 0 w 5257959"/>
              <a:gd name="connsiteY3" fmla="*/ 968140 h 968140"/>
              <a:gd name="connsiteX4" fmla="*/ 0 w 5257959"/>
              <a:gd name="connsiteY4" fmla="*/ 0 h 96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959" h="968140">
                <a:moveTo>
                  <a:pt x="0" y="0"/>
                </a:moveTo>
                <a:lnTo>
                  <a:pt x="5257959" y="0"/>
                </a:lnTo>
                <a:lnTo>
                  <a:pt x="5257959" y="968140"/>
                </a:lnTo>
                <a:lnTo>
                  <a:pt x="0" y="9681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влияние погодных условий на каналы связи</a:t>
            </a:r>
            <a:br>
              <a:rPr lang="ru-RU" sz="14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6961" y="5283906"/>
            <a:ext cx="146690" cy="1466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861025" y="4014606"/>
            <a:ext cx="5257959" cy="968140"/>
          </a:xfrm>
          <a:custGeom>
            <a:avLst/>
            <a:gdLst>
              <a:gd name="connsiteX0" fmla="*/ 0 w 5257959"/>
              <a:gd name="connsiteY0" fmla="*/ 0 h 968140"/>
              <a:gd name="connsiteX1" fmla="*/ 5257959 w 5257959"/>
              <a:gd name="connsiteY1" fmla="*/ 0 h 968140"/>
              <a:gd name="connsiteX2" fmla="*/ 5257959 w 5257959"/>
              <a:gd name="connsiteY2" fmla="*/ 968140 h 968140"/>
              <a:gd name="connsiteX3" fmla="*/ 0 w 5257959"/>
              <a:gd name="connsiteY3" fmla="*/ 968140 h 968140"/>
              <a:gd name="connsiteX4" fmla="*/ 0 w 5257959"/>
              <a:gd name="connsiteY4" fmla="*/ 0 h 96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959" h="968140">
                <a:moveTo>
                  <a:pt x="0" y="0"/>
                </a:moveTo>
                <a:lnTo>
                  <a:pt x="5257959" y="0"/>
                </a:lnTo>
                <a:lnTo>
                  <a:pt x="5257959" y="968140"/>
                </a:lnTo>
                <a:lnTo>
                  <a:pt x="0" y="9681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снижение комфорта работы пользователей с интерактивными системами (например при работе с терминальным сервером)</a:t>
            </a:r>
            <a:endParaRPr lang="ru-RU" sz="140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861024" y="4897687"/>
            <a:ext cx="5257959" cy="968140"/>
          </a:xfrm>
          <a:custGeom>
            <a:avLst/>
            <a:gdLst>
              <a:gd name="connsiteX0" fmla="*/ 0 w 5257959"/>
              <a:gd name="connsiteY0" fmla="*/ 0 h 968140"/>
              <a:gd name="connsiteX1" fmla="*/ 5257959 w 5257959"/>
              <a:gd name="connsiteY1" fmla="*/ 0 h 968140"/>
              <a:gd name="connsiteX2" fmla="*/ 5257959 w 5257959"/>
              <a:gd name="connsiteY2" fmla="*/ 968140 h 968140"/>
              <a:gd name="connsiteX3" fmla="*/ 0 w 5257959"/>
              <a:gd name="connsiteY3" fmla="*/ 968140 h 968140"/>
              <a:gd name="connsiteX4" fmla="*/ 0 w 5257959"/>
              <a:gd name="connsiteY4" fmla="*/ 0 h 96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959" h="968140">
                <a:moveTo>
                  <a:pt x="0" y="0"/>
                </a:moveTo>
                <a:lnTo>
                  <a:pt x="5257959" y="0"/>
                </a:lnTo>
                <a:lnTo>
                  <a:pt x="5257959" y="968140"/>
                </a:lnTo>
                <a:lnTo>
                  <a:pt x="0" y="9681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низкая скорость передачи данных по протоколу </a:t>
            </a:r>
            <a:r>
              <a:rPr lang="en-US" sz="14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TCP</a:t>
            </a:r>
            <a:endParaRPr lang="ru-RU" sz="1400" kern="1200" dirty="0" smtClean="0"/>
          </a:p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 dirty="0" smtClean="0"/>
          </a:p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 dirty="0"/>
          </a:p>
        </p:txBody>
      </p:sp>
      <p:sp>
        <p:nvSpPr>
          <p:cNvPr id="15" name="Rectangle 14"/>
          <p:cNvSpPr/>
          <p:nvPr/>
        </p:nvSpPr>
        <p:spPr>
          <a:xfrm>
            <a:off x="6453366" y="3191414"/>
            <a:ext cx="146694" cy="14669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6453366" y="1268760"/>
            <a:ext cx="5653719" cy="1397409"/>
          </a:xfrm>
          <a:custGeom>
            <a:avLst/>
            <a:gdLst>
              <a:gd name="connsiteX0" fmla="*/ 0 w 5653719"/>
              <a:gd name="connsiteY0" fmla="*/ 0 h 1194877"/>
              <a:gd name="connsiteX1" fmla="*/ 5653719 w 5653719"/>
              <a:gd name="connsiteY1" fmla="*/ 0 h 1194877"/>
              <a:gd name="connsiteX2" fmla="*/ 5653719 w 5653719"/>
              <a:gd name="connsiteY2" fmla="*/ 1194877 h 1194877"/>
              <a:gd name="connsiteX3" fmla="*/ 0 w 5653719"/>
              <a:gd name="connsiteY3" fmla="*/ 1194877 h 1194877"/>
              <a:gd name="connsiteX4" fmla="*/ 0 w 5653719"/>
              <a:gd name="connsiteY4" fmla="*/ 0 h 119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3719" h="1194877">
                <a:moveTo>
                  <a:pt x="0" y="0"/>
                </a:moveTo>
                <a:lnTo>
                  <a:pt x="5653719" y="0"/>
                </a:lnTo>
                <a:lnTo>
                  <a:pt x="5653719" y="1194877"/>
                </a:lnTo>
                <a:lnTo>
                  <a:pt x="0" y="1194877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25400" rIns="38100" bIns="254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Решения</a:t>
            </a:r>
            <a:endParaRPr lang="ru-RU" sz="2000" kern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53366" y="4266926"/>
            <a:ext cx="146690" cy="14669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6853593" y="2854038"/>
            <a:ext cx="5257959" cy="968140"/>
          </a:xfrm>
          <a:custGeom>
            <a:avLst/>
            <a:gdLst>
              <a:gd name="connsiteX0" fmla="*/ 0 w 5257959"/>
              <a:gd name="connsiteY0" fmla="*/ 0 h 968140"/>
              <a:gd name="connsiteX1" fmla="*/ 5257959 w 5257959"/>
              <a:gd name="connsiteY1" fmla="*/ 0 h 968140"/>
              <a:gd name="connsiteX2" fmla="*/ 5257959 w 5257959"/>
              <a:gd name="connsiteY2" fmla="*/ 968140 h 968140"/>
              <a:gd name="connsiteX3" fmla="*/ 0 w 5257959"/>
              <a:gd name="connsiteY3" fmla="*/ 968140 h 968140"/>
              <a:gd name="connsiteX4" fmla="*/ 0 w 5257959"/>
              <a:gd name="connsiteY4" fmla="*/ 0 h 96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959" h="968140">
                <a:moveTo>
                  <a:pt x="0" y="0"/>
                </a:moveTo>
                <a:lnTo>
                  <a:pt x="5257959" y="0"/>
                </a:lnTo>
                <a:lnTo>
                  <a:pt x="5257959" y="968140"/>
                </a:lnTo>
                <a:lnTo>
                  <a:pt x="0" y="9681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адаптивных методов кодирования/модуляции и автоматическое управление мощностью передатчика</a:t>
            </a:r>
            <a:endParaRPr lang="ru-RU" sz="140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53366" y="5235067"/>
            <a:ext cx="146690" cy="14669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6853593" y="3942327"/>
            <a:ext cx="5257959" cy="968140"/>
          </a:xfrm>
          <a:custGeom>
            <a:avLst/>
            <a:gdLst>
              <a:gd name="connsiteX0" fmla="*/ 0 w 5257959"/>
              <a:gd name="connsiteY0" fmla="*/ 0 h 968140"/>
              <a:gd name="connsiteX1" fmla="*/ 5257959 w 5257959"/>
              <a:gd name="connsiteY1" fmla="*/ 0 h 968140"/>
              <a:gd name="connsiteX2" fmla="*/ 5257959 w 5257959"/>
              <a:gd name="connsiteY2" fmla="*/ 968140 h 968140"/>
              <a:gd name="connsiteX3" fmla="*/ 0 w 5257959"/>
              <a:gd name="connsiteY3" fmla="*/ 968140 h 968140"/>
              <a:gd name="connsiteX4" fmla="*/ 0 w 5257959"/>
              <a:gd name="connsiteY4" fmla="*/ 0 h 96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959" h="968140">
                <a:moveTo>
                  <a:pt x="0" y="0"/>
                </a:moveTo>
                <a:lnTo>
                  <a:pt x="5257959" y="0"/>
                </a:lnTo>
                <a:lnTo>
                  <a:pt x="5257959" y="968140"/>
                </a:lnTo>
                <a:lnTo>
                  <a:pt x="0" y="9681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настройка локального эха и др. (например использование технологии </a:t>
            </a:r>
            <a:r>
              <a:rPr lang="en-US" sz="1400" b="1" kern="12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SpeedScreen</a:t>
            </a:r>
            <a:r>
              <a:rPr lang="en-US" sz="14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Latency Reduction </a:t>
            </a:r>
            <a:r>
              <a:rPr lang="ru-RU" sz="14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en-US" sz="14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Citrix)</a:t>
            </a:r>
            <a:endParaRPr lang="ru-RU" sz="140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6849127" y="4946526"/>
            <a:ext cx="5257959" cy="968140"/>
          </a:xfrm>
          <a:custGeom>
            <a:avLst/>
            <a:gdLst>
              <a:gd name="connsiteX0" fmla="*/ 0 w 5257959"/>
              <a:gd name="connsiteY0" fmla="*/ 0 h 968140"/>
              <a:gd name="connsiteX1" fmla="*/ 5257959 w 5257959"/>
              <a:gd name="connsiteY1" fmla="*/ 0 h 968140"/>
              <a:gd name="connsiteX2" fmla="*/ 5257959 w 5257959"/>
              <a:gd name="connsiteY2" fmla="*/ 968140 h 968140"/>
              <a:gd name="connsiteX3" fmla="*/ 0 w 5257959"/>
              <a:gd name="connsiteY3" fmla="*/ 968140 h 968140"/>
              <a:gd name="connsiteX4" fmla="*/ 0 w 5257959"/>
              <a:gd name="connsiteY4" fmla="*/ 0 h 96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959" h="968140">
                <a:moveTo>
                  <a:pt x="0" y="0"/>
                </a:moveTo>
                <a:lnTo>
                  <a:pt x="5257959" y="0"/>
                </a:lnTo>
                <a:lnTo>
                  <a:pt x="5257959" y="968140"/>
                </a:lnTo>
                <a:lnTo>
                  <a:pt x="0" y="9681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</a:t>
            </a:r>
            <a:r>
              <a:rPr lang="en-US" sz="14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TCP </a:t>
            </a:r>
            <a:r>
              <a:rPr lang="ru-RU" sz="14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ускорителей и оптимизаторов трафик</a:t>
            </a:r>
            <a:endParaRPr lang="ru-RU" sz="1400" kern="1200" dirty="0" smtClean="0"/>
          </a:p>
          <a:p>
            <a:pPr lvl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 dirty="0"/>
          </a:p>
        </p:txBody>
      </p:sp>
    </p:spTree>
    <p:extLst>
      <p:ext uri="{BB962C8B-B14F-4D97-AF65-F5344CB8AC3E}">
        <p14:creationId xmlns:p14="http://schemas.microsoft.com/office/powerpoint/2010/main" val="396883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8420" y="1998385"/>
            <a:ext cx="1917919" cy="3011990"/>
          </a:xfrm>
          <a:prstGeom prst="roundRect">
            <a:avLst>
              <a:gd name="adj" fmla="val 7640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45901" y="4797152"/>
            <a:ext cx="1236084" cy="1039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737160" y="1998385"/>
            <a:ext cx="1945777" cy="3011992"/>
          </a:xfrm>
          <a:prstGeom prst="roundRect">
            <a:avLst>
              <a:gd name="adj" fmla="val 6088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511955" y="4797152"/>
            <a:ext cx="1510320" cy="1039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8" descr="Ямал-8c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3432" y="2000341"/>
            <a:ext cx="1988636" cy="3011989"/>
          </a:xfrm>
          <a:prstGeom prst="roundRect">
            <a:avLst>
              <a:gd name="adj" fmla="val 6755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4" name="Picture 3" descr="photo_11-12_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5683" y="4799105"/>
            <a:ext cx="1282462" cy="1039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tabLst>
                <a:tab pos="627063" algn="l"/>
              </a:tabLst>
              <a:defRPr/>
            </a:pPr>
            <a:r>
              <a:rPr lang="ru-RU" dirty="0" smtClean="0"/>
              <a:t>ДЕЙСТВУЮЩИЕ СПУТНИКИ «ЯМАЛ»</a:t>
            </a:r>
            <a:endParaRPr lang="ru-RU" dirty="0"/>
          </a:p>
        </p:txBody>
      </p:sp>
      <p:grpSp>
        <p:nvGrpSpPr>
          <p:cNvPr id="3" name="Group 2"/>
          <p:cNvGrpSpPr/>
          <p:nvPr/>
        </p:nvGrpSpPr>
        <p:grpSpPr>
          <a:xfrm>
            <a:off x="9356251" y="984390"/>
            <a:ext cx="2326916" cy="5539787"/>
            <a:chOff x="3639839" y="984390"/>
            <a:chExt cx="2326916" cy="5539787"/>
          </a:xfrm>
        </p:grpSpPr>
        <p:pic>
          <p:nvPicPr>
            <p:cNvPr id="8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39839" y="2000601"/>
              <a:ext cx="1932917" cy="3009775"/>
            </a:xfrm>
            <a:prstGeom prst="roundRect">
              <a:avLst>
                <a:gd name="adj" fmla="val 6071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74211" y="4797152"/>
              <a:ext cx="1292544" cy="10391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3781111" y="6090852"/>
              <a:ext cx="1850294" cy="4333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ru-RU" sz="1231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ЯМАЛ-300К (183°В.Д.)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ru-RU" sz="985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Год запуска - 2012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854049" y="984390"/>
              <a:ext cx="1526777" cy="8421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571720" y="6090853"/>
            <a:ext cx="1767050" cy="43332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ru-RU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ЯМАЛ-402 (55°В.Д.)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985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запуска - 2012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00056" y="939453"/>
            <a:ext cx="1623265" cy="9827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855345" y="6090853"/>
            <a:ext cx="1855970" cy="43332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ru-RU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ЯМАЛ-401 (90°В.Д.)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985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запуска - 2014</a:t>
            </a: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9902" y="806591"/>
            <a:ext cx="2090568" cy="1297353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127448" y="6098668"/>
            <a:ext cx="1700834" cy="43332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ru-RU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ЯМАЛ-202 (49°В.Д.)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985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запуска - 2003</a:t>
            </a:r>
            <a:endParaRPr lang="en-US" sz="985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5" descr="yamal 29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83281">
            <a:off x="1244846" y="1125067"/>
            <a:ext cx="1594885" cy="61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513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l"/>
            <a:r>
              <a:rPr lang="ru-RU" sz="2400" dirty="0" smtClean="0"/>
              <a:t>РАЗВИТИЕ</a:t>
            </a:r>
            <a:r>
              <a:rPr lang="en-US" sz="2400" dirty="0" smtClean="0"/>
              <a:t> </a:t>
            </a:r>
            <a:r>
              <a:rPr lang="ru-RU" sz="2400" dirty="0" smtClean="0"/>
              <a:t>СПУТНИКОВОЙ группировки «ЯМАЛ»</a:t>
            </a:r>
            <a:endParaRPr lang="ru-RU" sz="2400" dirty="0"/>
          </a:p>
        </p:txBody>
      </p:sp>
      <p:sp>
        <p:nvSpPr>
          <p:cNvPr id="51" name="Right Arrow 11"/>
          <p:cNvSpPr>
            <a:spLocks noChangeArrowheads="1"/>
          </p:cNvSpPr>
          <p:nvPr/>
        </p:nvSpPr>
        <p:spPr bwMode="auto">
          <a:xfrm>
            <a:off x="5357363" y="3068960"/>
            <a:ext cx="1123041" cy="709735"/>
          </a:xfrm>
          <a:prstGeom prst="rightArrow">
            <a:avLst>
              <a:gd name="adj1" fmla="val 50000"/>
              <a:gd name="adj2" fmla="val 49945"/>
            </a:avLst>
          </a:prstGeom>
          <a:solidFill>
            <a:srgbClr val="0072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126768" tIns="63385" rIns="126768" bIns="63385"/>
          <a:lstStyle/>
          <a:p>
            <a:pPr eaLnBrk="0" hangingPunct="0">
              <a:spcBef>
                <a:spcPct val="50000"/>
              </a:spcBef>
              <a:defRPr/>
            </a:pPr>
            <a:endParaRPr lang="ru-RU" sz="985">
              <a:solidFill>
                <a:srgbClr val="0072BA"/>
              </a:solidFill>
            </a:endParaRP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7327402" y="5089973"/>
            <a:ext cx="610331" cy="273824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buClr>
                <a:srgbClr val="0066CC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Clr>
                <a:srgbClr val="0066CC"/>
              </a:buClr>
              <a:buSzPct val="90000"/>
              <a:buFont typeface="Wingdings" pitchFamily="2" charset="2"/>
              <a:buChar char="l"/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buClr>
                <a:srgbClr val="0066CC"/>
              </a:buClr>
              <a:buChar char="•"/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endParaRPr lang="en-US" altLang="ru-RU" sz="123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7216058" y="4712444"/>
            <a:ext cx="699955" cy="225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48000" tIns="48000" rIns="48000" bIns="48000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49</a:t>
            </a:r>
            <a:r>
              <a:rPr lang="en-US" sz="1231" b="1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0</a:t>
            </a:r>
            <a:r>
              <a:rPr lang="ru-RU" sz="1231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в.д</a:t>
            </a:r>
            <a:r>
              <a:rPr lang="ru-RU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8005447" y="5104585"/>
            <a:ext cx="888352" cy="273824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buClr>
                <a:srgbClr val="0066CC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Clr>
                <a:srgbClr val="0066CC"/>
              </a:buClr>
              <a:buSzPct val="90000"/>
              <a:buFont typeface="Wingdings" pitchFamily="2" charset="2"/>
              <a:buChar char="l"/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buClr>
                <a:srgbClr val="0066CC"/>
              </a:buClr>
              <a:buChar char="•"/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ru-RU" altLang="ru-RU" sz="123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ЯМАЛ</a:t>
            </a:r>
            <a:r>
              <a:rPr lang="en-US" altLang="ru-RU" sz="123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-402</a:t>
            </a:r>
            <a:endParaRPr lang="ru-RU" altLang="ru-RU" sz="123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Text Box 13"/>
          <p:cNvSpPr txBox="1">
            <a:spLocks noChangeArrowheads="1"/>
          </p:cNvSpPr>
          <p:nvPr/>
        </p:nvSpPr>
        <p:spPr bwMode="auto">
          <a:xfrm>
            <a:off x="8023434" y="4712444"/>
            <a:ext cx="704672" cy="225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48000" tIns="48000" rIns="48000" bIns="48000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55</a:t>
            </a:r>
            <a:r>
              <a:rPr lang="en-US" sz="1231" b="1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0</a:t>
            </a:r>
            <a:r>
              <a:rPr lang="ru-RU" sz="1231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в.д</a:t>
            </a:r>
            <a:r>
              <a:rPr lang="ru-RU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231" b="1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9196703" y="4712444"/>
            <a:ext cx="704671" cy="225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48000" tIns="48000" rIns="48000" bIns="48000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90</a:t>
            </a:r>
            <a:r>
              <a:rPr lang="en-US" sz="1231" b="1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0</a:t>
            </a:r>
            <a:r>
              <a:rPr lang="ru-RU" sz="1231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в.д</a:t>
            </a:r>
            <a:r>
              <a:rPr lang="ru-RU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231" b="1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sp>
        <p:nvSpPr>
          <p:cNvPr id="50" name="Text Box 13"/>
          <p:cNvSpPr txBox="1">
            <a:spLocks noChangeArrowheads="1"/>
          </p:cNvSpPr>
          <p:nvPr/>
        </p:nvSpPr>
        <p:spPr bwMode="auto">
          <a:xfrm>
            <a:off x="9153972" y="5104585"/>
            <a:ext cx="790131" cy="273824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buClr>
                <a:srgbClr val="0066CC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Clr>
                <a:srgbClr val="0066CC"/>
              </a:buClr>
              <a:buSzPct val="90000"/>
              <a:buFont typeface="Wingdings" pitchFamily="2" charset="2"/>
              <a:buChar char="l"/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buClr>
                <a:srgbClr val="0066CC"/>
              </a:buClr>
              <a:buChar char="•"/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ru-RU" altLang="ru-RU" sz="123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ЯМАЛ</a:t>
            </a:r>
            <a:r>
              <a:rPr lang="en-US" altLang="ru-RU" sz="123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-401</a:t>
            </a:r>
            <a:br>
              <a:rPr lang="en-US" altLang="ru-RU" sz="1231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ru-RU" altLang="ru-RU" sz="1231" dirty="0"/>
              <a:t>ЯМАЛ</a:t>
            </a:r>
            <a:r>
              <a:rPr lang="en-US" altLang="ru-RU" sz="1231" dirty="0"/>
              <a:t>-</a:t>
            </a:r>
            <a:r>
              <a:rPr lang="ru-RU" altLang="ru-RU" sz="1231" dirty="0"/>
              <a:t>5</a:t>
            </a:r>
            <a:r>
              <a:rPr lang="en-US" altLang="ru-RU" sz="1231" dirty="0"/>
              <a:t>0</a:t>
            </a:r>
            <a:r>
              <a:rPr lang="ru-RU" altLang="ru-RU" sz="1231" dirty="0"/>
              <a:t>1</a:t>
            </a:r>
          </a:p>
          <a:p>
            <a:pPr algn="ctr" eaLnBrk="0" hangingPunct="0">
              <a:spcBef>
                <a:spcPct val="50000"/>
              </a:spcBef>
              <a:defRPr/>
            </a:pPr>
            <a:endParaRPr lang="ru-RU" altLang="ru-RU" sz="123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Text Box 13"/>
          <p:cNvSpPr txBox="1">
            <a:spLocks noChangeArrowheads="1"/>
          </p:cNvSpPr>
          <p:nvPr/>
        </p:nvSpPr>
        <p:spPr bwMode="auto">
          <a:xfrm>
            <a:off x="7159423" y="5104585"/>
            <a:ext cx="813226" cy="273824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buClr>
                <a:srgbClr val="0066CC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Clr>
                <a:srgbClr val="0066CC"/>
              </a:buClr>
              <a:buSzPct val="90000"/>
              <a:buFont typeface="Wingdings" pitchFamily="2" charset="2"/>
              <a:buChar char="l"/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buClr>
                <a:srgbClr val="0066CC"/>
              </a:buClr>
              <a:buChar char="•"/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ru-RU" altLang="ru-RU" sz="1231" dirty="0">
                <a:solidFill>
                  <a:srgbClr val="0070C0"/>
                </a:solidFill>
              </a:rPr>
              <a:t>ЯМАЛ</a:t>
            </a:r>
            <a:r>
              <a:rPr lang="en-US" altLang="ru-RU" sz="1231" dirty="0">
                <a:solidFill>
                  <a:srgbClr val="0070C0"/>
                </a:solidFill>
              </a:rPr>
              <a:t>-601</a:t>
            </a:r>
            <a:endParaRPr lang="ru-RU" altLang="ru-RU" sz="1231" dirty="0">
              <a:solidFill>
                <a:srgbClr val="0070C0"/>
              </a:solidFill>
            </a:endParaRPr>
          </a:p>
        </p:txBody>
      </p:sp>
      <p:sp>
        <p:nvSpPr>
          <p:cNvPr id="55" name="Text Box 13"/>
          <p:cNvSpPr txBox="1">
            <a:spLocks noChangeArrowheads="1"/>
          </p:cNvSpPr>
          <p:nvPr/>
        </p:nvSpPr>
        <p:spPr bwMode="auto">
          <a:xfrm>
            <a:off x="10204275" y="5104585"/>
            <a:ext cx="905601" cy="273824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buClr>
                <a:srgbClr val="0066CC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Clr>
                <a:srgbClr val="0066CC"/>
              </a:buClr>
              <a:buSzPct val="90000"/>
              <a:buFont typeface="Wingdings" pitchFamily="2" charset="2"/>
              <a:buChar char="l"/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buClr>
                <a:srgbClr val="0066CC"/>
              </a:buClr>
              <a:buChar char="•"/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ru-RU" altLang="ru-RU" sz="123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ЯМАЛ</a:t>
            </a:r>
            <a:r>
              <a:rPr lang="en-US" altLang="ru-RU" sz="123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</a:t>
            </a:r>
            <a:r>
              <a:rPr lang="ru-RU" altLang="ru-RU" sz="123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300К</a:t>
            </a:r>
          </a:p>
        </p:txBody>
      </p:sp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10304741" y="4712444"/>
            <a:ext cx="704671" cy="225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48000" tIns="48000" rIns="48000" bIns="48000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183</a:t>
            </a:r>
            <a:r>
              <a:rPr lang="en-US" sz="1231" b="1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0</a:t>
            </a:r>
            <a:r>
              <a:rPr lang="ru-RU" sz="1231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в.д</a:t>
            </a:r>
            <a:r>
              <a:rPr lang="ru-RU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231" b="1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14566" y="1899144"/>
            <a:ext cx="3773678" cy="2657226"/>
            <a:chOff x="7462114" y="1916832"/>
            <a:chExt cx="3406861" cy="2398933"/>
          </a:xfrm>
        </p:grpSpPr>
        <p:pic>
          <p:nvPicPr>
            <p:cNvPr id="83" name="Picture 5" descr="D:\GSS\2012\Source\glob_g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10200" y="1916832"/>
              <a:ext cx="3226098" cy="2398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8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62160" y="2634806"/>
              <a:ext cx="306815" cy="1151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8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06373" y="2503989"/>
              <a:ext cx="414035" cy="1634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8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462114" y="2446667"/>
              <a:ext cx="414036" cy="1636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8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096555" y="2503989"/>
              <a:ext cx="415684" cy="163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"/>
            <p:cNvGrpSpPr/>
            <p:nvPr/>
          </p:nvGrpSpPr>
          <p:grpSpPr>
            <a:xfrm>
              <a:off x="9491597" y="2649368"/>
              <a:ext cx="417333" cy="1297242"/>
              <a:chOff x="8151510" y="2444261"/>
              <a:chExt cx="321513" cy="999393"/>
            </a:xfrm>
          </p:grpSpPr>
          <p:pic>
            <p:nvPicPr>
              <p:cNvPr id="61" name="Picture 8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151510" y="2444261"/>
                <a:ext cx="321513" cy="999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8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181680" y="2563983"/>
                <a:ext cx="102578" cy="132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" name="Picture 8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352379" y="2563983"/>
                <a:ext cx="102578" cy="132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8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342873" y="3187635"/>
                <a:ext cx="102578" cy="132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" name="Picture 8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181680" y="3188744"/>
                <a:ext cx="102578" cy="132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4" name="Text Box 13"/>
          <p:cNvSpPr txBox="1">
            <a:spLocks noChangeArrowheads="1"/>
          </p:cNvSpPr>
          <p:nvPr/>
        </p:nvSpPr>
        <p:spPr bwMode="auto">
          <a:xfrm>
            <a:off x="785144" y="5074266"/>
            <a:ext cx="943335" cy="254764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buClr>
                <a:srgbClr val="0066CC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Clr>
                <a:srgbClr val="0066CC"/>
              </a:buClr>
              <a:buSzPct val="90000"/>
              <a:buFont typeface="Wingdings" pitchFamily="2" charset="2"/>
              <a:buChar char="l"/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buClr>
                <a:srgbClr val="0066CC"/>
              </a:buClr>
              <a:buChar char="•"/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ru-RU" altLang="ru-RU" sz="123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ЯМАЛ</a:t>
            </a:r>
            <a:r>
              <a:rPr lang="en-US" altLang="ru-RU" sz="123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-202</a:t>
            </a:r>
            <a:endParaRPr lang="ru-RU" altLang="ru-RU" sz="123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5" name="Text Box 13"/>
          <p:cNvSpPr txBox="1">
            <a:spLocks noChangeArrowheads="1"/>
          </p:cNvSpPr>
          <p:nvPr/>
        </p:nvSpPr>
        <p:spPr bwMode="auto">
          <a:xfrm>
            <a:off x="935027" y="4706435"/>
            <a:ext cx="658521" cy="2380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48000" tIns="48000" rIns="48000" bIns="48000" anchor="t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49</a:t>
            </a:r>
            <a:r>
              <a:rPr lang="en-US" sz="1231" b="1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0</a:t>
            </a:r>
            <a:r>
              <a:rPr lang="ru-RU" sz="1231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в.д</a:t>
            </a:r>
            <a:r>
              <a:rPr lang="ru-RU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231" b="1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sp>
        <p:nvSpPr>
          <p:cNvPr id="86" name="Text Box 13"/>
          <p:cNvSpPr txBox="1">
            <a:spLocks noChangeArrowheads="1"/>
          </p:cNvSpPr>
          <p:nvPr/>
        </p:nvSpPr>
        <p:spPr bwMode="auto">
          <a:xfrm>
            <a:off x="1683275" y="5074266"/>
            <a:ext cx="886005" cy="2565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buClr>
                <a:srgbClr val="0066CC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Clr>
                <a:srgbClr val="0066CC"/>
              </a:buClr>
              <a:buSzPct val="90000"/>
              <a:buFont typeface="Wingdings" pitchFamily="2" charset="2"/>
              <a:buChar char="l"/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buClr>
                <a:srgbClr val="0066CC"/>
              </a:buClr>
              <a:buChar char="•"/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ru-RU" altLang="ru-RU" sz="123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ЯМАЛ-402</a:t>
            </a:r>
            <a:endParaRPr lang="en-US" altLang="ru-RU" sz="123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8" name="Text Box 13"/>
          <p:cNvSpPr txBox="1">
            <a:spLocks noChangeArrowheads="1"/>
          </p:cNvSpPr>
          <p:nvPr/>
        </p:nvSpPr>
        <p:spPr bwMode="auto">
          <a:xfrm>
            <a:off x="1802621" y="4706435"/>
            <a:ext cx="637464" cy="2380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48000" tIns="48000" rIns="48000" bIns="48000" anchor="t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55</a:t>
            </a:r>
            <a:r>
              <a:rPr lang="en-US" sz="1231" b="1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0</a:t>
            </a:r>
            <a:r>
              <a:rPr lang="ru-RU" sz="1231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в.д</a:t>
            </a:r>
            <a:r>
              <a:rPr lang="ru-RU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231" b="1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sp>
        <p:nvSpPr>
          <p:cNvPr id="89" name="Text Box 13"/>
          <p:cNvSpPr txBox="1">
            <a:spLocks noChangeArrowheads="1"/>
          </p:cNvSpPr>
          <p:nvPr/>
        </p:nvSpPr>
        <p:spPr bwMode="auto">
          <a:xfrm>
            <a:off x="2903198" y="4706435"/>
            <a:ext cx="642331" cy="2380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48000" tIns="48000" rIns="48000" bIns="48000" anchor="t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90</a:t>
            </a:r>
            <a:r>
              <a:rPr lang="en-US" sz="1231" b="1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0</a:t>
            </a:r>
            <a:r>
              <a:rPr lang="ru-RU" sz="1231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в.д</a:t>
            </a:r>
            <a:r>
              <a:rPr lang="ru-RU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231" b="1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sp>
        <p:nvSpPr>
          <p:cNvPr id="90" name="Text Box 13"/>
          <p:cNvSpPr txBox="1">
            <a:spLocks noChangeArrowheads="1"/>
          </p:cNvSpPr>
          <p:nvPr/>
        </p:nvSpPr>
        <p:spPr bwMode="auto">
          <a:xfrm>
            <a:off x="2657352" y="5074266"/>
            <a:ext cx="1056258" cy="2565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buClr>
                <a:srgbClr val="0066CC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Clr>
                <a:srgbClr val="0066CC"/>
              </a:buClr>
              <a:buSzPct val="90000"/>
              <a:buFont typeface="Wingdings" pitchFamily="2" charset="2"/>
              <a:buChar char="l"/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buClr>
                <a:srgbClr val="0066CC"/>
              </a:buClr>
              <a:buChar char="•"/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r>
              <a:rPr lang="ru-RU" altLang="ru-RU" sz="123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ЯМАЛ-401</a:t>
            </a:r>
          </a:p>
          <a:p>
            <a:pPr algn="ctr" eaLnBrk="0" hangingPunct="0">
              <a:defRPr/>
            </a:pPr>
            <a:endParaRPr lang="ru-RU" altLang="ru-RU" sz="123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20859" y="1877239"/>
            <a:ext cx="3635605" cy="2666411"/>
            <a:chOff x="1168407" y="1895821"/>
            <a:chExt cx="3282209" cy="2407225"/>
          </a:xfrm>
        </p:grpSpPr>
        <p:pic>
          <p:nvPicPr>
            <p:cNvPr id="81" name="Picture 5" descr="D:\GSS\2012\Source\glob_g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407" y="1895821"/>
              <a:ext cx="3237251" cy="240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Picture 7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87997" y="2834199"/>
              <a:ext cx="283175" cy="910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7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125748" y="2614404"/>
              <a:ext cx="324868" cy="121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" name="Picture 78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009433" y="2509854"/>
              <a:ext cx="436052" cy="1723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4" name="Group 93"/>
            <p:cNvGrpSpPr/>
            <p:nvPr/>
          </p:nvGrpSpPr>
          <p:grpSpPr>
            <a:xfrm>
              <a:off x="3147093" y="2638867"/>
              <a:ext cx="424389" cy="1319175"/>
              <a:chOff x="8151510" y="2444261"/>
              <a:chExt cx="321513" cy="999393"/>
            </a:xfrm>
          </p:grpSpPr>
          <p:pic>
            <p:nvPicPr>
              <p:cNvPr id="98" name="Picture 86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151510" y="2444261"/>
                <a:ext cx="321513" cy="999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9" name="Picture 8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181680" y="2563983"/>
                <a:ext cx="102578" cy="132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0" name="Picture 8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352379" y="2563983"/>
                <a:ext cx="102578" cy="132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" name="Picture 8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342873" y="3187635"/>
                <a:ext cx="102578" cy="132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" name="Picture 8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181680" y="3188744"/>
                <a:ext cx="102578" cy="132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96" name="Text Box 13"/>
          <p:cNvSpPr txBox="1">
            <a:spLocks noChangeArrowheads="1"/>
          </p:cNvSpPr>
          <p:nvPr/>
        </p:nvSpPr>
        <p:spPr bwMode="auto">
          <a:xfrm>
            <a:off x="3879274" y="4687605"/>
            <a:ext cx="836680" cy="275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48000" tIns="48000" rIns="48000" bIns="48000" anchor="t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183</a:t>
            </a:r>
            <a:r>
              <a:rPr lang="en-US" sz="1231" b="1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0</a:t>
            </a:r>
            <a:r>
              <a:rPr lang="ru-RU" sz="1231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в.д</a:t>
            </a:r>
            <a:r>
              <a:rPr lang="ru-RU" sz="1231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231" b="1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sp>
        <p:nvSpPr>
          <p:cNvPr id="97" name="Text Box 13"/>
          <p:cNvSpPr txBox="1">
            <a:spLocks noChangeArrowheads="1"/>
          </p:cNvSpPr>
          <p:nvPr/>
        </p:nvSpPr>
        <p:spPr bwMode="auto">
          <a:xfrm>
            <a:off x="3692801" y="5061868"/>
            <a:ext cx="1193903" cy="26889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buClr>
                <a:srgbClr val="0066CC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Clr>
                <a:srgbClr val="0066CC"/>
              </a:buClr>
              <a:buSzPct val="90000"/>
              <a:buFont typeface="Wingdings" pitchFamily="2" charset="2"/>
              <a:buChar char="l"/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buClr>
                <a:srgbClr val="0066CC"/>
              </a:buClr>
              <a:buChar char="•"/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66CC"/>
              </a:buClr>
              <a:buFont typeface="Symbol" pitchFamily="18" charset="2"/>
              <a:buChar char="-"/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r>
              <a:rPr lang="ru-RU" altLang="ru-RU" sz="123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ЯМАЛ</a:t>
            </a:r>
            <a:r>
              <a:rPr lang="en-US" altLang="ru-RU" sz="123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</a:t>
            </a:r>
            <a:r>
              <a:rPr lang="ru-RU" altLang="ru-RU" sz="123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300К</a:t>
            </a:r>
          </a:p>
          <a:p>
            <a:pPr algn="ctr" eaLnBrk="0" hangingPunct="0">
              <a:defRPr/>
            </a:pPr>
            <a:endParaRPr lang="ru-RU" altLang="ru-RU" sz="123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35027" y="5005781"/>
            <a:ext cx="3780927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159423" y="5021140"/>
            <a:ext cx="3950453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0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5" r="38648" b="21063"/>
          <a:stretch/>
        </p:blipFill>
        <p:spPr>
          <a:xfrm>
            <a:off x="6168008" y="2987661"/>
            <a:ext cx="6048672" cy="3897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r="40594" b="21063"/>
          <a:stretch/>
        </p:blipFill>
        <p:spPr>
          <a:xfrm>
            <a:off x="-24680" y="2924944"/>
            <a:ext cx="6048672" cy="3897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СПУТНИК </a:t>
            </a:r>
            <a:r>
              <a:rPr lang="ru-RU" dirty="0" smtClean="0"/>
              <a:t>«ЯМАЛ-601»</a:t>
            </a:r>
            <a:endParaRPr lang="ru-RU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074640" y="3064425"/>
            <a:ext cx="0" cy="254308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Group 38"/>
          <p:cNvGraphicFramePr>
            <a:graphicFrameLocks noGrp="1"/>
          </p:cNvGraphicFramePr>
          <p:nvPr>
            <p:extLst/>
          </p:nvPr>
        </p:nvGraphicFramePr>
        <p:xfrm>
          <a:off x="6816080" y="1124743"/>
          <a:ext cx="4092578" cy="1269432"/>
        </p:xfrm>
        <a:graphic>
          <a:graphicData uri="http://schemas.openxmlformats.org/drawingml/2006/table">
            <a:tbl>
              <a:tblPr/>
              <a:tblGrid>
                <a:gridCol w="2789444"/>
                <a:gridCol w="1303134"/>
              </a:tblGrid>
              <a:tr h="317358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9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6019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30591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5163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9735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Орбитальная позиция</a:t>
                      </a:r>
                      <a:endParaRPr kumimoji="0" lang="en-US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13" marR="72013" marT="49911" marB="499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9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6019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30591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5163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9735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°в.д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en-US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13" marR="72013" marT="49911" marB="499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358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9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6019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30591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5163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9735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Мощность полезной нагрузки</a:t>
                      </a:r>
                      <a:endParaRPr kumimoji="0" lang="en-US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13" marR="72013" marT="49911" marB="499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9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6019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30591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5163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9735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кВт</a:t>
                      </a: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2013" marR="72013" marT="49911" marB="499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358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9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6019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30591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5163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9735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Частотные диапазоны</a:t>
                      </a:r>
                      <a:endParaRPr kumimoji="0" lang="en-US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13" marR="72013" marT="49911" marB="4991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9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6019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30591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5163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9735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С, Ка</a:t>
                      </a:r>
                      <a:endParaRPr kumimoji="0" lang="en-US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13" marR="72013" marT="49911" marB="4991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358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9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6019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30591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5163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9735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эксплуатации</a:t>
                      </a:r>
                      <a:endParaRPr kumimoji="0" lang="en-US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13" marR="72013" marT="49911" marB="499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9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6019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30591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5163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973513" indent="-315913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</a:t>
                      </a:r>
                      <a:endParaRPr kumimoji="0" lang="en-US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13" marR="72013" marT="49911" marB="499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088740"/>
            <a:ext cx="4781331" cy="14401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271464" y="5799944"/>
            <a:ext cx="3240000" cy="7738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C-</a:t>
            </a:r>
            <a:r>
              <a:rPr lang="ru-RU" sz="1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диапазон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38 </a:t>
            </a:r>
            <a:r>
              <a:rPr lang="ru-RU" sz="1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эквивалентных транспондеров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104112" y="5823533"/>
            <a:ext cx="3418210" cy="7738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Ka</a:t>
            </a:r>
            <a:r>
              <a:rPr lang="ru-RU" sz="12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-диапазон</a:t>
            </a:r>
            <a:br>
              <a:rPr lang="ru-RU" sz="12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ru-RU" sz="12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32 луча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Пропускная способность – </a:t>
            </a:r>
            <a:r>
              <a:rPr lang="ru-RU" sz="12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до 30 </a:t>
            </a:r>
            <a:r>
              <a:rPr lang="ru-RU" sz="1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Гбит/с</a:t>
            </a:r>
          </a:p>
        </p:txBody>
      </p:sp>
    </p:spTree>
    <p:extLst>
      <p:ext uri="{BB962C8B-B14F-4D97-AF65-F5344CB8AC3E}">
        <p14:creationId xmlns:p14="http://schemas.microsoft.com/office/powerpoint/2010/main" val="199990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РЕзюме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6094" y="1772816"/>
            <a:ext cx="106944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Применение современных технологий позволяет сделать спутниковую связь доступной более широкому кругу потребителей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Спутниковый каналы связи являются оптимальными для использования: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районах с неразвитой инфраструктурой связи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качестве резервных каналов.</a:t>
            </a: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Оптимизация ресурсов и затрат достигается за счет индивидуальной проработки схемы решения для каждого клиента и гибкого управления выделяемым спутниковым ресурсом.</a:t>
            </a: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6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80" y="1282911"/>
            <a:ext cx="12216680" cy="5575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l"/>
            <a:r>
              <a:rPr lang="ru-RU" dirty="0"/>
              <a:t>ОРБИТАЛЬНАЯ ГРУППИРОВКА </a:t>
            </a:r>
            <a:br>
              <a:rPr lang="ru-RU" dirty="0"/>
            </a:br>
            <a:r>
              <a:rPr lang="ru-RU" dirty="0"/>
              <a:t>И ЗОНА ОБСЛУЖИВАНИЯ СИСТЕМЫ «ЯМАЛ»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3038577" y="6165304"/>
            <a:ext cx="6120680" cy="432048"/>
          </a:xfrm>
          <a:prstGeom prst="roundRect">
            <a:avLst>
              <a:gd name="adj" fmla="val 33039"/>
            </a:avLst>
          </a:prstGeom>
          <a:solidFill>
            <a:srgbClr val="0072BA"/>
          </a:solidFill>
          <a:ln>
            <a:noFill/>
          </a:ln>
          <a:effectLst/>
          <a:extLst/>
        </p:spPr>
        <p:txBody>
          <a:bodyPr lIns="48000" tIns="48000" rIns="48000" bIns="48000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1000" b="1" dirty="0">
                <a:solidFill>
                  <a:schemeClr val="bg1"/>
                </a:solidFill>
                <a:latin typeface="Arial" charset="0"/>
              </a:rPr>
              <a:t>ОБЩАЯ СПУТНИКОВАЯ ЕМКОСТЬ – 242 ЭКВИВАЛЕНТНЫХ ТРАНСПОНДЕРА</a:t>
            </a:r>
          </a:p>
        </p:txBody>
      </p:sp>
      <p:sp>
        <p:nvSpPr>
          <p:cNvPr id="9" name="Oval 8"/>
          <p:cNvSpPr/>
          <p:nvPr/>
        </p:nvSpPr>
        <p:spPr>
          <a:xfrm>
            <a:off x="4789516" y="1909856"/>
            <a:ext cx="432049" cy="432049"/>
          </a:xfrm>
          <a:prstGeom prst="ellipse">
            <a:avLst/>
          </a:prstGeom>
          <a:solidFill>
            <a:srgbClr val="E68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/>
              <a:t>Ku</a:t>
            </a:r>
            <a:endParaRPr lang="ru-RU" sz="1400" dirty="0"/>
          </a:p>
        </p:txBody>
      </p:sp>
      <p:sp>
        <p:nvSpPr>
          <p:cNvPr id="11" name="Oval 10"/>
          <p:cNvSpPr/>
          <p:nvPr/>
        </p:nvSpPr>
        <p:spPr>
          <a:xfrm>
            <a:off x="8811622" y="1969247"/>
            <a:ext cx="432049" cy="432049"/>
          </a:xfrm>
          <a:prstGeom prst="ellipse">
            <a:avLst/>
          </a:prstGeom>
          <a:solidFill>
            <a:srgbClr val="0072B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/>
              <a:t>Ku</a:t>
            </a:r>
            <a:endParaRPr lang="ru-RU" sz="1400" dirty="0"/>
          </a:p>
        </p:txBody>
      </p:sp>
      <p:sp>
        <p:nvSpPr>
          <p:cNvPr id="12" name="Oval 11"/>
          <p:cNvSpPr/>
          <p:nvPr/>
        </p:nvSpPr>
        <p:spPr>
          <a:xfrm>
            <a:off x="8307566" y="1969246"/>
            <a:ext cx="432049" cy="43204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/>
              <a:t>C</a:t>
            </a:r>
            <a:endParaRPr lang="ru-RU" sz="1400" dirty="0"/>
          </a:p>
        </p:txBody>
      </p:sp>
      <p:sp>
        <p:nvSpPr>
          <p:cNvPr id="13" name="Oval 12"/>
          <p:cNvSpPr/>
          <p:nvPr/>
        </p:nvSpPr>
        <p:spPr>
          <a:xfrm>
            <a:off x="3349355" y="4182745"/>
            <a:ext cx="432049" cy="432049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/>
              <a:t>Ku</a:t>
            </a:r>
            <a:endParaRPr lang="ru-RU" sz="1400" dirty="0"/>
          </a:p>
        </p:txBody>
      </p:sp>
      <p:sp>
        <p:nvSpPr>
          <p:cNvPr id="14" name="Oval 13"/>
          <p:cNvSpPr/>
          <p:nvPr/>
        </p:nvSpPr>
        <p:spPr>
          <a:xfrm>
            <a:off x="7032104" y="4113220"/>
            <a:ext cx="432049" cy="432049"/>
          </a:xfrm>
          <a:prstGeom prst="ellipse">
            <a:avLst/>
          </a:prstGeom>
          <a:solidFill>
            <a:srgbClr val="0072B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/>
              <a:t>Ku</a:t>
            </a:r>
            <a:endParaRPr lang="ru-RU" sz="1400" dirty="0"/>
          </a:p>
        </p:txBody>
      </p:sp>
      <p:sp>
        <p:nvSpPr>
          <p:cNvPr id="17" name="Oval 16"/>
          <p:cNvSpPr/>
          <p:nvPr/>
        </p:nvSpPr>
        <p:spPr>
          <a:xfrm>
            <a:off x="5375920" y="2957721"/>
            <a:ext cx="432049" cy="432049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/>
              <a:t>C</a:t>
            </a:r>
            <a:endParaRPr lang="ru-RU" sz="1400" dirty="0"/>
          </a:p>
        </p:txBody>
      </p:sp>
      <p:sp>
        <p:nvSpPr>
          <p:cNvPr id="18" name="Oval 17"/>
          <p:cNvSpPr/>
          <p:nvPr/>
        </p:nvSpPr>
        <p:spPr>
          <a:xfrm>
            <a:off x="4177447" y="1909855"/>
            <a:ext cx="432049" cy="432049"/>
          </a:xfrm>
          <a:prstGeom prst="ellipse">
            <a:avLst/>
          </a:prstGeom>
          <a:solidFill>
            <a:srgbClr val="E68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/>
              <a:t>C</a:t>
            </a:r>
            <a:endParaRPr lang="ru-RU" sz="1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9419" y="3501008"/>
            <a:ext cx="488103" cy="9448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55"/>
          <a:stretch/>
        </p:blipFill>
        <p:spPr>
          <a:xfrm>
            <a:off x="3875375" y="3508083"/>
            <a:ext cx="488103" cy="9448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55"/>
          <a:stretch/>
        </p:blipFill>
        <p:spPr>
          <a:xfrm>
            <a:off x="5391873" y="3508083"/>
            <a:ext cx="488103" cy="9448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76"/>
          <a:stretch/>
        </p:blipFill>
        <p:spPr>
          <a:xfrm>
            <a:off x="8416209" y="3488525"/>
            <a:ext cx="488103" cy="944842"/>
          </a:xfrm>
          <a:prstGeom prst="rect">
            <a:avLst/>
          </a:prstGeom>
        </p:spPr>
      </p:pic>
      <p:sp>
        <p:nvSpPr>
          <p:cNvPr id="20" name="Text Box 13"/>
          <p:cNvSpPr>
            <a:spLocks noChangeArrowheads="1"/>
          </p:cNvSpPr>
          <p:nvPr/>
        </p:nvSpPr>
        <p:spPr bwMode="auto">
          <a:xfrm>
            <a:off x="3542092" y="5299265"/>
            <a:ext cx="917371" cy="351217"/>
          </a:xfrm>
          <a:prstGeom prst="roundRect">
            <a:avLst>
              <a:gd name="adj" fmla="val 3303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8000" tIns="48000" rIns="48000" bIns="48000" anchor="ctr"/>
          <a:lstStyle>
            <a:lvl1pPr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000" dirty="0">
                <a:solidFill>
                  <a:srgbClr val="7030A0"/>
                </a:solidFill>
              </a:rPr>
              <a:t>ЯМАЛ-</a:t>
            </a:r>
            <a:r>
              <a:rPr lang="en-US" altLang="ru-RU" sz="1000" dirty="0">
                <a:solidFill>
                  <a:srgbClr val="7030A0"/>
                </a:solidFill>
              </a:rPr>
              <a:t>2</a:t>
            </a:r>
            <a:r>
              <a:rPr lang="ru-RU" altLang="ru-RU" sz="1000" dirty="0">
                <a:solidFill>
                  <a:srgbClr val="7030A0"/>
                </a:solidFill>
              </a:rPr>
              <a:t>02</a:t>
            </a:r>
            <a:br>
              <a:rPr lang="ru-RU" altLang="ru-RU" sz="1000" dirty="0">
                <a:solidFill>
                  <a:srgbClr val="7030A0"/>
                </a:solidFill>
              </a:rPr>
            </a:br>
            <a:r>
              <a:rPr lang="en-US" altLang="ru-RU" sz="1000" dirty="0">
                <a:solidFill>
                  <a:srgbClr val="7030A0"/>
                </a:solidFill>
              </a:rPr>
              <a:t>49E</a:t>
            </a:r>
            <a:endParaRPr lang="ru-RU" altLang="ru-RU" sz="1000" dirty="0">
              <a:solidFill>
                <a:srgbClr val="7030A0"/>
              </a:solidFill>
            </a:endParaRPr>
          </a:p>
        </p:txBody>
      </p:sp>
      <p:sp>
        <p:nvSpPr>
          <p:cNvPr id="21" name="Text Box 13"/>
          <p:cNvSpPr>
            <a:spLocks noChangeArrowheads="1"/>
          </p:cNvSpPr>
          <p:nvPr/>
        </p:nvSpPr>
        <p:spPr bwMode="auto">
          <a:xfrm>
            <a:off x="5014638" y="5293513"/>
            <a:ext cx="917371" cy="351217"/>
          </a:xfrm>
          <a:prstGeom prst="roundRect">
            <a:avLst>
              <a:gd name="adj" fmla="val 3303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8000" tIns="48000" rIns="48000" bIns="48000" anchor="ctr"/>
          <a:lstStyle>
            <a:lvl1pPr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000" dirty="0">
                <a:solidFill>
                  <a:srgbClr val="CC6600"/>
                </a:solidFill>
              </a:rPr>
              <a:t>ЯМАЛ-</a:t>
            </a:r>
            <a:r>
              <a:rPr lang="en-US" altLang="ru-RU" sz="1000" dirty="0">
                <a:solidFill>
                  <a:srgbClr val="CC6600"/>
                </a:solidFill>
              </a:rPr>
              <a:t>4</a:t>
            </a:r>
            <a:r>
              <a:rPr lang="ru-RU" altLang="ru-RU" sz="1000" dirty="0">
                <a:solidFill>
                  <a:srgbClr val="CC6600"/>
                </a:solidFill>
              </a:rPr>
              <a:t>0</a:t>
            </a:r>
            <a:r>
              <a:rPr lang="en-US" altLang="ru-RU" sz="1000" dirty="0">
                <a:solidFill>
                  <a:srgbClr val="CC6600"/>
                </a:solidFill>
              </a:rPr>
              <a:t>1</a:t>
            </a:r>
            <a:r>
              <a:rPr lang="ru-RU" altLang="ru-RU" sz="1000" dirty="0">
                <a:solidFill>
                  <a:srgbClr val="CC6600"/>
                </a:solidFill>
              </a:rPr>
              <a:t/>
            </a:r>
            <a:br>
              <a:rPr lang="ru-RU" altLang="ru-RU" sz="1000" dirty="0">
                <a:solidFill>
                  <a:srgbClr val="CC6600"/>
                </a:solidFill>
              </a:rPr>
            </a:br>
            <a:r>
              <a:rPr lang="en-US" altLang="ru-RU" sz="1000" dirty="0">
                <a:solidFill>
                  <a:srgbClr val="CC6600"/>
                </a:solidFill>
              </a:rPr>
              <a:t>90E</a:t>
            </a:r>
            <a:endParaRPr lang="ru-RU" altLang="ru-RU" sz="1000" dirty="0">
              <a:solidFill>
                <a:srgbClr val="CC6600"/>
              </a:solidFill>
            </a:endParaRPr>
          </a:p>
        </p:txBody>
      </p:sp>
      <p:sp>
        <p:nvSpPr>
          <p:cNvPr id="22" name="Text Box 13"/>
          <p:cNvSpPr>
            <a:spLocks noChangeArrowheads="1"/>
          </p:cNvSpPr>
          <p:nvPr/>
        </p:nvSpPr>
        <p:spPr bwMode="auto">
          <a:xfrm>
            <a:off x="4220994" y="5293513"/>
            <a:ext cx="917371" cy="351217"/>
          </a:xfrm>
          <a:prstGeom prst="roundRect">
            <a:avLst>
              <a:gd name="adj" fmla="val 3303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8000" tIns="48000" rIns="48000" bIns="48000" anchor="ctr"/>
          <a:lstStyle>
            <a:lvl1pPr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000">
                <a:solidFill>
                  <a:srgbClr val="00B050"/>
                </a:solidFill>
              </a:rPr>
              <a:t>ЯМАЛ-</a:t>
            </a:r>
            <a:r>
              <a:rPr lang="en-US" altLang="ru-RU" sz="1000">
                <a:solidFill>
                  <a:srgbClr val="00B050"/>
                </a:solidFill>
              </a:rPr>
              <a:t>4</a:t>
            </a:r>
            <a:r>
              <a:rPr lang="ru-RU" altLang="ru-RU" sz="1000">
                <a:solidFill>
                  <a:srgbClr val="00B050"/>
                </a:solidFill>
              </a:rPr>
              <a:t>02</a:t>
            </a:r>
            <a:br>
              <a:rPr lang="ru-RU" altLang="ru-RU" sz="1000">
                <a:solidFill>
                  <a:srgbClr val="00B050"/>
                </a:solidFill>
              </a:rPr>
            </a:br>
            <a:r>
              <a:rPr lang="en-US" altLang="ru-RU" sz="1000">
                <a:solidFill>
                  <a:srgbClr val="00B050"/>
                </a:solidFill>
              </a:rPr>
              <a:t>55E</a:t>
            </a:r>
            <a:endParaRPr lang="ru-RU" altLang="ru-RU" sz="1000">
              <a:solidFill>
                <a:srgbClr val="00B050"/>
              </a:solidFill>
            </a:endParaRPr>
          </a:p>
        </p:txBody>
      </p:sp>
      <p:sp>
        <p:nvSpPr>
          <p:cNvPr id="24" name="Text Box 13"/>
          <p:cNvSpPr>
            <a:spLocks noChangeArrowheads="1"/>
          </p:cNvSpPr>
          <p:nvPr/>
        </p:nvSpPr>
        <p:spPr bwMode="auto">
          <a:xfrm>
            <a:off x="8144633" y="5301129"/>
            <a:ext cx="917371" cy="351217"/>
          </a:xfrm>
          <a:prstGeom prst="roundRect">
            <a:avLst>
              <a:gd name="adj" fmla="val 3303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8000" tIns="48000" rIns="48000" bIns="48000" anchor="ctr"/>
          <a:lstStyle>
            <a:lvl1pPr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000" dirty="0">
                <a:solidFill>
                  <a:srgbClr val="0070C0"/>
                </a:solidFill>
              </a:rPr>
              <a:t>ЯМАЛ-</a:t>
            </a:r>
            <a:r>
              <a:rPr lang="en-US" altLang="ru-RU" sz="1000" dirty="0">
                <a:solidFill>
                  <a:srgbClr val="0070C0"/>
                </a:solidFill>
              </a:rPr>
              <a:t>300K</a:t>
            </a:r>
            <a:r>
              <a:rPr lang="ru-RU" altLang="ru-RU" sz="1000" dirty="0">
                <a:solidFill>
                  <a:srgbClr val="0070C0"/>
                </a:solidFill>
              </a:rPr>
              <a:t/>
            </a:r>
            <a:br>
              <a:rPr lang="ru-RU" altLang="ru-RU" sz="1000" dirty="0">
                <a:solidFill>
                  <a:srgbClr val="0070C0"/>
                </a:solidFill>
              </a:rPr>
            </a:br>
            <a:r>
              <a:rPr lang="en-US" altLang="ru-RU" sz="1000" dirty="0">
                <a:solidFill>
                  <a:srgbClr val="0070C0"/>
                </a:solidFill>
              </a:rPr>
              <a:t>183E</a:t>
            </a:r>
            <a:endParaRPr lang="ru-RU" altLang="ru-RU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3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pPr algn="l"/>
            <a:r>
              <a:rPr lang="ru-RU" dirty="0"/>
              <a:t>НАЗЕМНАЯ ИНФРАСТРУКТУРА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84039" y="1052736"/>
            <a:ext cx="10396537" cy="5716356"/>
            <a:chOff x="307975" y="1407385"/>
            <a:chExt cx="9264650" cy="5094007"/>
          </a:xfrm>
        </p:grpSpPr>
        <p:pic>
          <p:nvPicPr>
            <p:cNvPr id="16" name="Рисунок 19" descr="ТКЦ-Схема-2015 (blue border)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925" y="1520912"/>
              <a:ext cx="3987093" cy="3135983"/>
            </a:xfrm>
            <a:prstGeom prst="roundRect">
              <a:avLst>
                <a:gd name="adj" fmla="val 6607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24904" y="1664804"/>
              <a:ext cx="5215179" cy="2344019"/>
            </a:xfrm>
            <a:prstGeom prst="roundRect">
              <a:avLst>
                <a:gd name="adj" fmla="val 6482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Picture 12" descr="X:\Газпром 12-02-2013\DSC02317.JPG"/>
            <p:cNvPicPr>
              <a:picLocks noChangeAspect="1" noChangeArrowheads="1"/>
            </p:cNvPicPr>
            <p:nvPr/>
          </p:nvPicPr>
          <p:blipFill>
            <a:blip r:embed="rId5" cstate="print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233" y="4779870"/>
              <a:ext cx="1477191" cy="10003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2" name="Picture 8" descr="E:\Фотоархив\Здания\АПК\DSC_0038.jpg"/>
            <p:cNvPicPr>
              <a:picLocks noChangeAspect="1" noChangeArrowheads="1"/>
            </p:cNvPicPr>
            <p:nvPr/>
          </p:nvPicPr>
          <p:blipFill>
            <a:blip r:embed="rId6" cstate="print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278" y="4750307"/>
              <a:ext cx="1431618" cy="10136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11199" y="4767640"/>
              <a:ext cx="1443845" cy="101258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5" name="Picture 20" descr="D:\Исходники\Объекты\РПУ\DSC_0306_ppt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936" y="4763621"/>
              <a:ext cx="1431619" cy="10092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6" name="Picture 2" descr="http://www.gazprom-spacesystems.ru/upload/iblock/7c5/7c5b11f002ee2a5cd62643b8c20b2475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471" y="3648055"/>
              <a:ext cx="1400689" cy="10015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4324904" y="1407385"/>
              <a:ext cx="5233988" cy="219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1000" b="1" dirty="0">
                  <a:solidFill>
                    <a:schemeClr val="tx2"/>
                  </a:solidFill>
                  <a:latin typeface="+mn-lt"/>
                </a:rPr>
                <a:t>ТЕЛЕКОММУНИКАЦИОННЫЙ ЦЕНТР "</a:t>
              </a:r>
              <a:r>
                <a:rPr lang="ru-RU" altLang="ru-RU" sz="1000" b="1" dirty="0" smtClean="0">
                  <a:solidFill>
                    <a:schemeClr val="tx2"/>
                  </a:solidFill>
                  <a:latin typeface="+mn-lt"/>
                </a:rPr>
                <a:t>ЩЕЛКОВО"</a:t>
              </a:r>
              <a:endParaRPr lang="ru-RU" altLang="ru-RU" sz="10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2347913" y="5897563"/>
              <a:ext cx="1462087" cy="493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ru-RU" altLang="ru-RU" sz="1000" b="1" dirty="0">
                  <a:solidFill>
                    <a:schemeClr val="tx2"/>
                  </a:solidFill>
                  <a:latin typeface="+mn-lt"/>
                </a:rPr>
                <a:t>ТЕЛЕВИЗИОННЫЙ ЦЕНТР </a:t>
              </a:r>
              <a:br>
                <a:rPr lang="ru-RU" altLang="ru-RU" sz="1000" b="1" dirty="0">
                  <a:solidFill>
                    <a:schemeClr val="tx2"/>
                  </a:solidFill>
                  <a:latin typeface="+mn-lt"/>
                </a:rPr>
              </a:br>
              <a:r>
                <a:rPr lang="ru-RU" altLang="ru-RU" sz="1000" b="1" dirty="0">
                  <a:solidFill>
                    <a:schemeClr val="tx2"/>
                  </a:solidFill>
                  <a:latin typeface="+mn-lt"/>
                </a:rPr>
                <a:t>(МОСКВА)</a:t>
              </a: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307975" y="5870575"/>
              <a:ext cx="1747838" cy="35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1000" b="1" dirty="0" smtClean="0">
                  <a:solidFill>
                    <a:schemeClr val="tx2"/>
                  </a:solidFill>
                  <a:latin typeface="+mn-lt"/>
                </a:rPr>
                <a:t>ОФИС</a:t>
              </a:r>
            </a:p>
            <a:p>
              <a:pPr algn="ctr" eaLnBrk="1" hangingPunct="1">
                <a:defRPr/>
              </a:pPr>
              <a:r>
                <a:rPr lang="ru-RU" altLang="ru-RU" sz="1000" b="1" dirty="0" smtClean="0">
                  <a:solidFill>
                    <a:schemeClr val="tx2"/>
                  </a:solidFill>
                  <a:latin typeface="+mn-lt"/>
                </a:rPr>
                <a:t> (</a:t>
              </a:r>
              <a:r>
                <a:rPr lang="ru-RU" altLang="ru-RU" sz="1000" b="1" dirty="0">
                  <a:solidFill>
                    <a:schemeClr val="tx2"/>
                  </a:solidFill>
                  <a:latin typeface="+mn-lt"/>
                </a:rPr>
                <a:t>КОРОЛЕВ)</a:t>
              </a:r>
            </a:p>
          </p:txBody>
        </p: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>
              <a:off x="8110538" y="5910263"/>
              <a:ext cx="1462087" cy="493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1000" b="1" dirty="0">
                  <a:solidFill>
                    <a:schemeClr val="tx2"/>
                  </a:solidFill>
                  <a:latin typeface="+mn-lt"/>
                </a:rPr>
                <a:t>ВОСТОЧНЫЙ</a:t>
              </a:r>
              <a:r>
                <a:rPr lang="en-US" altLang="ru-RU" sz="1000" b="1" dirty="0">
                  <a:solidFill>
                    <a:schemeClr val="tx2"/>
                  </a:solidFill>
                  <a:latin typeface="+mn-lt"/>
                </a:rPr>
                <a:t/>
              </a:r>
              <a:br>
                <a:rPr lang="en-US" altLang="ru-RU" sz="1000" b="1" dirty="0">
                  <a:solidFill>
                    <a:schemeClr val="tx2"/>
                  </a:solidFill>
                  <a:latin typeface="+mn-lt"/>
                </a:rPr>
              </a:br>
              <a:r>
                <a:rPr lang="ru-RU" altLang="ru-RU" sz="1000" b="1" dirty="0">
                  <a:solidFill>
                    <a:schemeClr val="tx2"/>
                  </a:solidFill>
                  <a:latin typeface="+mn-lt"/>
                </a:rPr>
                <a:t>ПУНКТ УПРАВЛЕНИЯ</a:t>
              </a:r>
            </a:p>
            <a:p>
              <a:pPr algn="ctr" eaLnBrk="1" hangingPunct="1">
                <a:defRPr/>
              </a:pPr>
              <a:r>
                <a:rPr lang="ru-RU" altLang="ru-RU" sz="1000" b="1" dirty="0">
                  <a:solidFill>
                    <a:schemeClr val="tx2"/>
                  </a:solidFill>
                  <a:latin typeface="+mn-lt"/>
                </a:rPr>
                <a:t>(ХАБАРОВСК)</a:t>
              </a: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5999163" y="5870575"/>
              <a:ext cx="1728787" cy="630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1000" b="1" dirty="0">
                  <a:solidFill>
                    <a:schemeClr val="tx2"/>
                  </a:solidFill>
                  <a:latin typeface="+mn-lt"/>
                </a:rPr>
                <a:t>РЕЗЕРВНЫЙ</a:t>
              </a:r>
              <a:r>
                <a:rPr lang="en-US" altLang="ru-RU" sz="1000" b="1" dirty="0">
                  <a:solidFill>
                    <a:schemeClr val="tx2"/>
                  </a:solidFill>
                  <a:latin typeface="+mn-lt"/>
                </a:rPr>
                <a:t/>
              </a:r>
              <a:br>
                <a:rPr lang="en-US" altLang="ru-RU" sz="1000" b="1" dirty="0">
                  <a:solidFill>
                    <a:schemeClr val="tx2"/>
                  </a:solidFill>
                  <a:latin typeface="+mn-lt"/>
                </a:rPr>
              </a:br>
              <a:r>
                <a:rPr lang="ru-RU" altLang="ru-RU" sz="1000" b="1" dirty="0">
                  <a:solidFill>
                    <a:schemeClr val="tx2"/>
                  </a:solidFill>
                  <a:latin typeface="+mn-lt"/>
                </a:rPr>
                <a:t>ПУНКТ УПРАВЛЕНИЯ</a:t>
              </a:r>
            </a:p>
            <a:p>
              <a:pPr algn="ctr" eaLnBrk="1" hangingPunct="1">
                <a:defRPr/>
              </a:pPr>
              <a:r>
                <a:rPr lang="ru-RU" altLang="ru-RU" sz="1000" b="1" dirty="0">
                  <a:solidFill>
                    <a:schemeClr val="tx2"/>
                  </a:solidFill>
                  <a:latin typeface="+mn-lt"/>
                </a:rPr>
                <a:t>(ПЕРЕСЛАВЛЬ-ЗАЛЕССКИЙ)</a:t>
              </a:r>
            </a:p>
          </p:txBody>
        </p:sp>
        <p:sp>
          <p:nvSpPr>
            <p:cNvPr id="32" name="Rectangle 6"/>
            <p:cNvSpPr>
              <a:spLocks noChangeArrowheads="1"/>
            </p:cNvSpPr>
            <p:nvPr/>
          </p:nvSpPr>
          <p:spPr bwMode="auto">
            <a:xfrm>
              <a:off x="6424736" y="4274505"/>
              <a:ext cx="2835275" cy="219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1000" b="1" dirty="0">
                  <a:solidFill>
                    <a:schemeClr val="tx2"/>
                  </a:solidFill>
                  <a:latin typeface="+mn-lt"/>
                </a:rPr>
                <a:t>ЦЕНТР АЭРОКОСМИЧЕСКОГО </a:t>
              </a:r>
              <a:r>
                <a:rPr lang="ru-RU" altLang="ru-RU" sz="1000" b="1" dirty="0" smtClean="0">
                  <a:solidFill>
                    <a:schemeClr val="tx2"/>
                  </a:solidFill>
                  <a:latin typeface="+mn-lt"/>
                </a:rPr>
                <a:t>МОНИТОРИНГА</a:t>
              </a:r>
              <a:endParaRPr lang="ru-RU" altLang="ru-RU" sz="1000" b="1" dirty="0">
                <a:solidFill>
                  <a:schemeClr val="tx2"/>
                </a:solidFill>
                <a:latin typeface="+mn-lt"/>
              </a:endParaRPr>
            </a:p>
          </p:txBody>
        </p:sp>
        <p:pic>
          <p:nvPicPr>
            <p:cNvPr id="33" name="Picture 2" descr="Картинки по запросу чайка плаза 1"/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514" y="4770422"/>
              <a:ext cx="1353332" cy="10136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4251325" y="5870575"/>
              <a:ext cx="1463675" cy="356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ru-RU" altLang="ru-RU" sz="1000" b="1" dirty="0">
                  <a:solidFill>
                    <a:schemeClr val="tx2"/>
                  </a:solidFill>
                  <a:latin typeface="+mn-lt"/>
                </a:rPr>
                <a:t>ОФИС ПРОДАЖ</a:t>
              </a:r>
              <a:br>
                <a:rPr lang="ru-RU" altLang="ru-RU" sz="1000" b="1" dirty="0">
                  <a:solidFill>
                    <a:schemeClr val="tx2"/>
                  </a:solidFill>
                  <a:latin typeface="+mn-lt"/>
                </a:rPr>
              </a:br>
              <a:r>
                <a:rPr lang="ru-RU" altLang="ru-RU" sz="1000" b="1" dirty="0">
                  <a:solidFill>
                    <a:schemeClr val="tx2"/>
                  </a:solidFill>
                  <a:latin typeface="+mn-lt"/>
                </a:rPr>
                <a:t>(МОСКВА)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393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altLang="ru-RU" sz="2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Спутниковый интернет для  простых задач</a:t>
            </a:r>
          </a:p>
        </p:txBody>
      </p:sp>
      <p:pic>
        <p:nvPicPr>
          <p:cNvPr id="26626" name="Picture 2" descr="individual-access.jpg"/>
          <p:cNvPicPr>
            <a:picLocks noChangeAspect="1" noChangeArrowheads="1"/>
          </p:cNvPicPr>
          <p:nvPr/>
        </p:nvPicPr>
        <p:blipFill>
          <a:blip r:embed="rId2"/>
          <a:srcRect l="5045"/>
          <a:stretch>
            <a:fillRect/>
          </a:stretch>
        </p:blipFill>
        <p:spPr bwMode="auto">
          <a:xfrm>
            <a:off x="153988" y="1473200"/>
            <a:ext cx="7496175" cy="37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670800" y="1427422"/>
            <a:ext cx="4238625" cy="473975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Производитель </a:t>
            </a:r>
            <a:r>
              <a:rPr lang="ru-RU" alt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Newtec</a:t>
            </a:r>
            <a:r>
              <a:rPr lang="ru-RU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Бельгия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ru-RU" altLang="ru-RU" sz="1600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Скорость: </a:t>
            </a:r>
          </a:p>
          <a:p>
            <a:pPr lvl="1" eaLnBrk="1" hangingPunct="1">
              <a:defRPr/>
            </a:pP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до </a:t>
            </a:r>
            <a:r>
              <a:rPr lang="ru-RU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20Мбит/с во входящем канале </a:t>
            </a:r>
            <a:endParaRPr lang="ru-RU" altLang="ru-RU" sz="1600" dirty="0" smtClean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до </a:t>
            </a:r>
            <a:r>
              <a:rPr lang="ru-RU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1Мбит/с в </a:t>
            </a: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исходящем </a:t>
            </a:r>
            <a:endParaRPr lang="ru-RU" altLang="ru-RU" sz="1600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US" alt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ru-RU" alt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доступно </a:t>
            </a:r>
            <a:r>
              <a:rPr lang="ru-RU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при точной настройке спутниковой антенны, </a:t>
            </a:r>
            <a:r>
              <a:rPr lang="ru-RU" alt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при </a:t>
            </a:r>
            <a:r>
              <a:rPr lang="ru-RU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хороших погодных условиях и </a:t>
            </a:r>
            <a:r>
              <a:rPr lang="ru-RU" alt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низком уровне загрузки </a:t>
            </a:r>
            <a:r>
              <a:rPr lang="ru-RU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пользователями центрального </a:t>
            </a:r>
            <a:r>
              <a:rPr lang="en-US" alt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HUB)</a:t>
            </a:r>
            <a:r>
              <a:rPr lang="ru-RU" alt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endParaRPr lang="ru-RU" altLang="ru-RU" sz="1200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ru-RU" altLang="ru-RU" sz="1600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  <a:p>
            <a:pPr marL="2857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Покрытие - </a:t>
            </a:r>
            <a:r>
              <a:rPr lang="en-US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KU- </a:t>
            </a: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диапазон Российские лучи спутников Ямал-402 и Ямал 401 </a:t>
            </a:r>
            <a:r>
              <a:rPr lang="en-US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Ямал 301 </a:t>
            </a:r>
            <a:r>
              <a:rPr lang="en-US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II </a:t>
            </a:r>
            <a:r>
              <a:rPr lang="ru-RU" alt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кв</a:t>
            </a:r>
            <a:r>
              <a:rPr lang="en-US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2019)</a:t>
            </a: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lvl="1" eaLnBrk="1" hangingPunct="1">
              <a:defRPr/>
            </a:pPr>
            <a:endParaRPr lang="ru-RU" altLang="ru-RU" sz="1600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Оплата услуг возможна:</a:t>
            </a:r>
          </a:p>
          <a:p>
            <a:pPr lvl="1" eaLnBrk="1" hangingPunct="1">
              <a:defRPr/>
            </a:pPr>
            <a:r>
              <a:rPr lang="en-US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) банковскими картами </a:t>
            </a:r>
            <a:r>
              <a:rPr lang="en-US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Visa</a:t>
            </a: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/</a:t>
            </a:r>
            <a:r>
              <a:rPr lang="en-US" alt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Mastercard</a:t>
            </a: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 </a:t>
            </a:r>
          </a:p>
          <a:p>
            <a:pPr lvl="1" eaLnBrk="1" hangingPunct="1">
              <a:defRPr/>
            </a:pPr>
            <a:r>
              <a:rPr lang="ru-RU" alt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в </a:t>
            </a:r>
            <a:r>
              <a:rPr lang="ru-RU" altLang="ru-RU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т.ч</a:t>
            </a:r>
            <a:r>
              <a:rPr lang="ru-RU" alt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. при «нулевом балансе» из любой точки мира через интернет для </a:t>
            </a:r>
            <a:r>
              <a:rPr lang="ru-RU" altLang="ru-RU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физ</a:t>
            </a:r>
            <a:r>
              <a:rPr lang="ru-RU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лиц </a:t>
            </a:r>
            <a:r>
              <a:rPr lang="ru-RU" alt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и </a:t>
            </a:r>
            <a:r>
              <a:rPr lang="ru-RU" altLang="ru-RU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юрлиц</a:t>
            </a:r>
            <a:endParaRPr lang="ru-RU" altLang="ru-RU" sz="1200" dirty="0" smtClean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endParaRPr lang="ru-RU" altLang="ru-RU" sz="1200" dirty="0" smtClean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US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b</a:t>
            </a: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) Через расчетный счет (для </a:t>
            </a:r>
            <a:r>
              <a:rPr lang="ru-RU" alt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юрлиц</a:t>
            </a: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26628" name="Прямоугольник 3"/>
          <p:cNvSpPr>
            <a:spLocks noChangeArrowheads="1"/>
          </p:cNvSpPr>
          <p:nvPr/>
        </p:nvSpPr>
        <p:spPr bwMode="auto">
          <a:xfrm>
            <a:off x="593725" y="938213"/>
            <a:ext cx="6056313" cy="408623"/>
          </a:xfrm>
          <a:prstGeom prst="round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800" b="1" dirty="0">
                <a:solidFill>
                  <a:schemeClr val="bg1"/>
                </a:solidFill>
              </a:rPr>
              <a:t>Коробочное решение:</a:t>
            </a:r>
          </a:p>
        </p:txBody>
      </p:sp>
      <p:sp>
        <p:nvSpPr>
          <p:cNvPr id="26629" name="Прямоугольник 4"/>
          <p:cNvSpPr>
            <a:spLocks noChangeArrowheads="1"/>
          </p:cNvSpPr>
          <p:nvPr/>
        </p:nvSpPr>
        <p:spPr bwMode="auto">
          <a:xfrm>
            <a:off x="7783513" y="955675"/>
            <a:ext cx="3785095" cy="408623"/>
          </a:xfrm>
          <a:prstGeom prst="round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800" b="1" dirty="0">
                <a:solidFill>
                  <a:schemeClr val="bg1"/>
                </a:solidFill>
              </a:rPr>
              <a:t>Основные параметры: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6913" y="5405438"/>
            <a:ext cx="691197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клиентов создан личный кабинет на сайте </a:t>
            </a:r>
            <a:r>
              <a:rPr lang="en-US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gazpromcosmos.ru </a:t>
            </a:r>
            <a:endParaRPr lang="ru-RU" altLang="ru-RU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ведется на условиях самообслуживания </a:t>
            </a:r>
          </a:p>
          <a:p>
            <a:pPr>
              <a:spcBef>
                <a:spcPts val="0"/>
              </a:spcBef>
              <a:defRPr/>
            </a:pPr>
            <a:r>
              <a:rPr lang="ru-RU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терминал = 1 договор =1 личный кабинет</a:t>
            </a:r>
          </a:p>
        </p:txBody>
      </p:sp>
    </p:spTree>
    <p:extLst>
      <p:ext uri="{BB962C8B-B14F-4D97-AF65-F5344CB8AC3E}">
        <p14:creationId xmlns:p14="http://schemas.microsoft.com/office/powerpoint/2010/main" val="2351497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03513" y="197730"/>
            <a:ext cx="8208912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spc="-7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Состав комплекта оборудования:</a:t>
            </a: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6096000" y="4686300"/>
            <a:ext cx="4725988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ru-RU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* Кронштейн не входит в базовый комплект</a:t>
            </a:r>
          </a:p>
        </p:txBody>
      </p:sp>
      <p:sp>
        <p:nvSpPr>
          <p:cNvPr id="48131" name="TextBox 6"/>
          <p:cNvSpPr txBox="1">
            <a:spLocks noChangeArrowheads="1"/>
          </p:cNvSpPr>
          <p:nvPr/>
        </p:nvSpPr>
        <p:spPr bwMode="auto">
          <a:xfrm>
            <a:off x="725488" y="4873625"/>
            <a:ext cx="38084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70C0"/>
                </a:solidFill>
              </a:rPr>
              <a:t>Производитель:</a:t>
            </a:r>
            <a:r>
              <a:rPr lang="en-US">
                <a:solidFill>
                  <a:srgbClr val="0070C0"/>
                </a:solidFill>
              </a:rPr>
              <a:t> Newtec (</a:t>
            </a:r>
            <a:r>
              <a:rPr lang="ru-RU">
                <a:solidFill>
                  <a:srgbClr val="0070C0"/>
                </a:solidFill>
              </a:rPr>
              <a:t>Бельгия)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65800" y="1222375"/>
          <a:ext cx="6289342" cy="3383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28934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Комплект оборудования включает в себя: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Высококачественная офсетная тарелка (0,75 м)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269875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Приемно-передающий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блок (</a:t>
                      </a:r>
                      <a:r>
                        <a:rPr lang="en-US" sz="1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iLNB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мощностью 800 мВт</a:t>
                      </a:r>
                    </a:p>
                    <a:p>
                      <a:pPr marL="0" indent="269875">
                        <a:buFont typeface="Arial" panose="020B0604020202020204" pitchFamily="34" charset="0"/>
                        <a:buNone/>
                      </a:pP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полнодиапазонный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приеме 9.75 ГГц и 10.6 ГГц)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Соединительный кабель 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Ethernet (5 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м)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Устройство наведения антенны </a:t>
                      </a:r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Point&amp;Play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Спутниковый модем 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MDM2200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Сдвоенный коаксиальный кабель с маркировкой </a:t>
                      </a:r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Tx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Rx (30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м)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Два разъема 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F-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типа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один запасной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815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8" y="1184275"/>
            <a:ext cx="5378450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25488" y="5346700"/>
            <a:ext cx="103536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Важно!  </a:t>
            </a:r>
          </a:p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Для организации коллективного доступа в Интернет в вахтовых поселках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«Газпром» </a:t>
            </a:r>
          </a:p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 использованы более мощные спутниковые станции (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Newtec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Hughes)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45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58913" y="176213"/>
            <a:ext cx="10037687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spc="-71" dirty="0">
                <a:solidFill>
                  <a:srgbClr val="0070C0"/>
                </a:solidFill>
                <a:ea typeface="+mj-ea"/>
              </a:rPr>
              <a:t>Возможные опции и схемы подключения оборудования:</a:t>
            </a:r>
          </a:p>
        </p:txBody>
      </p:sp>
      <p:cxnSp>
        <p:nvCxnSpPr>
          <p:cNvPr id="10" name="Straight Connector 7"/>
          <p:cNvCxnSpPr/>
          <p:nvPr/>
        </p:nvCxnSpPr>
        <p:spPr>
          <a:xfrm flipH="1">
            <a:off x="4037013" y="2907109"/>
            <a:ext cx="240188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7"/>
          <p:cNvCxnSpPr/>
          <p:nvPr/>
        </p:nvCxnSpPr>
        <p:spPr>
          <a:xfrm>
            <a:off x="5991225" y="3826271"/>
            <a:ext cx="0" cy="101441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"/>
          <p:cNvCxnSpPr/>
          <p:nvPr/>
        </p:nvCxnSpPr>
        <p:spPr>
          <a:xfrm>
            <a:off x="4037013" y="1987946"/>
            <a:ext cx="0" cy="285273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7"/>
          <p:cNvCxnSpPr/>
          <p:nvPr/>
        </p:nvCxnSpPr>
        <p:spPr>
          <a:xfrm>
            <a:off x="4037013" y="3826271"/>
            <a:ext cx="1954212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3863" y="1987946"/>
            <a:ext cx="3938587" cy="1385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  <a:cs typeface="+mn-cs"/>
              </a:rPr>
              <a:t>СПУТНИКОВЫЙ ТЕРМИНАЛ </a:t>
            </a:r>
            <a:br>
              <a:rPr lang="ru-RU" sz="1400" b="1" dirty="0">
                <a:latin typeface="+mn-lt"/>
                <a:cs typeface="+mn-cs"/>
              </a:rPr>
            </a:br>
            <a:r>
              <a:rPr lang="en-US" sz="1400" b="1" dirty="0">
                <a:latin typeface="+mn-lt"/>
                <a:cs typeface="+mn-cs"/>
              </a:rPr>
              <a:t>SAT3PLAY</a:t>
            </a:r>
            <a:endParaRPr lang="ru-RU" sz="14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Скорость потока: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  <a:cs typeface="+mn-cs"/>
              </a:rPr>
              <a:t>- прием до 20 Мбит/с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  <a:cs typeface="+mn-cs"/>
              </a:rPr>
              <a:t>- передача до 1 Мбит/с</a:t>
            </a:r>
          </a:p>
        </p:txBody>
      </p:sp>
      <p:sp>
        <p:nvSpPr>
          <p:cNvPr id="28680" name="TextBox 15"/>
          <p:cNvSpPr txBox="1">
            <a:spLocks noChangeArrowheads="1"/>
          </p:cNvSpPr>
          <p:nvPr/>
        </p:nvSpPr>
        <p:spPr bwMode="auto">
          <a:xfrm>
            <a:off x="6723063" y="2230834"/>
            <a:ext cx="284956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Calibri" pitchFamily="34" charset="0"/>
              </a:rPr>
              <a:t> Ресивер </a:t>
            </a:r>
            <a:r>
              <a:rPr lang="en-US" sz="1400" b="1">
                <a:latin typeface="Calibri" pitchFamily="34" charset="0"/>
              </a:rPr>
              <a:t>DVB-S2</a:t>
            </a:r>
            <a:r>
              <a:rPr lang="ru-RU" sz="1400" b="1">
                <a:latin typeface="Calibri" pitchFamily="34" charset="0"/>
              </a:rPr>
              <a:t/>
            </a:r>
            <a:br>
              <a:rPr lang="ru-RU" sz="1400" b="1">
                <a:latin typeface="Calibri" pitchFamily="34" charset="0"/>
              </a:rPr>
            </a:br>
            <a:endParaRPr lang="ru-RU" sz="1400" b="1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- до 30 бесплатных ТВ каналов</a:t>
            </a:r>
          </a:p>
        </p:txBody>
      </p:sp>
      <p:sp>
        <p:nvSpPr>
          <p:cNvPr id="28681" name="TextBox 16"/>
          <p:cNvSpPr txBox="1">
            <a:spLocks noChangeArrowheads="1"/>
          </p:cNvSpPr>
          <p:nvPr/>
        </p:nvSpPr>
        <p:spPr bwMode="auto">
          <a:xfrm>
            <a:off x="6927850" y="5028009"/>
            <a:ext cx="24733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WI-FI </a:t>
            </a:r>
            <a:r>
              <a:rPr lang="ru-RU" sz="1400" b="1" dirty="0">
                <a:latin typeface="Calibri" pitchFamily="34" charset="0"/>
              </a:rPr>
              <a:t>ТОЧКА</a:t>
            </a:r>
            <a:br>
              <a:rPr lang="ru-RU" sz="1400" b="1" dirty="0">
                <a:latin typeface="Calibri" pitchFamily="34" charset="0"/>
              </a:rPr>
            </a:br>
            <a:endParaRPr lang="ru-RU" sz="1400" b="1" dirty="0">
              <a:latin typeface="Calibri" pitchFamily="34" charset="0"/>
            </a:endParaRPr>
          </a:p>
          <a:p>
            <a:r>
              <a:rPr lang="ru-RU" sz="1400" dirty="0">
                <a:latin typeface="Calibri" pitchFamily="34" charset="0"/>
              </a:rPr>
              <a:t>- число абонентов до 15</a:t>
            </a:r>
          </a:p>
          <a:p>
            <a:r>
              <a:rPr lang="ru-RU" sz="1400" dirty="0">
                <a:latin typeface="Calibri" pitchFamily="34" charset="0"/>
              </a:rPr>
              <a:t>- радиус покрытия до 50 </a:t>
            </a:r>
            <a:r>
              <a:rPr lang="ru-RU" sz="1400" dirty="0" smtClean="0">
                <a:latin typeface="Calibri" pitchFamily="34" charset="0"/>
              </a:rPr>
              <a:t>м (в зависимости от модели устройства)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18" name="Rectangle 14"/>
          <p:cNvSpPr/>
          <p:nvPr/>
        </p:nvSpPr>
        <p:spPr>
          <a:xfrm>
            <a:off x="5692775" y="1187846"/>
            <a:ext cx="3871913" cy="2030413"/>
          </a:xfrm>
          <a:prstGeom prst="rect">
            <a:avLst/>
          </a:prstGeom>
          <a:noFill/>
          <a:ln>
            <a:solidFill>
              <a:srgbClr val="41719C">
                <a:alpha val="50196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Rectangle 14"/>
          <p:cNvSpPr/>
          <p:nvPr/>
        </p:nvSpPr>
        <p:spPr>
          <a:xfrm>
            <a:off x="5487988" y="4699396"/>
            <a:ext cx="4030662" cy="2030413"/>
          </a:xfrm>
          <a:prstGeom prst="rect">
            <a:avLst/>
          </a:prstGeom>
          <a:noFill/>
          <a:ln>
            <a:solidFill>
              <a:srgbClr val="41719C">
                <a:alpha val="50196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8684" name="Picture 3"/>
          <p:cNvPicPr>
            <a:picLocks noChangeAspect="1"/>
          </p:cNvPicPr>
          <p:nvPr/>
        </p:nvPicPr>
        <p:blipFill>
          <a:blip r:embed="rId3"/>
          <a:srcRect l="44389" t="78548" r="37396"/>
          <a:stretch>
            <a:fillRect/>
          </a:stretch>
        </p:blipFill>
        <p:spPr bwMode="auto">
          <a:xfrm>
            <a:off x="3601245" y="3415489"/>
            <a:ext cx="865187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3"/>
          <p:cNvPicPr>
            <a:picLocks noChangeAspect="1"/>
          </p:cNvPicPr>
          <p:nvPr/>
        </p:nvPicPr>
        <p:blipFill>
          <a:blip r:embed="rId4"/>
          <a:srcRect l="1563" t="77080" r="66606" b="389"/>
          <a:stretch>
            <a:fillRect/>
          </a:stretch>
        </p:blipFill>
        <p:spPr bwMode="auto">
          <a:xfrm>
            <a:off x="5683250" y="1132284"/>
            <a:ext cx="15113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3"/>
          <p:cNvPicPr>
            <a:picLocks noChangeAspect="1"/>
          </p:cNvPicPr>
          <p:nvPr/>
        </p:nvPicPr>
        <p:blipFill>
          <a:blip r:embed="rId4"/>
          <a:srcRect l="72815" t="77469"/>
          <a:stretch>
            <a:fillRect/>
          </a:stretch>
        </p:blipFill>
        <p:spPr bwMode="auto">
          <a:xfrm>
            <a:off x="5575300" y="4678759"/>
            <a:ext cx="12906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7" name="TextBox 22"/>
          <p:cNvSpPr txBox="1">
            <a:spLocks noChangeArrowheads="1"/>
          </p:cNvSpPr>
          <p:nvPr/>
        </p:nvSpPr>
        <p:spPr bwMode="auto">
          <a:xfrm>
            <a:off x="1786675" y="3692922"/>
            <a:ext cx="2695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Calibri" pitchFamily="34" charset="0"/>
              </a:rPr>
              <a:t>РОУТЕР</a:t>
            </a:r>
          </a:p>
        </p:txBody>
      </p:sp>
      <p:pic>
        <p:nvPicPr>
          <p:cNvPr id="28688" name="Рисунок 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66250" y="930671"/>
            <a:ext cx="2436813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9" name="Рисунок 24"/>
          <p:cNvPicPr>
            <a:picLocks noChangeAspect="1"/>
          </p:cNvPicPr>
          <p:nvPr/>
        </p:nvPicPr>
        <p:blipFill>
          <a:blip r:embed="rId6"/>
          <a:srcRect r="50000"/>
          <a:stretch>
            <a:fillRect/>
          </a:stretch>
        </p:blipFill>
        <p:spPr bwMode="auto">
          <a:xfrm>
            <a:off x="5692775" y="5883671"/>
            <a:ext cx="1290638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0" name="Picture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18650" y="4713684"/>
            <a:ext cx="2435225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1" name="Picture 3"/>
          <p:cNvPicPr>
            <a:picLocks noChangeAspect="1"/>
          </p:cNvPicPr>
          <p:nvPr/>
        </p:nvPicPr>
        <p:blipFill>
          <a:blip r:embed="rId4"/>
          <a:srcRect t="18947" b="39133"/>
          <a:stretch>
            <a:fillRect/>
          </a:stretch>
        </p:blipFill>
        <p:spPr bwMode="auto">
          <a:xfrm>
            <a:off x="1458913" y="913209"/>
            <a:ext cx="4745037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16"/>
          <p:cNvSpPr/>
          <p:nvPr/>
        </p:nvSpPr>
        <p:spPr>
          <a:xfrm>
            <a:off x="106363" y="970359"/>
            <a:ext cx="4830762" cy="2600705"/>
          </a:xfrm>
          <a:prstGeom prst="rect">
            <a:avLst/>
          </a:prstGeom>
          <a:noFill/>
          <a:ln>
            <a:solidFill>
              <a:srgbClr val="41719C">
                <a:alpha val="50196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Title 4"/>
          <p:cNvSpPr txBox="1">
            <a:spLocks/>
          </p:cNvSpPr>
          <p:nvPr/>
        </p:nvSpPr>
        <p:spPr>
          <a:xfrm>
            <a:off x="8837613" y="3381771"/>
            <a:ext cx="3354387" cy="1044575"/>
          </a:xfrm>
          <a:prstGeom prst="roundRect">
            <a:avLst/>
          </a:prstGeom>
          <a:solidFill>
            <a:srgbClr val="0072BA"/>
          </a:solidFill>
          <a:ln>
            <a:noFill/>
          </a:ln>
        </p:spPr>
        <p:txBody>
          <a:bodyPr lIns="0" tIns="0" rIns="0" bIns="0" anchor="ctr"/>
          <a:lstStyle>
            <a:lvl1pPr algn="ctr" defTabSz="1318880" rtl="0" eaLnBrk="0" fontAlgn="base" hangingPunct="0">
              <a:spcBef>
                <a:spcPct val="0"/>
              </a:spcBef>
              <a:spcAft>
                <a:spcPct val="0"/>
              </a:spcAft>
              <a:defRPr sz="2215" b="1" kern="1200" cap="all" spc="-7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318880" rtl="0" eaLnBrk="0" fontAlgn="base" hangingPunct="0">
              <a:spcBef>
                <a:spcPct val="0"/>
              </a:spcBef>
              <a:spcAft>
                <a:spcPct val="0"/>
              </a:spcAft>
              <a:defRPr sz="2339" b="1">
                <a:solidFill>
                  <a:schemeClr val="accent1"/>
                </a:solidFill>
                <a:latin typeface="Arial" charset="0"/>
              </a:defRPr>
            </a:lvl2pPr>
            <a:lvl3pPr algn="l" defTabSz="1318880" rtl="0" eaLnBrk="0" fontAlgn="base" hangingPunct="0">
              <a:spcBef>
                <a:spcPct val="0"/>
              </a:spcBef>
              <a:spcAft>
                <a:spcPct val="0"/>
              </a:spcAft>
              <a:defRPr sz="2339" b="1">
                <a:solidFill>
                  <a:schemeClr val="accent1"/>
                </a:solidFill>
                <a:latin typeface="Arial" charset="0"/>
              </a:defRPr>
            </a:lvl3pPr>
            <a:lvl4pPr algn="l" defTabSz="1318880" rtl="0" eaLnBrk="0" fontAlgn="base" hangingPunct="0">
              <a:spcBef>
                <a:spcPct val="0"/>
              </a:spcBef>
              <a:spcAft>
                <a:spcPct val="0"/>
              </a:spcAft>
              <a:defRPr sz="2339" b="1">
                <a:solidFill>
                  <a:schemeClr val="accent1"/>
                </a:solidFill>
                <a:latin typeface="Arial" charset="0"/>
              </a:defRPr>
            </a:lvl4pPr>
            <a:lvl5pPr algn="l" defTabSz="1318880" rtl="0" eaLnBrk="0" fontAlgn="base" hangingPunct="0">
              <a:spcBef>
                <a:spcPct val="0"/>
              </a:spcBef>
              <a:spcAft>
                <a:spcPct val="0"/>
              </a:spcAft>
              <a:defRPr sz="2339" b="1">
                <a:solidFill>
                  <a:schemeClr val="accent1"/>
                </a:solidFill>
                <a:latin typeface="Arial" charset="0"/>
              </a:defRPr>
            </a:lvl5pPr>
            <a:lvl6pPr marL="562722" algn="l" defTabSz="1318880" rtl="0" fontAlgn="base">
              <a:spcBef>
                <a:spcPct val="0"/>
              </a:spcBef>
              <a:spcAft>
                <a:spcPct val="0"/>
              </a:spcAft>
              <a:defRPr sz="2339" b="1">
                <a:solidFill>
                  <a:schemeClr val="accent1"/>
                </a:solidFill>
                <a:latin typeface="Arial" charset="0"/>
              </a:defRPr>
            </a:lvl6pPr>
            <a:lvl7pPr marL="1125444" algn="l" defTabSz="1318880" rtl="0" fontAlgn="base">
              <a:spcBef>
                <a:spcPct val="0"/>
              </a:spcBef>
              <a:spcAft>
                <a:spcPct val="0"/>
              </a:spcAft>
              <a:defRPr sz="2339" b="1">
                <a:solidFill>
                  <a:schemeClr val="accent1"/>
                </a:solidFill>
                <a:latin typeface="Arial" charset="0"/>
              </a:defRPr>
            </a:lvl7pPr>
            <a:lvl8pPr marL="1688165" algn="l" defTabSz="1318880" rtl="0" fontAlgn="base">
              <a:spcBef>
                <a:spcPct val="0"/>
              </a:spcBef>
              <a:spcAft>
                <a:spcPct val="0"/>
              </a:spcAft>
              <a:defRPr sz="2339" b="1">
                <a:solidFill>
                  <a:schemeClr val="accent1"/>
                </a:solidFill>
                <a:latin typeface="Arial" charset="0"/>
              </a:defRPr>
            </a:lvl8pPr>
            <a:lvl9pPr marL="2250887" algn="l" defTabSz="1318880" rtl="0" fontAlgn="base">
              <a:spcBef>
                <a:spcPct val="0"/>
              </a:spcBef>
              <a:spcAft>
                <a:spcPct val="0"/>
              </a:spcAft>
              <a:defRPr sz="2339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Интернет + Бесплатное ТВ</a:t>
            </a:r>
          </a:p>
        </p:txBody>
      </p:sp>
      <p:cxnSp>
        <p:nvCxnSpPr>
          <p:cNvPr id="32" name="Straight Connector 7"/>
          <p:cNvCxnSpPr/>
          <p:nvPr/>
        </p:nvCxnSpPr>
        <p:spPr>
          <a:xfrm flipV="1">
            <a:off x="6457950" y="2203846"/>
            <a:ext cx="11113" cy="7651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14"/>
          <p:cNvSpPr/>
          <p:nvPr/>
        </p:nvSpPr>
        <p:spPr>
          <a:xfrm>
            <a:off x="722313" y="4710509"/>
            <a:ext cx="4614862" cy="2030412"/>
          </a:xfrm>
          <a:prstGeom prst="rect">
            <a:avLst/>
          </a:prstGeom>
          <a:noFill/>
          <a:ln>
            <a:solidFill>
              <a:srgbClr val="41719C">
                <a:alpha val="50196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722313" y="5118496"/>
            <a:ext cx="2763837" cy="1600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  <a:cs typeface="+mn-cs"/>
              </a:rPr>
              <a:t>Доп. оборудование</a:t>
            </a:r>
            <a:br>
              <a:rPr lang="ru-RU" sz="1400" b="1" dirty="0">
                <a:latin typeface="+mn-lt"/>
                <a:cs typeface="+mn-cs"/>
              </a:rPr>
            </a:br>
            <a:endParaRPr lang="ru-RU" sz="14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400" dirty="0">
                <a:latin typeface="+mn-lt"/>
                <a:cs typeface="+mn-cs"/>
              </a:rPr>
              <a:t>Кассовые аппараты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400" dirty="0">
                <a:latin typeface="+mn-lt"/>
                <a:cs typeface="+mn-cs"/>
              </a:rPr>
              <a:t>Системы видеонаблюдения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400" dirty="0">
                <a:latin typeface="+mn-lt"/>
                <a:cs typeface="+mn-cs"/>
              </a:rPr>
              <a:t>Удаленное рабочее </a:t>
            </a:r>
            <a:r>
              <a:rPr lang="ru-RU" sz="1400" dirty="0" smtClean="0">
                <a:latin typeface="+mn-lt"/>
                <a:cs typeface="+mn-cs"/>
              </a:rPr>
              <a:t>место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smtClean="0">
                <a:latin typeface="+mn-lt"/>
                <a:cs typeface="+mn-cs"/>
              </a:rPr>
              <a:t>IP </a:t>
            </a:r>
            <a:r>
              <a:rPr lang="ru-RU" sz="1400" dirty="0" smtClean="0">
                <a:latin typeface="+mn-lt"/>
                <a:cs typeface="+mn-cs"/>
              </a:rPr>
              <a:t>телефония</a:t>
            </a:r>
            <a:endParaRPr lang="ru-RU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  <a:cs typeface="+mn-cs"/>
            </a:endParaRPr>
          </a:p>
        </p:txBody>
      </p:sp>
      <p:pic>
        <p:nvPicPr>
          <p:cNvPr id="28697" name="Рисунок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14700" y="4589859"/>
            <a:ext cx="193992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4428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5"/>
          <p:cNvCxnSpPr/>
          <p:nvPr/>
        </p:nvCxnSpPr>
        <p:spPr>
          <a:xfrm>
            <a:off x="3924300" y="3746450"/>
            <a:ext cx="0" cy="8286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5"/>
          <p:cNvCxnSpPr/>
          <p:nvPr/>
        </p:nvCxnSpPr>
        <p:spPr>
          <a:xfrm>
            <a:off x="2786063" y="3554363"/>
            <a:ext cx="19050" cy="103663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485901" y="227309"/>
            <a:ext cx="9938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spc="-71" dirty="0">
                <a:solidFill>
                  <a:srgbClr val="0070C0"/>
                </a:solidFill>
                <a:ea typeface="+mj-ea"/>
              </a:rPr>
              <a:t>Видеонаблюдение: результаты тестирования с компанией </a:t>
            </a:r>
            <a:r>
              <a:rPr lang="en-US" sz="2000" b="1" cap="all" spc="-71" dirty="0">
                <a:solidFill>
                  <a:srgbClr val="0070C0"/>
                </a:solidFill>
                <a:ea typeface="+mj-ea"/>
              </a:rPr>
              <a:t>KENO.</a:t>
            </a:r>
            <a:endParaRPr lang="ru-RU" sz="2000" b="1" cap="all" spc="-71" dirty="0">
              <a:solidFill>
                <a:srgbClr val="0070C0"/>
              </a:solidFill>
              <a:ea typeface="+mj-ea"/>
            </a:endParaRPr>
          </a:p>
        </p:txBody>
      </p:sp>
      <p:cxnSp>
        <p:nvCxnSpPr>
          <p:cNvPr id="12" name="Straight Connector 5"/>
          <p:cNvCxnSpPr/>
          <p:nvPr/>
        </p:nvCxnSpPr>
        <p:spPr>
          <a:xfrm flipH="1">
            <a:off x="4076700" y="1744613"/>
            <a:ext cx="1588" cy="205581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6" name="TextBox 14"/>
          <p:cNvSpPr txBox="1">
            <a:spLocks noChangeArrowheads="1"/>
          </p:cNvSpPr>
          <p:nvPr/>
        </p:nvSpPr>
        <p:spPr bwMode="auto">
          <a:xfrm>
            <a:off x="128588" y="1297012"/>
            <a:ext cx="394017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latin typeface="Calibri" pitchFamily="34" charset="0"/>
              </a:rPr>
              <a:t>СПУТНИКОВЫЙ ТЕРМИНАЛ </a:t>
            </a:r>
            <a:br>
              <a:rPr lang="ru-RU" sz="1600" b="1" dirty="0">
                <a:latin typeface="Calibri" pitchFamily="34" charset="0"/>
              </a:rPr>
            </a:br>
            <a:r>
              <a:rPr lang="en-US" sz="1600" b="1" dirty="0">
                <a:latin typeface="Calibri" pitchFamily="34" charset="0"/>
              </a:rPr>
              <a:t>SAT3PLAY</a:t>
            </a:r>
            <a:endParaRPr lang="ru-RU" sz="1600" b="1" dirty="0">
              <a:latin typeface="Calibri" pitchFamily="34" charset="0"/>
            </a:endParaRPr>
          </a:p>
          <a:p>
            <a:endParaRPr lang="ru-RU" sz="1600" b="1" dirty="0">
              <a:latin typeface="Calibri" pitchFamily="34" charset="0"/>
            </a:endParaRPr>
          </a:p>
          <a:p>
            <a:r>
              <a:rPr lang="ru-RU" sz="1600" dirty="0">
                <a:solidFill>
                  <a:srgbClr val="0D0D0D"/>
                </a:solidFill>
              </a:rPr>
              <a:t>Скорость потока:</a:t>
            </a:r>
          </a:p>
          <a:p>
            <a:r>
              <a:rPr lang="ru-RU" sz="1600" dirty="0">
                <a:latin typeface="Calibri" pitchFamily="34" charset="0"/>
              </a:rPr>
              <a:t>- прием до 20 Мбит/с</a:t>
            </a:r>
          </a:p>
          <a:p>
            <a:r>
              <a:rPr lang="ru-RU" sz="1600" dirty="0">
                <a:latin typeface="Calibri" pitchFamily="34" charset="0"/>
              </a:rPr>
              <a:t>- передача до 1 Мбит/с</a:t>
            </a:r>
          </a:p>
        </p:txBody>
      </p:sp>
      <p:sp>
        <p:nvSpPr>
          <p:cNvPr id="28" name="Rectangle 16"/>
          <p:cNvSpPr/>
          <p:nvPr/>
        </p:nvSpPr>
        <p:spPr>
          <a:xfrm>
            <a:off x="169863" y="1163041"/>
            <a:ext cx="4830762" cy="2206625"/>
          </a:xfrm>
          <a:prstGeom prst="rect">
            <a:avLst/>
          </a:prstGeom>
          <a:noFill/>
          <a:ln>
            <a:solidFill>
              <a:srgbClr val="41719C">
                <a:alpha val="50196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Rectangle 14"/>
          <p:cNvSpPr/>
          <p:nvPr/>
        </p:nvSpPr>
        <p:spPr>
          <a:xfrm>
            <a:off x="169863" y="3453804"/>
            <a:ext cx="4838700" cy="2765425"/>
          </a:xfrm>
          <a:prstGeom prst="rect">
            <a:avLst/>
          </a:prstGeom>
          <a:noFill/>
          <a:ln>
            <a:solidFill>
              <a:srgbClr val="41719C">
                <a:alpha val="50196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30" name="TextBox 30"/>
          <p:cNvSpPr txBox="1">
            <a:spLocks noChangeArrowheads="1"/>
          </p:cNvSpPr>
          <p:nvPr/>
        </p:nvSpPr>
        <p:spPr bwMode="auto">
          <a:xfrm>
            <a:off x="233363" y="3864049"/>
            <a:ext cx="36131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latin typeface="+mn-lt"/>
              </a:rPr>
              <a:t>ВИДЕОНАБЛЮДЕНИЕ:</a:t>
            </a:r>
          </a:p>
          <a:p>
            <a:endParaRPr lang="ru-RU" sz="1600" b="1" dirty="0">
              <a:latin typeface="+mn-lt"/>
            </a:endParaRPr>
          </a:p>
          <a:p>
            <a:endParaRPr lang="ru-RU" sz="1600" b="1" dirty="0">
              <a:latin typeface="+mn-lt"/>
            </a:endParaRPr>
          </a:p>
          <a:p>
            <a:endParaRPr lang="ru-RU" sz="1600" b="1" dirty="0">
              <a:latin typeface="+mn-lt"/>
            </a:endParaRPr>
          </a:p>
          <a:p>
            <a:r>
              <a:rPr lang="ru-RU" sz="1600" dirty="0">
                <a:latin typeface="+mn-lt"/>
              </a:rPr>
              <a:t>- комплекты видеонаблюдения;</a:t>
            </a:r>
          </a:p>
          <a:p>
            <a:pPr>
              <a:buFontTx/>
              <a:buChar char="-"/>
            </a:pPr>
            <a:r>
              <a:rPr lang="ru-RU" sz="1600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IP – </a:t>
            </a:r>
            <a:r>
              <a:rPr lang="ru-RU" sz="1600" dirty="0">
                <a:latin typeface="+mn-lt"/>
              </a:rPr>
              <a:t>видеорегистраторы;</a:t>
            </a:r>
          </a:p>
          <a:p>
            <a:pPr>
              <a:buFontTx/>
              <a:buChar char="-"/>
            </a:pPr>
            <a:r>
              <a:rPr lang="ru-RU" sz="1600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IP</a:t>
            </a:r>
            <a:r>
              <a:rPr lang="ru-RU" sz="1600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–</a:t>
            </a:r>
            <a:r>
              <a:rPr lang="ru-RU" sz="1600" dirty="0">
                <a:latin typeface="+mn-lt"/>
              </a:rPr>
              <a:t> видеокамеры;</a:t>
            </a:r>
          </a:p>
          <a:p>
            <a:pPr>
              <a:buFontTx/>
              <a:buChar char="-"/>
            </a:pPr>
            <a:r>
              <a:rPr lang="ru-RU" sz="1600" dirty="0">
                <a:latin typeface="+mn-lt"/>
              </a:rPr>
              <a:t> гибридные видеорегистраторы.</a:t>
            </a:r>
          </a:p>
          <a:p>
            <a:endParaRPr lang="ru-RU" sz="1400" dirty="0">
              <a:latin typeface="+mn-lt"/>
            </a:endParaRPr>
          </a:p>
        </p:txBody>
      </p:sp>
      <p:sp>
        <p:nvSpPr>
          <p:cNvPr id="30731" name="TextBox 1"/>
          <p:cNvSpPr txBox="1">
            <a:spLocks noChangeArrowheads="1"/>
          </p:cNvSpPr>
          <p:nvPr/>
        </p:nvSpPr>
        <p:spPr bwMode="auto">
          <a:xfrm>
            <a:off x="4984750" y="1184746"/>
            <a:ext cx="720725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Calibri" pitchFamily="34" charset="0"/>
              </a:rPr>
              <a:t>Произведено успешное тестирование удаленного подключения через наш интернет-канал к комплектам видеонаблюдения компании КЕНО.</a:t>
            </a:r>
          </a:p>
          <a:p>
            <a:r>
              <a:rPr lang="ru-RU" sz="1600" dirty="0">
                <a:latin typeface="Calibri" pitchFamily="34" charset="0"/>
              </a:rPr>
              <a:t>Были протестированы комплекты видеонаблюдения:</a:t>
            </a:r>
          </a:p>
          <a:p>
            <a:r>
              <a:rPr lang="ru-RU" sz="1500" dirty="0"/>
              <a:t>1. Комплект видеонаблюдения 8-ми канальный IP2.0 KENO KN-2804/2808KIT</a:t>
            </a:r>
            <a:endParaRPr lang="en-US" sz="1500" dirty="0"/>
          </a:p>
          <a:p>
            <a:r>
              <a:rPr lang="ru-RU" sz="1500" dirty="0"/>
              <a:t>2. Комплект видеонаблюдения FOX TVR K-4.2</a:t>
            </a:r>
            <a:r>
              <a:rPr lang="en-US" sz="1500" dirty="0"/>
              <a:t>/4.4</a:t>
            </a:r>
            <a:r>
              <a:rPr lang="ru-RU" sz="1500" dirty="0"/>
              <a:t> TVI/CVI/AHD 2.0Mpix</a:t>
            </a:r>
          </a:p>
        </p:txBody>
      </p:sp>
      <p:pic>
        <p:nvPicPr>
          <p:cNvPr id="30732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1925" y="3076525"/>
            <a:ext cx="273843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0188" y="2462163"/>
            <a:ext cx="1271587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Рисунок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2575" y="2497088"/>
            <a:ext cx="1270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5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12263" y="2397075"/>
            <a:ext cx="1057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12263" y="3078113"/>
            <a:ext cx="20701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7" name="TextBox 6"/>
          <p:cNvSpPr txBox="1">
            <a:spLocks noChangeArrowheads="1"/>
          </p:cNvSpPr>
          <p:nvPr/>
        </p:nvSpPr>
        <p:spPr bwMode="auto">
          <a:xfrm>
            <a:off x="5054600" y="3990925"/>
            <a:ext cx="71374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ru-RU" sz="1600" b="1" dirty="0">
                <a:latin typeface="Calibri" pitchFamily="34" charset="0"/>
              </a:rPr>
              <a:t>Сценарий тестирования:</a:t>
            </a:r>
          </a:p>
          <a:p>
            <a:pPr marL="342900" indent="-342900">
              <a:buFontTx/>
              <a:buAutoNum type="arabicPeriod"/>
            </a:pPr>
            <a:r>
              <a:rPr lang="ru-RU" sz="1400" dirty="0"/>
              <a:t>Были подключены к видеорегистратору две видеокамеры. </a:t>
            </a:r>
          </a:p>
          <a:p>
            <a:pPr marL="342900" indent="-342900">
              <a:buFontTx/>
              <a:buAutoNum type="arabicPeriod"/>
            </a:pPr>
            <a:r>
              <a:rPr lang="ru-RU" sz="1400" dirty="0"/>
              <a:t>Качество изображения 704х586 (</a:t>
            </a:r>
            <a:r>
              <a:rPr lang="en-US" sz="1400" dirty="0"/>
              <a:t>D1</a:t>
            </a:r>
            <a:r>
              <a:rPr lang="ru-RU" sz="1400" dirty="0"/>
              <a:t>) / 1920х1080 </a:t>
            </a:r>
            <a:r>
              <a:rPr lang="en-US" sz="1400" dirty="0"/>
              <a:t>(</a:t>
            </a:r>
            <a:r>
              <a:rPr lang="en-US" sz="1400" dirty="0" err="1"/>
              <a:t>FullHD</a:t>
            </a:r>
            <a:r>
              <a:rPr lang="en-US" sz="1400" dirty="0"/>
              <a:t>)</a:t>
            </a:r>
            <a:endParaRPr lang="ru-RU" sz="1400" dirty="0"/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ru-RU" sz="1400" dirty="0"/>
              <a:t>Использовалось видео по запросу </a:t>
            </a:r>
            <a:r>
              <a:rPr lang="en-US" sz="1400" dirty="0" smtClean="0"/>
              <a:t>D1, </a:t>
            </a:r>
            <a:r>
              <a:rPr lang="ru-RU" sz="1400" dirty="0" err="1" smtClean="0"/>
              <a:t>FullHD</a:t>
            </a:r>
            <a:r>
              <a:rPr lang="ru-RU" sz="1400" dirty="0" smtClean="0"/>
              <a:t>.</a:t>
            </a:r>
            <a:endParaRPr lang="en-US" sz="1400" dirty="0"/>
          </a:p>
          <a:p>
            <a:pPr marL="342900" indent="-342900" algn="ctr"/>
            <a:r>
              <a:rPr lang="ru-RU" sz="1600" b="1" dirty="0">
                <a:latin typeface="Calibri" pitchFamily="34" charset="0"/>
              </a:rPr>
              <a:t>Результаты тестирования: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ru-RU" sz="1400" dirty="0" smtClean="0"/>
              <a:t>Объем пользования в минутах: </a:t>
            </a:r>
            <a:r>
              <a:rPr lang="en-US" sz="1400" dirty="0" smtClean="0"/>
              <a:t>D1</a:t>
            </a:r>
            <a:r>
              <a:rPr lang="ru-RU" sz="1400" dirty="0" smtClean="0"/>
              <a:t> </a:t>
            </a:r>
            <a:r>
              <a:rPr lang="ru-RU" sz="1400" dirty="0"/>
              <a:t>- </a:t>
            </a:r>
            <a:r>
              <a:rPr lang="en-US" sz="1400" dirty="0"/>
              <a:t>3</a:t>
            </a:r>
            <a:r>
              <a:rPr lang="ru-RU" sz="1400" dirty="0"/>
              <a:t>0 мин.</a:t>
            </a:r>
            <a:r>
              <a:rPr lang="en-US" sz="1400" dirty="0"/>
              <a:t>, </a:t>
            </a:r>
            <a:r>
              <a:rPr lang="ru-RU" sz="1400" dirty="0" err="1"/>
              <a:t>FullHD</a:t>
            </a:r>
            <a:r>
              <a:rPr lang="ru-RU" sz="1400" dirty="0"/>
              <a:t> - 30 мин. в </a:t>
            </a:r>
            <a:r>
              <a:rPr lang="ru-RU" sz="1400" dirty="0" smtClean="0"/>
              <a:t>день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ru-RU" sz="1400" dirty="0" smtClean="0"/>
              <a:t>Видео </a:t>
            </a:r>
            <a:r>
              <a:rPr lang="ru-RU" sz="1400" dirty="0"/>
              <a:t>передавалось без задержек.</a:t>
            </a:r>
          </a:p>
          <a:p>
            <a:pPr marL="342900" indent="-342900">
              <a:buFontTx/>
              <a:buAutoNum type="arabicPeriod"/>
            </a:pPr>
            <a:r>
              <a:rPr lang="ru-RU" sz="1400" dirty="0"/>
              <a:t>Стоимость трафика составила 1</a:t>
            </a:r>
            <a:r>
              <a:rPr lang="en-US" sz="1400" dirty="0"/>
              <a:t>’</a:t>
            </a:r>
            <a:r>
              <a:rPr lang="ru-RU" sz="1400" dirty="0"/>
              <a:t>500 рублей в месяц.</a:t>
            </a:r>
          </a:p>
          <a:p>
            <a:pPr marL="342900" indent="-342900">
              <a:buFontTx/>
              <a:buAutoNum type="arabicPeriod"/>
            </a:pPr>
            <a:r>
              <a:rPr lang="ru-RU" sz="1400" dirty="0"/>
              <a:t>Изображение на мобильном устройстве было</a:t>
            </a:r>
            <a:r>
              <a:rPr lang="en-US" sz="1400" dirty="0"/>
              <a:t> </a:t>
            </a:r>
            <a:r>
              <a:rPr lang="ru-RU" sz="1400" dirty="0"/>
              <a:t>получено без искажений.</a:t>
            </a:r>
            <a:r>
              <a:rPr lang="ru-RU" dirty="0">
                <a:latin typeface="Calibri" pitchFamily="34" charset="0"/>
              </a:rPr>
              <a:t> </a:t>
            </a:r>
          </a:p>
          <a:p>
            <a:pPr marL="342900" indent="-342900"/>
            <a:endParaRPr lang="ru-RU" dirty="0">
              <a:latin typeface="Calibri" pitchFamily="34" charset="0"/>
            </a:endParaRPr>
          </a:p>
        </p:txBody>
      </p:sp>
      <p:pic>
        <p:nvPicPr>
          <p:cNvPr id="30738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1850" y="3282900"/>
            <a:ext cx="273843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9" name="Рисунок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4114750"/>
            <a:ext cx="12700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0" name="Рисунок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0913" y="4276675"/>
            <a:ext cx="1271587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1" name="Picture 2" descr="C:\Users\Олег\Desktop\Выступление\РАБОТА\fox.png"/>
          <p:cNvPicPr>
            <a:picLocks noChangeAspect="1" noChangeArrowheads="1"/>
          </p:cNvPicPr>
          <p:nvPr/>
        </p:nvPicPr>
        <p:blipFill>
          <a:blip r:embed="rId7">
            <a:lum bright="-100000" contrast="-100000"/>
            <a:grayscl/>
          </a:blip>
          <a:srcRect/>
          <a:stretch>
            <a:fillRect/>
          </a:stretch>
        </p:blipFill>
        <p:spPr bwMode="auto">
          <a:xfrm>
            <a:off x="3030538" y="5962847"/>
            <a:ext cx="12795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2" name="Рисунок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40950" y="2435175"/>
            <a:ext cx="1057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3" name="Picture 4" descr="C:\Users\Олег\Desktop\ЛОГО\Screenshot_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1525" y="6320952"/>
            <a:ext cx="166211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3"/>
          <p:cNvPicPr>
            <a:picLocks noChangeAspect="1"/>
          </p:cNvPicPr>
          <p:nvPr/>
        </p:nvPicPr>
        <p:blipFill>
          <a:blip r:embed="rId9"/>
          <a:srcRect t="18947" b="39133"/>
          <a:stretch>
            <a:fillRect/>
          </a:stretch>
        </p:blipFill>
        <p:spPr bwMode="auto">
          <a:xfrm>
            <a:off x="1485900" y="822275"/>
            <a:ext cx="4743450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790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924430"/>
            <a:ext cx="5598232" cy="25045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07569" y="193674"/>
            <a:ext cx="953136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all" spc="-71" dirty="0">
                <a:solidFill>
                  <a:srgbClr val="0070C0"/>
                </a:solidFill>
                <a:ea typeface="+mj-ea"/>
              </a:rPr>
              <a:t>3G</a:t>
            </a:r>
            <a:r>
              <a:rPr lang="ru-RU" sz="2400" b="1" cap="all" spc="-71" dirty="0">
                <a:solidFill>
                  <a:srgbClr val="0070C0"/>
                </a:solidFill>
                <a:ea typeface="+mj-ea"/>
              </a:rPr>
              <a:t> </a:t>
            </a:r>
            <a:r>
              <a:rPr lang="ru-RU" sz="2400" b="1" cap="all" spc="-71" dirty="0" err="1">
                <a:solidFill>
                  <a:srgbClr val="0070C0"/>
                </a:solidFill>
                <a:ea typeface="+mj-ea"/>
              </a:rPr>
              <a:t>фемтосоты</a:t>
            </a:r>
            <a:r>
              <a:rPr lang="ru-RU" sz="2400" b="1" cap="all" spc="-71" dirty="0">
                <a:solidFill>
                  <a:srgbClr val="0070C0"/>
                </a:solidFill>
                <a:ea typeface="+mj-ea"/>
              </a:rPr>
              <a:t> на спутниковых каналах</a:t>
            </a:r>
          </a:p>
        </p:txBody>
      </p:sp>
      <p:pic>
        <p:nvPicPr>
          <p:cNvPr id="28691" name="Picture 3"/>
          <p:cNvPicPr>
            <a:picLocks noChangeAspect="1"/>
          </p:cNvPicPr>
          <p:nvPr/>
        </p:nvPicPr>
        <p:blipFill>
          <a:blip r:embed="rId4"/>
          <a:srcRect t="18947" b="39133"/>
          <a:stretch>
            <a:fillRect/>
          </a:stretch>
        </p:blipFill>
        <p:spPr bwMode="auto">
          <a:xfrm>
            <a:off x="-1365598" y="884238"/>
            <a:ext cx="4745037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16"/>
          <p:cNvSpPr/>
          <p:nvPr/>
        </p:nvSpPr>
        <p:spPr>
          <a:xfrm>
            <a:off x="106363" y="920764"/>
            <a:ext cx="2713039" cy="2868276"/>
          </a:xfrm>
          <a:prstGeom prst="rect">
            <a:avLst/>
          </a:prstGeom>
          <a:noFill/>
          <a:ln>
            <a:solidFill>
              <a:srgbClr val="41719C">
                <a:alpha val="50196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Rectangle 14"/>
          <p:cNvSpPr/>
          <p:nvPr/>
        </p:nvSpPr>
        <p:spPr>
          <a:xfrm>
            <a:off x="124018" y="3936447"/>
            <a:ext cx="5374574" cy="2194414"/>
          </a:xfrm>
          <a:prstGeom prst="rect">
            <a:avLst/>
          </a:prstGeom>
          <a:noFill/>
          <a:ln>
            <a:solidFill>
              <a:srgbClr val="41719C">
                <a:alpha val="50196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58130" y="4098599"/>
            <a:ext cx="36433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r>
              <a:rPr lang="en-US" sz="1400" b="1" dirty="0"/>
              <a:t>G </a:t>
            </a:r>
            <a:r>
              <a:rPr lang="ru-RU" sz="1400" b="1" dirty="0" err="1"/>
              <a:t>фемтосота</a:t>
            </a:r>
            <a:r>
              <a:rPr lang="ru-RU" sz="1400" b="1" dirty="0"/>
              <a:t> (</a:t>
            </a:r>
            <a:r>
              <a:rPr lang="en-US" sz="1400" b="1" dirty="0"/>
              <a:t>Alcatel-Lucent 9361)</a:t>
            </a:r>
            <a:r>
              <a:rPr lang="ru-RU" sz="1400" b="1" dirty="0"/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Мини базовая станция сотовой связи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Не требует дополнительной настройки. Достаточно подключить к спутниковому модему и включить в розетку 220В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Звонки, </a:t>
            </a:r>
            <a:r>
              <a:rPr lang="en-US" sz="1400" dirty="0"/>
              <a:t>SMS</a:t>
            </a:r>
            <a:r>
              <a:rPr lang="ru-RU" sz="1400" dirty="0"/>
              <a:t>, мобильный Интернет</a:t>
            </a:r>
            <a:r>
              <a:rPr lang="ru-RU" sz="1400" b="1" dirty="0">
                <a:latin typeface="+mn-lt"/>
                <a:cs typeface="+mn-cs"/>
              </a:rPr>
              <a:t/>
            </a:r>
            <a:br>
              <a:rPr lang="ru-RU" sz="1400" b="1" dirty="0">
                <a:latin typeface="+mn-lt"/>
                <a:cs typeface="+mn-cs"/>
              </a:rPr>
            </a:br>
            <a:endParaRPr lang="ru-RU" sz="1400" b="1" dirty="0">
              <a:latin typeface="+mn-lt"/>
              <a:cs typeface="+mn-cs"/>
            </a:endParaRPr>
          </a:p>
        </p:txBody>
      </p:sp>
      <p:cxnSp>
        <p:nvCxnSpPr>
          <p:cNvPr id="34" name="Straight Connector 5"/>
          <p:cNvCxnSpPr/>
          <p:nvPr/>
        </p:nvCxnSpPr>
        <p:spPr>
          <a:xfrm flipV="1">
            <a:off x="5425440" y="4577400"/>
            <a:ext cx="4596384" cy="372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835" y="3986994"/>
            <a:ext cx="1300569" cy="9506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1824" y="4552743"/>
            <a:ext cx="1281827" cy="1756577"/>
          </a:xfrm>
          <a:prstGeom prst="rect">
            <a:avLst/>
          </a:prstGeom>
        </p:spPr>
      </p:pic>
      <p:cxnSp>
        <p:nvCxnSpPr>
          <p:cNvPr id="18" name="Соединительная линия уступом 17"/>
          <p:cNvCxnSpPr>
            <a:endCxn id="15" idx="0"/>
          </p:cNvCxnSpPr>
          <p:nvPr/>
        </p:nvCxnSpPr>
        <p:spPr>
          <a:xfrm>
            <a:off x="1511808" y="2889504"/>
            <a:ext cx="3250312" cy="1097490"/>
          </a:xfrm>
          <a:prstGeom prst="bentConnector2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84603" y="4765430"/>
            <a:ext cx="37398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ВАЖНО: Абонент оплачивает АО «Газпром космические системы» канал Интернет по которому работает </a:t>
            </a:r>
            <a:r>
              <a:rPr lang="ru-RU" sz="1400" dirty="0" err="1" smtClean="0"/>
              <a:t>фемтосота</a:t>
            </a:r>
            <a:r>
              <a:rPr lang="ru-RU" sz="1400" dirty="0" smtClean="0"/>
              <a:t>. За звонки, </a:t>
            </a:r>
            <a:r>
              <a:rPr lang="en-US" sz="1400" dirty="0" smtClean="0"/>
              <a:t>SMS</a:t>
            </a:r>
            <a:r>
              <a:rPr lang="ru-RU" sz="1400" dirty="0" smtClean="0"/>
              <a:t> и мобильный Интернет абонент платит оператору связи по своему тарифу. 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392144" y="920764"/>
            <a:ext cx="4608512" cy="3541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rgbClr val="333333"/>
                </a:solidFill>
                <a:latin typeface="+mn-lt"/>
              </a:rPr>
              <a:t>Фемтосота</a:t>
            </a:r>
            <a:r>
              <a:rPr lang="ru-RU" sz="1400" b="1" dirty="0">
                <a:solidFill>
                  <a:srgbClr val="333333"/>
                </a:solidFill>
                <a:latin typeface="+mn-lt"/>
              </a:rPr>
              <a:t> позволяет</a:t>
            </a:r>
            <a:r>
              <a:rPr lang="ru-RU" sz="1400" b="1" dirty="0" smtClean="0">
                <a:solidFill>
                  <a:srgbClr val="333333"/>
                </a:solidFill>
                <a:latin typeface="+mn-lt"/>
              </a:rPr>
              <a:t>:</a:t>
            </a:r>
          </a:p>
          <a:p>
            <a:endParaRPr lang="ru-RU" sz="1400" dirty="0">
              <a:solidFill>
                <a:srgbClr val="333333"/>
              </a:solidFill>
              <a:latin typeface="+mn-lt"/>
            </a:endParaRPr>
          </a:p>
          <a:p>
            <a:r>
              <a:rPr lang="ru-RU" sz="1400" dirty="0">
                <a:solidFill>
                  <a:srgbClr val="333333"/>
                </a:solidFill>
                <a:latin typeface="+mn-lt"/>
              </a:rPr>
              <a:t>Обеспечить одновременно от 8 до 32 голосовых соединений в зависимости от типа </a:t>
            </a:r>
            <a:r>
              <a:rPr lang="ru-RU" sz="1400" dirty="0" err="1">
                <a:solidFill>
                  <a:srgbClr val="333333"/>
                </a:solidFill>
                <a:latin typeface="+mn-lt"/>
              </a:rPr>
              <a:t>фемтосоты</a:t>
            </a:r>
            <a:r>
              <a:rPr lang="ru-RU" sz="1400" dirty="0">
                <a:solidFill>
                  <a:srgbClr val="333333"/>
                </a:solidFill>
                <a:latin typeface="+mn-lt"/>
              </a:rPr>
              <a:t> и скорость мобильного интернета до 15 </a:t>
            </a:r>
            <a:r>
              <a:rPr lang="ru-RU" sz="1400" dirty="0" err="1" smtClean="0">
                <a:solidFill>
                  <a:srgbClr val="333333"/>
                </a:solidFill>
                <a:latin typeface="+mn-lt"/>
              </a:rPr>
              <a:t>Mbps</a:t>
            </a:r>
            <a:r>
              <a:rPr lang="ru-RU" sz="1400" dirty="0" smtClean="0">
                <a:solidFill>
                  <a:srgbClr val="333333"/>
                </a:solidFill>
                <a:latin typeface="+mn-lt"/>
              </a:rPr>
              <a:t>.</a:t>
            </a:r>
            <a:endParaRPr lang="ru-RU" sz="1400" dirty="0">
              <a:solidFill>
                <a:srgbClr val="333333"/>
              </a:solidFill>
              <a:latin typeface="+mn-lt"/>
            </a:endParaRPr>
          </a:p>
          <a:p>
            <a:r>
              <a:rPr lang="ru-RU" sz="1400" dirty="0">
                <a:solidFill>
                  <a:srgbClr val="333333"/>
                </a:solidFill>
                <a:latin typeface="+mn-lt"/>
              </a:rPr>
              <a:t>Повысить качество покрытия 3G-сети внутри помещения: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+mn-lt"/>
              </a:rPr>
              <a:t>в зданиях, расположенных в зонах неуверенного приёма сотового сигнала;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+mn-lt"/>
              </a:rPr>
              <a:t>в зданиях, конструкция которых мешает прохождению сигнала оператора;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+mn-lt"/>
              </a:rPr>
              <a:t>в помещениях, находящихся на уровне нулевых и подземных этажей;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+mn-lt"/>
              </a:rPr>
              <a:t>на верхних этажах зданий;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+mn-lt"/>
              </a:rPr>
              <a:t>на территории филиалов, складов, удалённых объектов, расположенных за чертой города.</a:t>
            </a:r>
            <a:endParaRPr lang="ru-RU" sz="1400" b="0" i="0" dirty="0">
              <a:solidFill>
                <a:srgbClr val="333333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5772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ks_sept2011_a4">
  <a:themeElements>
    <a:clrScheme name="Газпром космические системы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72BA"/>
      </a:accent1>
      <a:accent2>
        <a:srgbClr val="C00000"/>
      </a:accent2>
      <a:accent3>
        <a:srgbClr val="92D050"/>
      </a:accent3>
      <a:accent4>
        <a:srgbClr val="000000"/>
      </a:accent4>
      <a:accent5>
        <a:srgbClr val="7F7F7F"/>
      </a:accent5>
      <a:accent6>
        <a:srgbClr val="FFFFFF"/>
      </a:accent6>
      <a:hlink>
        <a:srgbClr val="0072BA"/>
      </a:hlink>
      <a:folHlink>
        <a:srgbClr val="B2B2B2"/>
      </a:folHlink>
    </a:clrScheme>
    <a:fontScheme name="ГКС Sept 20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ТемаГКС_25</Template>
  <TotalTime>42001</TotalTime>
  <Words>1518</Words>
  <Application>Microsoft Office PowerPoint</Application>
  <PresentationFormat>Широкоэкранный</PresentationFormat>
  <Paragraphs>304</Paragraphs>
  <Slides>22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 Unicode MS</vt:lpstr>
      <vt:lpstr>Arial</vt:lpstr>
      <vt:lpstr>Calibri</vt:lpstr>
      <vt:lpstr>Calibri Light</vt:lpstr>
      <vt:lpstr>Times New Roman</vt:lpstr>
      <vt:lpstr>Wingdings</vt:lpstr>
      <vt:lpstr>Wingdings 2</vt:lpstr>
      <vt:lpstr>gks_sept2011_a4</vt:lpstr>
      <vt:lpstr>Применение современных спутниковых технологий в корпоративных сетях связи для оптимизации затрат  Газпром космические системы Бабкина Юлия Анатольевна </vt:lpstr>
      <vt:lpstr>ДЕЙСТВУЮЩИЕ СПУТНИКИ «ЯМАЛ»</vt:lpstr>
      <vt:lpstr>ОРБИТАЛЬНАЯ ГРУППИРОВКА  И ЗОНА ОБСЛУЖИВАНИЯ СИСТЕМЫ «ЯМАЛ»</vt:lpstr>
      <vt:lpstr>НАЗЕМНАЯ ИНФРАСТРУКТУРА</vt:lpstr>
      <vt:lpstr>Спутниковый интернет для  простых задач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Пример:  КАССОВОЕ РЕШЕНИЕ на базе спутниковых технологий</vt:lpstr>
      <vt:lpstr>Используемые топологии сетей связи у наших клиентов</vt:lpstr>
      <vt:lpstr>каналы SCPC</vt:lpstr>
      <vt:lpstr>Топология Звезда</vt:lpstr>
      <vt:lpstr>Топология mesh</vt:lpstr>
      <vt:lpstr>Мобильные КОМПЛЕКСЫ ДЛЯ ОРГАНИЗАЦИИ СВЯЗИ</vt:lpstr>
      <vt:lpstr>Пример: УПРАВЛЕНИЕ КРАНОВЫМИ УЗЛАМИ ПО СПУТНИКОВЫМ КАНАЛАМ ПОВЫШЕННОЙ АВТОНОМНОСТИ  (#топологияЗвезда) </vt:lpstr>
      <vt:lpstr>Пример: корпоративная сеть газотранспортной компании (#топологияЗвезда&amp;mesh)</vt:lpstr>
      <vt:lpstr>Пример: сеть геолого-технологической компании (#топологияЗвезда)</vt:lpstr>
      <vt:lpstr>ВОПРОСЫ И РЕШЕНИИЯ </vt:lpstr>
      <vt:lpstr>РАЗВИТИЕ СПУТНИКОВОЙ группировки «ЯМАЛ»</vt:lpstr>
      <vt:lpstr>СПУТНИК «ЯМАЛ-601»</vt:lpstr>
      <vt:lpstr>РЕзюме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Автор презентации</dc:creator>
  <cp:lastModifiedBy>Марасанов Дмитрий Андреевич</cp:lastModifiedBy>
  <cp:revision>1577</cp:revision>
  <cp:lastPrinted>2017-08-28T11:02:55Z</cp:lastPrinted>
  <dcterms:created xsi:type="dcterms:W3CDTF">2011-10-05T06:40:00Z</dcterms:created>
  <dcterms:modified xsi:type="dcterms:W3CDTF">2019-04-02T11:57:07Z</dcterms:modified>
</cp:coreProperties>
</file>