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69" r:id="rId15"/>
    <p:sldId id="270" r:id="rId16"/>
    <p:sldId id="288" r:id="rId17"/>
    <p:sldId id="289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5135662298508E-2"/>
          <c:y val="2.6218364241023619E-2"/>
          <c:w val="0.90063113133171624"/>
          <c:h val="0.85292119948142719"/>
        </c:manualLayout>
      </c:layout>
      <c:lineChart>
        <c:grouping val="standard"/>
        <c:varyColors val="0"/>
        <c:ser>
          <c:idx val="0"/>
          <c:order val="0"/>
          <c:marker>
            <c:symbol val="circle"/>
            <c:size val="5"/>
            <c:spPr>
              <a:solidFill>
                <a:srgbClr val="FFFFFF"/>
              </a:solidFill>
              <a:effectLst/>
            </c:spPr>
          </c:marker>
          <c:cat>
            <c:strRef>
              <c:f>Динамика!$B$23:$B$30</c:f>
              <c:strCache>
                <c:ptCount val="8"/>
                <c:pt idx="0">
                  <c:v>Май 2018</c:v>
                </c:pt>
                <c:pt idx="1">
                  <c:v>Июнь 2018</c:v>
                </c:pt>
                <c:pt idx="2">
                  <c:v>Июль 2018</c:v>
                </c:pt>
                <c:pt idx="3">
                  <c:v>Август 2018</c:v>
                </c:pt>
                <c:pt idx="4">
                  <c:v>Сентябрь 2018</c:v>
                </c:pt>
                <c:pt idx="5">
                  <c:v>Октябрь 2018</c:v>
                </c:pt>
                <c:pt idx="6">
                  <c:v>Ноябрь 2018</c:v>
                </c:pt>
                <c:pt idx="7">
                  <c:v>Декабрь 2018</c:v>
                </c:pt>
              </c:strCache>
            </c:strRef>
          </c:cat>
          <c:val>
            <c:numRef>
              <c:f>Динамика!$C$23:$C$30</c:f>
              <c:numCache>
                <c:formatCode>General</c:formatCode>
                <c:ptCount val="8"/>
                <c:pt idx="0">
                  <c:v>470</c:v>
                </c:pt>
                <c:pt idx="1">
                  <c:v>1996</c:v>
                </c:pt>
                <c:pt idx="2">
                  <c:v>1462</c:v>
                </c:pt>
                <c:pt idx="3">
                  <c:v>596</c:v>
                </c:pt>
                <c:pt idx="4">
                  <c:v>244</c:v>
                </c:pt>
                <c:pt idx="5">
                  <c:v>1505</c:v>
                </c:pt>
                <c:pt idx="6">
                  <c:v>2430</c:v>
                </c:pt>
                <c:pt idx="7">
                  <c:v>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F96-4622-9FD0-984DC7967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89466"/>
        <c:axId val="26683579"/>
      </c:lineChart>
      <c:catAx>
        <c:axId val="567894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ru-RU"/>
          </a:p>
        </c:txPr>
        <c:crossAx val="26683579"/>
        <c:crosses val="autoZero"/>
        <c:auto val="0"/>
        <c:lblAlgn val="ctr"/>
        <c:lblOffset val="100"/>
        <c:tickLblSkip val="1"/>
        <c:noMultiLvlLbl val="0"/>
      </c:catAx>
      <c:valAx>
        <c:axId val="26683579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6789466"/>
        <c:crosses val="autoZero"/>
        <c:crossBetween val="midCat"/>
      </c:valAx>
      <c:spPr>
        <a:solidFill>
          <a:srgbClr val="FFFFFF"/>
        </a:solidFill>
        <a:ln w="12700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rot="0" vert="horz"/>
    <a:lstStyle/>
    <a:p>
      <a:pPr>
        <a:defRPr lang="en-US" u="none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('СМИ по уровням'!$C$22,'СМИ по уровням'!$D$22,'СМИ по уровням'!$E$22)</c:f>
              <c:strCache>
                <c:ptCount val="3"/>
                <c:pt idx="0">
                  <c:v>Федеральные</c:v>
                </c:pt>
                <c:pt idx="1">
                  <c:v>Региональные</c:v>
                </c:pt>
                <c:pt idx="2">
                  <c:v>Зарубежные</c:v>
                </c:pt>
              </c:strCache>
            </c:strRef>
          </c:cat>
          <c:val>
            <c:numRef>
              <c:f>('СМИ по уровням'!$C$23,'СМИ по уровням'!$D$23,'СМИ по уровням'!$E$23)</c:f>
              <c:numCache>
                <c:formatCode>General</c:formatCode>
                <c:ptCount val="3"/>
                <c:pt idx="0">
                  <c:v>4411</c:v>
                </c:pt>
                <c:pt idx="1">
                  <c:v>3842</c:v>
                </c:pt>
                <c:pt idx="2">
                  <c:v>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E-474D-B8E6-84215646D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rgbClr val="FFFFFF"/>
        </a:solidFill>
        <a:ln w="12700">
          <a:noFill/>
        </a:ln>
      </c:spPr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 rot="0" vert="horz"/>
    <a:lstStyle/>
    <a:p>
      <a:pPr>
        <a:defRPr lang="en-US" u="none" baseline="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09356944840275"/>
          <c:y val="6.1252186145091623E-3"/>
          <c:w val="0.36485948694580045"/>
          <c:h val="0.9040633386123379"/>
        </c:manualLayout>
      </c:layout>
      <c:doughnut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1C31-4B90-A8CB-3DBB2B30892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6-1C31-4B90-A8CB-3DBB2B30892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C31-4B90-A8CB-3DBB2B30892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1C31-4B90-A8CB-3DBB2B30892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1C31-4B90-A8CB-3DBB2B30892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7-1C31-4B90-A8CB-3DBB2B30892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3-1C31-4B90-A8CB-3DBB2B30892E}"/>
              </c:ext>
            </c:extLst>
          </c:dPt>
          <c:dLbls>
            <c:dLbl>
              <c:idx val="0"/>
              <c:layout>
                <c:manualLayout>
                  <c:x val="0"/>
                  <c:y val="2.69772074459924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31-4B90-A8CB-3DBB2B3089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31-4B90-A8CB-3DBB2B30892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31-4B90-A8CB-3DBB2B30892E}"/>
                </c:ext>
              </c:extLst>
            </c:dLbl>
            <c:dLbl>
              <c:idx val="6"/>
              <c:layout>
                <c:manualLayout>
                  <c:x val="0"/>
                  <c:y val="-2.99746749399916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31-4B90-A8CB-3DBB2B308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('СМИ по категориям'!$C$22,'СМИ по категориям'!$D$22,'СМИ по категориям'!$E$22,'СМИ по категориям'!$F$22,'СМИ по категориям'!$G$22,'СМИ по категориям'!$H$22,'СМИ по категориям'!$I$22)</c:f>
              <c:strCache>
                <c:ptCount val="7"/>
                <c:pt idx="0">
                  <c:v>Газеты</c:v>
                </c:pt>
                <c:pt idx="1">
                  <c:v>Журналы</c:v>
                </c:pt>
                <c:pt idx="2">
                  <c:v>Информагентства</c:v>
                </c:pt>
                <c:pt idx="3">
                  <c:v>Интернет</c:v>
                </c:pt>
                <c:pt idx="4">
                  <c:v>ТВ</c:v>
                </c:pt>
                <c:pt idx="5">
                  <c:v>Радио</c:v>
                </c:pt>
                <c:pt idx="6">
                  <c:v>Блоги</c:v>
                </c:pt>
              </c:strCache>
            </c:strRef>
          </c:cat>
          <c:val>
            <c:numRef>
              <c:f>('СМИ по категориям'!$C$23,'СМИ по категориям'!$D$23,'СМИ по категориям'!$E$23,'СМИ по категориям'!$F$23,'СМИ по категориям'!$G$23,'СМИ по категориям'!$H$23,'СМИ по категориям'!$I$23)</c:f>
              <c:numCache>
                <c:formatCode>General</c:formatCode>
                <c:ptCount val="7"/>
                <c:pt idx="0">
                  <c:v>192</c:v>
                </c:pt>
                <c:pt idx="1">
                  <c:v>17</c:v>
                </c:pt>
                <c:pt idx="2">
                  <c:v>638</c:v>
                </c:pt>
                <c:pt idx="3">
                  <c:v>7490</c:v>
                </c:pt>
                <c:pt idx="4">
                  <c:v>216</c:v>
                </c:pt>
                <c:pt idx="5">
                  <c:v>69</c:v>
                </c:pt>
                <c:pt idx="6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1-4B90-A8CB-3DBB2B308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rgbClr val="FFFFFF"/>
        </a:solidFill>
        <a:ln w="12700">
          <a:noFill/>
        </a:ln>
      </c:spPr>
    </c:plotArea>
    <c:legend>
      <c:legendPos val="b"/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 rot="0" vert="horz"/>
    <a:lstStyle/>
    <a:p>
      <a:pPr>
        <a:defRPr lang="en-US" u="none" baseline="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0.99985</cdr:x>
      <cdr:y>0.08717</cdr:y>
    </cdr:to>
    <cdr:sp macro="" textlink="">
      <cdr:nvSpPr>
        <cdr:cNvPr id="2" name="TextBox 15">
          <a:extLst xmlns:a="http://schemas.openxmlformats.org/drawingml/2006/main">
            <a:ext uri="{FF2B5EF4-FFF2-40B4-BE49-F238E27FC236}">
              <a16:creationId xmlns:a16="http://schemas.microsoft.com/office/drawing/2014/main" id="{310CA467-A64C-40CE-B4DC-28C7AADB110D}"/>
            </a:ext>
          </a:extLst>
        </cdr:cNvPr>
        <cdr:cNvSpPr txBox="1"/>
      </cdr:nvSpPr>
      <cdr:spPr>
        <a:xfrm xmlns:a="http://schemas.openxmlformats.org/drawingml/2006/main">
          <a:off x="0" y="-1233242"/>
          <a:ext cx="1049681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Упоминания по видам СМИ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8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5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3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5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7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9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0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8D8D-092F-45E7-8D23-3871302F7D11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E594-4A4F-4F08-85B4-0AD006400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ts.ru/" TargetMode="External"/><Relationship Id="rId2" Type="http://schemas.openxmlformats.org/officeDocument/2006/relationships/hyperlink" Target="mailto:info@zants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prezident@zants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12192000" cy="310896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72111"/>
            <a:ext cx="12191999" cy="2387600"/>
          </a:xfrm>
        </p:spPr>
        <p:txBody>
          <a:bodyPr anchor="ctr">
            <a:normAutofit/>
          </a:bodyPr>
          <a:lstStyle/>
          <a:p>
            <a:pPr>
              <a:lnSpc>
                <a:spcPts val="6000"/>
              </a:lnSpc>
            </a:pPr>
            <a:r>
              <a:rPr lang="ru-RU" sz="44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Независимый топливный союз: стратегия и тактика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9601" y="5531872"/>
            <a:ext cx="783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Arial Narrow" panose="020B0606020202030204" pitchFamily="34" charset="0"/>
              </a:rPr>
              <a:t>Президент Союза «Независимый топливный союз»</a:t>
            </a:r>
          </a:p>
          <a:p>
            <a:pPr algn="r"/>
            <a:r>
              <a:rPr lang="ru-RU" sz="2000" b="1" dirty="0">
                <a:latin typeface="Arial Narrow" panose="020B0606020202030204" pitchFamily="34" charset="0"/>
              </a:rPr>
              <a:t>Баженов П.А.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91" y="3668995"/>
            <a:ext cx="2118097" cy="25092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775704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6652259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10</a:t>
            </a:r>
          </a:p>
        </p:txBody>
      </p:sp>
      <p:pic>
        <p:nvPicPr>
          <p:cNvPr id="3074" name="Picture 2" descr="Logo">
            <a:extLst>
              <a:ext uri="{FF2B5EF4-FFF2-40B4-BE49-F238E27FC236}">
                <a16:creationId xmlns:a16="http://schemas.microsoft.com/office/drawing/2014/main" id="{9F147324-00C6-4298-AFB8-3A0FA881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37" y="-194660"/>
            <a:ext cx="3214231" cy="16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D0B71E-A076-420D-BA0B-20BF08BF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648" y="1217797"/>
            <a:ext cx="5496074" cy="4299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D77C57-EAFE-4468-8F1D-1FF0A5918E6E}"/>
              </a:ext>
            </a:extLst>
          </p:cNvPr>
          <p:cNvSpPr txBox="1"/>
          <p:nvPr/>
        </p:nvSpPr>
        <p:spPr>
          <a:xfrm>
            <a:off x="325677" y="1503123"/>
            <a:ext cx="6375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Ход акции «Акцизу. Нет»: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создан сайт;</a:t>
            </a:r>
          </a:p>
          <a:p>
            <a:pPr marL="285750" indent="-285750">
              <a:buFontTx/>
              <a:buChar char="-"/>
            </a:pPr>
            <a:r>
              <a:rPr lang="ru-RU" dirty="0"/>
              <a:t>157 подписчиков </a:t>
            </a:r>
            <a:r>
              <a:rPr lang="en-US" dirty="0" err="1"/>
              <a:t>Vkontakt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en-US" dirty="0"/>
              <a:t>454 </a:t>
            </a:r>
            <a:r>
              <a:rPr lang="ru-RU" dirty="0"/>
              <a:t>подписчиков на канал в </a:t>
            </a:r>
            <a:r>
              <a:rPr lang="en-US" dirty="0"/>
              <a:t>Telegram;</a:t>
            </a:r>
          </a:p>
          <a:p>
            <a:pPr marL="285750" indent="-285750">
              <a:buFontTx/>
              <a:buChar char="-"/>
            </a:pPr>
            <a:r>
              <a:rPr lang="en-US" dirty="0"/>
              <a:t>390 </a:t>
            </a:r>
            <a:r>
              <a:rPr lang="ru-RU" dirty="0"/>
              <a:t>подписчиков на канале YouTube: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 тизер «</a:t>
            </a:r>
            <a:r>
              <a:rPr lang="ru-RU" dirty="0" err="1"/>
              <a:t>Акцизу.Нет</a:t>
            </a:r>
            <a:r>
              <a:rPr lang="ru-RU" dirty="0"/>
              <a:t>» — 37234 просмотров в ВК, 5296 просмотров в YouTube. Глубина просмотра — 104%;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основное видео «</a:t>
            </a:r>
            <a:r>
              <a:rPr lang="ru-RU" dirty="0" err="1"/>
              <a:t>Акцизу.Нет</a:t>
            </a:r>
            <a:r>
              <a:rPr lang="ru-RU" dirty="0"/>
              <a:t>» — 54593 просмотров в </a:t>
            </a:r>
            <a:r>
              <a:rPr lang="ru-RU" dirty="0" err="1"/>
              <a:t>вк</a:t>
            </a:r>
            <a:r>
              <a:rPr lang="ru-RU" dirty="0"/>
              <a:t>, 7211 просмотров на YouTube. Глубина просмотра — 26%;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«Как снизить цену бензина до 35 рублей за литр» — 3214 просмотров на YouTube, &gt;72 000 просмотров в ВК. Глубина просмотра на YouTube — 38,2%</a:t>
            </a:r>
          </a:p>
          <a:p>
            <a:r>
              <a:rPr lang="ru-RU" dirty="0"/>
              <a:t>-   3022 человек подписали петицию </a:t>
            </a:r>
            <a:r>
              <a:rPr lang="ru-RU" dirty="0" err="1"/>
              <a:t>Акцизу.нет</a:t>
            </a:r>
            <a:endParaRPr lang="ru-RU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9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11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1944EA-F731-43F4-8252-454530AC1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519278"/>
              </p:ext>
            </p:extLst>
          </p:nvPr>
        </p:nvGraphicFramePr>
        <p:xfrm>
          <a:off x="242795" y="1452141"/>
          <a:ext cx="11613924" cy="3256446"/>
        </p:xfrm>
        <a:graphic>
          <a:graphicData uri="http://schemas.openxmlformats.org/drawingml/2006/table">
            <a:tbl>
              <a:tblPr/>
              <a:tblGrid>
                <a:gridCol w="394514">
                  <a:extLst>
                    <a:ext uri="{9D8B030D-6E8A-4147-A177-3AD203B41FA5}">
                      <a16:colId xmlns:a16="http://schemas.microsoft.com/office/drawing/2014/main" val="3631938331"/>
                    </a:ext>
                  </a:extLst>
                </a:gridCol>
                <a:gridCol w="1655147">
                  <a:extLst>
                    <a:ext uri="{9D8B030D-6E8A-4147-A177-3AD203B41FA5}">
                      <a16:colId xmlns:a16="http://schemas.microsoft.com/office/drawing/2014/main" val="420820459"/>
                    </a:ext>
                  </a:extLst>
                </a:gridCol>
                <a:gridCol w="788674">
                  <a:extLst>
                    <a:ext uri="{9D8B030D-6E8A-4147-A177-3AD203B41FA5}">
                      <a16:colId xmlns:a16="http://schemas.microsoft.com/office/drawing/2014/main" val="3107202792"/>
                    </a:ext>
                  </a:extLst>
                </a:gridCol>
                <a:gridCol w="636105">
                  <a:extLst>
                    <a:ext uri="{9D8B030D-6E8A-4147-A177-3AD203B41FA5}">
                      <a16:colId xmlns:a16="http://schemas.microsoft.com/office/drawing/2014/main" val="591853813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247891236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982238848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1831508184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1910185452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3256156133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1624992530"/>
                    </a:ext>
                  </a:extLst>
                </a:gridCol>
                <a:gridCol w="730982">
                  <a:extLst>
                    <a:ext uri="{9D8B030D-6E8A-4147-A177-3AD203B41FA5}">
                      <a16:colId xmlns:a16="http://schemas.microsoft.com/office/drawing/2014/main" val="3633041133"/>
                    </a:ext>
                  </a:extLst>
                </a:gridCol>
                <a:gridCol w="660308">
                  <a:extLst>
                    <a:ext uri="{9D8B030D-6E8A-4147-A177-3AD203B41FA5}">
                      <a16:colId xmlns:a16="http://schemas.microsoft.com/office/drawing/2014/main" val="3084640521"/>
                    </a:ext>
                  </a:extLst>
                </a:gridCol>
                <a:gridCol w="668820">
                  <a:extLst>
                    <a:ext uri="{9D8B030D-6E8A-4147-A177-3AD203B41FA5}">
                      <a16:colId xmlns:a16="http://schemas.microsoft.com/office/drawing/2014/main" val="2597972199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4031733663"/>
                    </a:ext>
                  </a:extLst>
                </a:gridCol>
                <a:gridCol w="759228">
                  <a:extLst>
                    <a:ext uri="{9D8B030D-6E8A-4147-A177-3AD203B41FA5}">
                      <a16:colId xmlns:a16="http://schemas.microsoft.com/office/drawing/2014/main" val="2340193462"/>
                    </a:ext>
                  </a:extLst>
                </a:gridCol>
              </a:tblGrid>
              <a:tr h="71437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9235" marR="9235" marT="92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</a:t>
                      </a:r>
                    </a:p>
                  </a:txBody>
                  <a:tcPr marL="9235" marR="9235" marT="92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04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alpha val="8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05650"/>
                  </a:ext>
                </a:extLst>
              </a:tr>
              <a:tr h="9955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Сумма взносов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110 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110₽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140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  <a:endParaRPr lang="ru-RU" b="1" dirty="0"/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1 161 ₽ 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70944"/>
                  </a:ext>
                </a:extLst>
              </a:tr>
              <a:tr h="714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Расходы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635₽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 ₽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565₽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615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  <a:endParaRPr lang="ru-RU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5 935 ₽ 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411544"/>
                  </a:ext>
                </a:extLst>
              </a:tr>
              <a:tr h="121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  <a:p>
                      <a:pPr algn="l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260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330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395₽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490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505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134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455 ₽ </a:t>
                      </a:r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475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₽</a:t>
                      </a:r>
                      <a:endParaRPr lang="ru-RU" dirty="0"/>
                    </a:p>
                  </a:txBody>
                  <a:tcPr marL="9235" marR="9235" marT="92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4 774 ₽ </a:t>
                      </a:r>
                    </a:p>
                  </a:txBody>
                  <a:tcPr marL="9235" marR="9235" marT="9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722726"/>
                  </a:ext>
                </a:extLst>
              </a:tr>
            </a:tbl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735476B-932E-41F3-BEF3-1A21088E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918188"/>
            <a:ext cx="12192000" cy="53395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 Narrow" panose="020B0606020202030204" pitchFamily="34" charset="0"/>
              </a:rPr>
              <a:t>Май 2018 – февраль 2019</a:t>
            </a:r>
            <a:r>
              <a:rPr lang="en-US" sz="1800" b="1" dirty="0">
                <a:latin typeface="Arial Narrow" panose="020B0606020202030204" pitchFamily="34" charset="0"/>
              </a:rPr>
              <a:t> </a:t>
            </a:r>
            <a:r>
              <a:rPr lang="ru-RU" sz="1800" b="1" dirty="0">
                <a:latin typeface="Arial Narrow" panose="020B0606020202030204" pitchFamily="34" charset="0"/>
              </a:rPr>
              <a:t>, тыс.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C65805-61D5-4316-BAEB-07E619524ED2}"/>
              </a:ext>
            </a:extLst>
          </p:cNvPr>
          <p:cNvSpPr txBox="1">
            <a:spLocks/>
          </p:cNvSpPr>
          <p:nvPr/>
        </p:nvSpPr>
        <p:spPr>
          <a:xfrm>
            <a:off x="193964" y="368359"/>
            <a:ext cx="12192000" cy="88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ФИНАНСОВЫЙ ОТЧЕТ НЕЗАВИСИМОГО ТОПЛИВНОГО СОЮЗА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D253C3-A5FC-4A3F-B8A1-FF5AB0AE009E}"/>
              </a:ext>
            </a:extLst>
          </p:cNvPr>
          <p:cNvSpPr txBox="1"/>
          <p:nvPr/>
        </p:nvSpPr>
        <p:spPr>
          <a:xfrm>
            <a:off x="242795" y="5701396"/>
            <a:ext cx="1170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 12 месяцев 2018-2019 года расходы НТС составили 5,9 млн.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, из которых 1,161 млн. составили взносы и пожертвования членов и сторонников Союза, а 4,8 млн. </a:t>
            </a:r>
            <a:r>
              <a:rPr lang="ru-RU" b="1" dirty="0" err="1">
                <a:solidFill>
                  <a:srgbClr val="FF0000"/>
                </a:solidFill>
              </a:rPr>
              <a:t>руб</a:t>
            </a:r>
            <a:r>
              <a:rPr lang="ru-RU" b="1" dirty="0">
                <a:solidFill>
                  <a:srgbClr val="FF0000"/>
                </a:solidFill>
              </a:rPr>
              <a:t> - собственные средства Президента Союза.</a:t>
            </a:r>
          </a:p>
        </p:txBody>
      </p:sp>
    </p:spTree>
    <p:extLst>
      <p:ext uri="{BB962C8B-B14F-4D97-AF65-F5344CB8AC3E}">
        <p14:creationId xmlns:p14="http://schemas.microsoft.com/office/powerpoint/2010/main" val="192755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9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30940" y="640397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12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735476B-932E-41F3-BEF3-1A21088E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1240245"/>
            <a:ext cx="12192000" cy="53395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 Narrow" panose="020B0606020202030204" pitchFamily="34" charset="0"/>
              </a:rPr>
              <a:t>Структура затрат, тыс. руб. (март)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C65805-61D5-4316-BAEB-07E619524ED2}"/>
              </a:ext>
            </a:extLst>
          </p:cNvPr>
          <p:cNvSpPr txBox="1">
            <a:spLocks/>
          </p:cNvSpPr>
          <p:nvPr/>
        </p:nvSpPr>
        <p:spPr>
          <a:xfrm>
            <a:off x="193964" y="85277"/>
            <a:ext cx="12192000" cy="88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ФИНАНСОВЫЙ ОТЧЕТ НЕЗАВИСИМОГО ТОПЛИВНОГО СОЮЗА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C653E9E-45E0-499C-A6A1-E9906CDA5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12489"/>
              </p:ext>
            </p:extLst>
          </p:nvPr>
        </p:nvGraphicFramePr>
        <p:xfrm>
          <a:off x="366882" y="2177859"/>
          <a:ext cx="1104143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227">
                  <a:extLst>
                    <a:ext uri="{9D8B030D-6E8A-4147-A177-3AD203B41FA5}">
                      <a16:colId xmlns:a16="http://schemas.microsoft.com/office/drawing/2014/main" val="2153977056"/>
                    </a:ext>
                  </a:extLst>
                </a:gridCol>
                <a:gridCol w="8032308">
                  <a:extLst>
                    <a:ext uri="{9D8B030D-6E8A-4147-A177-3AD203B41FA5}">
                      <a16:colId xmlns:a16="http://schemas.microsoft.com/office/drawing/2014/main" val="1828524078"/>
                    </a:ext>
                  </a:extLst>
                </a:gridCol>
                <a:gridCol w="2433897">
                  <a:extLst>
                    <a:ext uri="{9D8B030D-6E8A-4147-A177-3AD203B41FA5}">
                      <a16:colId xmlns:a16="http://schemas.microsoft.com/office/drawing/2014/main" val="1086723411"/>
                    </a:ext>
                  </a:extLst>
                </a:gridCol>
              </a:tblGrid>
              <a:tr h="355478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Март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96954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420 000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72372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Аренда офиса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100 000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1637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Услуги связи и интернет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25 000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69386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Программное обеспечение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29633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Административные и хозяйственные нужды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25 000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78001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Представительские и прочие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15 000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40419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595 000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38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855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9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06569" y="640246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13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735476B-932E-41F3-BEF3-1A21088E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878151"/>
            <a:ext cx="12192000" cy="53395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latin typeface="Arial Narrow" panose="020B0606020202030204" pitchFamily="34" charset="0"/>
              </a:rPr>
              <a:t>Структура затрат ФОТ, тыс. руб.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C65805-61D5-4316-BAEB-07E619524ED2}"/>
              </a:ext>
            </a:extLst>
          </p:cNvPr>
          <p:cNvSpPr txBox="1">
            <a:spLocks/>
          </p:cNvSpPr>
          <p:nvPr/>
        </p:nvSpPr>
        <p:spPr>
          <a:xfrm>
            <a:off x="193964" y="85277"/>
            <a:ext cx="12192000" cy="88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ФИНАНСОВЫЙ ОТЧЕТ НЕЗАВИСИМОГО ТОПЛИВНОГО СОЮЗА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C653E9E-45E0-499C-A6A1-E9906CDA5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30727"/>
              </p:ext>
            </p:extLst>
          </p:nvPr>
        </p:nvGraphicFramePr>
        <p:xfrm>
          <a:off x="575284" y="1316808"/>
          <a:ext cx="11041432" cy="52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68">
                  <a:extLst>
                    <a:ext uri="{9D8B030D-6E8A-4147-A177-3AD203B41FA5}">
                      <a16:colId xmlns:a16="http://schemas.microsoft.com/office/drawing/2014/main" val="2153977056"/>
                    </a:ext>
                  </a:extLst>
                </a:gridCol>
                <a:gridCol w="7855467">
                  <a:extLst>
                    <a:ext uri="{9D8B030D-6E8A-4147-A177-3AD203B41FA5}">
                      <a16:colId xmlns:a16="http://schemas.microsoft.com/office/drawing/2014/main" val="1828524078"/>
                    </a:ext>
                  </a:extLst>
                </a:gridCol>
                <a:gridCol w="2433897">
                  <a:extLst>
                    <a:ext uri="{9D8B030D-6E8A-4147-A177-3AD203B41FA5}">
                      <a16:colId xmlns:a16="http://schemas.microsoft.com/office/drawing/2014/main" val="1086723411"/>
                    </a:ext>
                  </a:extLst>
                </a:gridCol>
              </a:tblGrid>
              <a:tr h="355478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Март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96954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ФОТ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420 000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72372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Президент Баженов П.А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-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871637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Вице-президент Гусев Д.В.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-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69386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Руководитель Аналитического центра Баженов 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80 000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29633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Пресс-секретарь Бойко 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70 000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78001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Менеджер </a:t>
                      </a:r>
                      <a:r>
                        <a:rPr lang="ru-RU" dirty="0" err="1"/>
                        <a:t>Тимербаев</a:t>
                      </a:r>
                      <a:r>
                        <a:rPr lang="ru-RU" dirty="0"/>
                        <a:t> 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40419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Секретарь Иванчикова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19223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Дизайнер Монгайт 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087917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Юрист Буряков 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50 000 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22030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ИТ - специалист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20 000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674654"/>
                  </a:ext>
                </a:extLst>
              </a:tr>
              <a:tr h="470064">
                <a:tc>
                  <a:txBody>
                    <a:bodyPr/>
                    <a:lstStyle/>
                    <a:p>
                      <a:r>
                        <a:rPr lang="ru-RU" dirty="0"/>
                        <a:t>1.9.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Бухгалтер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10 000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205001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продакшн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-студии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Чичков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</a:t>
                      </a: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06566"/>
                  </a:ext>
                </a:extLst>
              </a:tr>
              <a:tr h="355478">
                <a:tc>
                  <a:txBody>
                    <a:bodyPr/>
                    <a:lstStyle/>
                    <a:p>
                      <a:r>
                        <a:rPr lang="ru-RU" dirty="0"/>
                        <a:t>1.11.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Оператор,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режисер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монтажа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Покушин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О.</a:t>
                      </a:r>
                    </a:p>
                  </a:txBody>
                  <a:tcPr marL="6807" marR="6807" marT="6807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30 000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9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8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atin typeface="Arial Narrow" panose="020B0606020202030204" pitchFamily="34" charset="0"/>
              </a:rPr>
              <a:t>Стратегия союза 2019-2024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06569" y="6380435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185" y="1515910"/>
            <a:ext cx="109146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Основные направления деятельности Союза в период 2019-2024 гг.: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Public relations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проведение стратегических медиа-кампаний с целью реализации лоббистских задач, а также повышения уровня лояльности автомобилистов к независимому сектору. Основные векторы: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Независимый сектор, как локомотив развития топливной инфраструктуры и экономики России;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Независимый сектор и автомобилисты на одной стороне;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Независимый сектор и прогресс топливных технологий;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Независимый сектор и благоприятная медиа-среда.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 Narrow" panose="020B0606020202030204" pitchFamily="34" charset="0"/>
              </a:rPr>
              <a:t>Исследовательско-аналитечская</a:t>
            </a:r>
            <a:r>
              <a:rPr lang="ru-RU" sz="2000" dirty="0">
                <a:latin typeface="Arial Narrow" panose="020B0606020202030204" pitchFamily="34" charset="0"/>
              </a:rPr>
              <a:t> деятельность: расширение перечня работ, выполняемых Аналитическим центром Союза, профессионализация исследований. Основные векторы: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Оперативный мониторинг здоровья топливного рынка;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Мониторинг уровня конкуренции и степени монополизации региональных рынков по сегментам отраслевой цепи;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Ежемесячный аналитический бюллетень;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Модуль оценки регулирующего и фактического воздействия;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Модуль экспертно-аналитических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74932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atin typeface="Arial Narrow" panose="020B0606020202030204" pitchFamily="34" charset="0"/>
              </a:rPr>
              <a:t>Стратегия союза 2019-2024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30940" y="63985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407" y="1311652"/>
            <a:ext cx="109146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Основные направления деятельности Союза в период 2019-2024 гг.:</a:t>
            </a:r>
          </a:p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Government relations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</a:rPr>
              <a:t>проведение лоббистских кампаний. Основные векторы: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Регулярная корреспонденция с органами власти;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Вхождение во все профильные комитеты и рабочие группы, участие в их работе;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Законотворческая деятельность: от написания текста законопроекта до его продвижения через имеющиеся каналы.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Организационная деятельность: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Создание и расширение региональных представительств;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Оптимизация деятельности аппарата;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Создание новых и поддержка текущих каналов коммуникации.</a:t>
            </a:r>
          </a:p>
          <a:p>
            <a:pPr marL="354013" indent="-354013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Сервисная и проектная деятельность: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Создание службы юридической поддержки членов Союза;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Реализация исследовательских и аналитических проектов;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Реализация проекта по решению эксплуатационных проблем;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Реализация проектов в рамках программы «Цифровая экономика»;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Реализация коммерческих сервисов и кооперационных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380941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9956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330940" y="639851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16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7C65805-61D5-4316-BAEB-07E619524ED2}"/>
              </a:ext>
            </a:extLst>
          </p:cNvPr>
          <p:cNvSpPr txBox="1">
            <a:spLocks/>
          </p:cNvSpPr>
          <p:nvPr/>
        </p:nvSpPr>
        <p:spPr>
          <a:xfrm>
            <a:off x="193964" y="85277"/>
            <a:ext cx="12192000" cy="886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ПЛАН ДЕЙСТВИЙ НА 2019 Г.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838402-43E9-4A36-AFDE-AC7DD38EA506}"/>
              </a:ext>
            </a:extLst>
          </p:cNvPr>
          <p:cNvSpPr txBox="1"/>
          <p:nvPr/>
        </p:nvSpPr>
        <p:spPr>
          <a:xfrm>
            <a:off x="677407" y="1113946"/>
            <a:ext cx="109146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Public relations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достижение 15 тысяч упоминаний в СМИ в 2019 году;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выход на уровень не менее 2х пресс-релизов в месяц;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пресс-ужины с журналистами по проблематике топливного рынка раз в квартал;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 конце года ежегодная премия для журналистов, освещающих проблемы топливного рынка.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endParaRPr lang="ru-RU" sz="2000" dirty="0"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>
                <a:latin typeface="Arial Narrow" panose="020B0606020202030204" pitchFamily="34" charset="0"/>
              </a:rPr>
              <a:t>Исследовательско</a:t>
            </a:r>
            <a:r>
              <a:rPr lang="ru-RU" sz="2000" dirty="0">
                <a:latin typeface="Arial Narrow" panose="020B0606020202030204" pitchFamily="34" charset="0"/>
              </a:rPr>
              <a:t>-аналитическая деятельность: 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выстроить систему мониторинга здоровья топливного рынка в рамках ежемесячного аналитического бюллетеня;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провести в регионах, где открыты представительства Союза, исследования структуры рынка;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подготовка оперативной статистики и расчетов моделей развития ситуации на топливном рынке по запросам регуляторов .</a:t>
            </a:r>
          </a:p>
        </p:txBody>
      </p:sp>
    </p:spTree>
    <p:extLst>
      <p:ext uri="{BB962C8B-B14F-4D97-AF65-F5344CB8AC3E}">
        <p14:creationId xmlns:p14="http://schemas.microsoft.com/office/powerpoint/2010/main" val="361114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"/>
            <a:ext cx="12192000" cy="886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atin typeface="Arial Narrow" panose="020B0606020202030204" pitchFamily="34" charset="0"/>
              </a:rPr>
              <a:t>ПЛАН ДЕЙСТВИЙ НА 2019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30940" y="6381523"/>
            <a:ext cx="630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320" y="1010045"/>
            <a:ext cx="117770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</a:rPr>
              <a:t>Government relations</a:t>
            </a:r>
            <a:r>
              <a:rPr lang="ru-RU" sz="2000" dirty="0">
                <a:latin typeface="Arial Narrow" panose="020B0606020202030204" pitchFamily="34" charset="0"/>
              </a:rPr>
              <a:t>: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поддержка регулярной корреспонденции с органами власти;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вхождение во все профильные комитеты и рабочие группы при </a:t>
            </a:r>
            <a:r>
              <a:rPr lang="ru-RU" sz="2000" dirty="0" err="1">
                <a:latin typeface="Arial Narrow" panose="020B0606020202030204" pitchFamily="34" charset="0"/>
              </a:rPr>
              <a:t>ФОИВах</a:t>
            </a:r>
            <a:r>
              <a:rPr lang="ru-RU" sz="2000" dirty="0">
                <a:latin typeface="Arial Narrow" panose="020B0606020202030204" pitchFamily="34" charset="0"/>
              </a:rPr>
              <a:t>, участие в их работе;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вхождение в Деловую Россию, в ТПП, в РСПП и продвижение интересов участников Союза через эти организации;</a:t>
            </a:r>
          </a:p>
          <a:p>
            <a:pPr marL="133985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законотворческая деятельность по эксплуатационным проблемам: от написания текста правок в НПА до его продвижения через имеющиеся каналы.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Организационная деятельность: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создание не менее 5 региональных представительств, а количество членов Союза должно достигнуть 50 юрлиц;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проработка возможности реорганизации в СРО;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развитие текущих каналов коммуникации, в том числе рост подписчиков </a:t>
            </a:r>
            <a:r>
              <a:rPr lang="ru-RU" sz="2000" dirty="0" err="1">
                <a:latin typeface="Arial Narrow" panose="020B0606020202030204" pitchFamily="34" charset="0"/>
              </a:rPr>
              <a:t>ютуб</a:t>
            </a:r>
            <a:r>
              <a:rPr lang="ru-RU" sz="2000" dirty="0">
                <a:latin typeface="Arial Narrow" panose="020B0606020202030204" pitchFamily="34" charset="0"/>
              </a:rPr>
              <a:t>-канала Союза до 10 тыс., а телеграмм-канала до 5 тыс.;</a:t>
            </a:r>
          </a:p>
          <a:p>
            <a:pPr marL="1339850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внедрение </a:t>
            </a:r>
            <a:r>
              <a:rPr lang="en-US" sz="2000" dirty="0">
                <a:latin typeface="Arial Narrow" panose="020B0606020202030204" pitchFamily="34" charset="0"/>
              </a:rPr>
              <a:t>CRM- </a:t>
            </a:r>
            <a:r>
              <a:rPr lang="ru-RU" sz="2000" dirty="0">
                <a:latin typeface="Arial Narrow" panose="020B0606020202030204" pitchFamily="34" charset="0"/>
              </a:rPr>
              <a:t>системы Союза и увеличение членов группы в </a:t>
            </a:r>
            <a:r>
              <a:rPr lang="ru-RU" sz="2000" dirty="0" err="1">
                <a:latin typeface="Arial Narrow" panose="020B0606020202030204" pitchFamily="34" charset="0"/>
              </a:rPr>
              <a:t>телеграме</a:t>
            </a:r>
            <a:r>
              <a:rPr lang="ru-RU" sz="2000" dirty="0">
                <a:latin typeface="Arial Narrow" panose="020B0606020202030204" pitchFamily="34" charset="0"/>
              </a:rPr>
              <a:t> до 200 участников</a:t>
            </a:r>
          </a:p>
          <a:p>
            <a:pPr marL="354013" indent="-354013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 Narrow" panose="020B0606020202030204" pitchFamily="34" charset="0"/>
              </a:rPr>
              <a:t>Сервисная и проектная деятельность: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создание службы юридической поддержки членов Союза;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вовлечение независимой переработки и операторов газомоторной инфраструктуры;</a:t>
            </a:r>
          </a:p>
          <a:p>
            <a:pPr marL="1343025" indent="-354013"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</a:rPr>
              <a:t>реализация проекта по решению эксплуатационных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85955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088"/>
            <a:ext cx="12192000" cy="811311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>
                <a:latin typeface="Arial Narrow" charset="0"/>
                <a:ea typeface="Arial Narrow" charset="0"/>
                <a:cs typeface="Arial Narrow" charset="0"/>
              </a:rPr>
              <a:t>Благодарим за внимание</a:t>
            </a:r>
            <a:r>
              <a:rPr lang="en-US" b="1" cap="all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b="1" cap="all" dirty="0">
                <a:latin typeface="Arial Narrow" charset="0"/>
                <a:ea typeface="Arial Narrow" charset="0"/>
                <a:cs typeface="Arial Narrow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3060" y="2174395"/>
            <a:ext cx="4516948" cy="245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dirty="0">
                <a:latin typeface="Arial Narrow"/>
                <a:cs typeface="Arial Narrow"/>
              </a:rPr>
              <a:t>Союз «Независимый топливный союз»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b="1" dirty="0">
                <a:latin typeface="Arial Narrow" charset="0"/>
              </a:rPr>
              <a:t>Телефон: +7 (495) 108-28-48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latin typeface="Arial Narrow" charset="0"/>
              </a:rPr>
              <a:t>E-mail</a:t>
            </a:r>
            <a:r>
              <a:rPr lang="ru-RU" b="1" dirty="0">
                <a:latin typeface="Arial Narrow" charset="0"/>
              </a:rPr>
              <a:t>:</a:t>
            </a:r>
            <a:r>
              <a:rPr lang="ru-RU" b="1" dirty="0">
                <a:solidFill>
                  <a:srgbClr val="16165D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Narrow" charset="0"/>
                <a:hlinkClick r:id="rId2"/>
              </a:rPr>
              <a:t>info@zants.ru</a:t>
            </a:r>
            <a:endParaRPr lang="en-US" b="1" dirty="0">
              <a:solidFill>
                <a:srgbClr val="000000"/>
              </a:solidFill>
              <a:latin typeface="Arial Narrow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b="1" dirty="0">
                <a:solidFill>
                  <a:srgbClr val="000000"/>
                </a:solidFill>
                <a:latin typeface="Arial Narrow" charset="0"/>
              </a:rPr>
              <a:t>Сайт: </a:t>
            </a:r>
            <a:r>
              <a:rPr lang="en-US" b="1" dirty="0">
                <a:solidFill>
                  <a:srgbClr val="000000"/>
                </a:solidFill>
                <a:latin typeface="Arial Narrow" charset="0"/>
                <a:hlinkClick r:id="rId3"/>
              </a:rPr>
              <a:t>zants.ru</a:t>
            </a:r>
            <a:endParaRPr lang="en-US" b="1" dirty="0">
              <a:solidFill>
                <a:srgbClr val="000000"/>
              </a:solidFill>
              <a:latin typeface="Arial Narrow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 b="1" dirty="0">
              <a:solidFill>
                <a:srgbClr val="000000"/>
              </a:solidFill>
              <a:latin typeface="Arial Narrow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b="1" dirty="0">
                <a:solidFill>
                  <a:srgbClr val="000000"/>
                </a:solidFill>
                <a:latin typeface="Arial Narrow" charset="0"/>
              </a:rPr>
              <a:t>Баженов Павел Александрович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b="1" dirty="0">
                <a:solidFill>
                  <a:srgbClr val="000000"/>
                </a:solidFill>
                <a:latin typeface="Arial Narrow" charset="0"/>
              </a:rPr>
              <a:t>Президент Союза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ru-RU" b="1" dirty="0">
                <a:solidFill>
                  <a:srgbClr val="000000"/>
                </a:solidFill>
                <a:latin typeface="Arial Narrow" charset="0"/>
              </a:rPr>
              <a:t>Телефон: +7 (925) 423-80-10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>
                <a:latin typeface="Arial Narrow" charset="0"/>
              </a:rPr>
              <a:t>E-mail</a:t>
            </a:r>
            <a:r>
              <a:rPr lang="ru-RU" b="1" dirty="0">
                <a:latin typeface="Arial Narrow" charset="0"/>
              </a:rPr>
              <a:t>:</a:t>
            </a:r>
            <a:r>
              <a:rPr lang="ru-RU" b="1" dirty="0">
                <a:solidFill>
                  <a:srgbClr val="16165D"/>
                </a:solidFill>
                <a:latin typeface="Arial Narrow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Narrow" charset="0"/>
                <a:hlinkClick r:id="rId4"/>
              </a:rPr>
              <a:t>prezident@zants.ru</a:t>
            </a:r>
            <a:endParaRPr lang="ru-RU" b="1" dirty="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0" y="2174395"/>
            <a:ext cx="2118097" cy="25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>
                <a:latin typeface="Arial Narrow" panose="020B0606020202030204" pitchFamily="34" charset="0"/>
              </a:rPr>
              <a:t>Повестка общего собрания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407" y="1625164"/>
            <a:ext cx="1091461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Формирование новой организационной структуры Союза, избрание Правления;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Итоги деятельности за 2018 г.;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Стратегия Союза 2019-2024 гг.;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План действий на 2019 г.;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Формирование  региональных представительств Союза;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Проектные предложения Союза по эксплуатационной и коммерческой тематике;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Arial Narrow" panose="020B0606020202030204" pitchFamily="34" charset="0"/>
              </a:rPr>
              <a:t>Прочие организационные и технические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385860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В МЕДИА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D61B5-A803-4399-B4EB-65301BAD987B}"/>
              </a:ext>
            </a:extLst>
          </p:cNvPr>
          <p:cNvSpPr txBox="1"/>
          <p:nvPr/>
        </p:nvSpPr>
        <p:spPr>
          <a:xfrm>
            <a:off x="1955287" y="1731175"/>
            <a:ext cx="828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416E19-F3FA-4F4C-B761-19BCAF1B27E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https://www.facebook.com/permalink.php?story_fbid=1861038280692474&amp;id=100003589619110</a:t>
            </a:r>
            <a:endParaRPr lang="ru-RU" dirty="0"/>
          </a:p>
        </p:txBody>
      </p: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3646" y="1331735"/>
          <a:ext cx="11248372" cy="330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ABEF84-1EE8-4245-AC91-C4D3D063B349}"/>
              </a:ext>
            </a:extLst>
          </p:cNvPr>
          <p:cNvSpPr txBox="1"/>
          <p:nvPr/>
        </p:nvSpPr>
        <p:spPr>
          <a:xfrm>
            <a:off x="911503" y="1353079"/>
            <a:ext cx="1049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мая 2018 по 18 декабря 2018 гг. – 8 772 публикаций с упоминанием «Независимого топливного союза»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2069F3A-E329-4936-B2E5-0D8EAFDC13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1503" y="4649509"/>
          <a:ext cx="4061330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611">
                  <a:extLst>
                    <a:ext uri="{9D8B030D-6E8A-4147-A177-3AD203B41FA5}">
                      <a16:colId xmlns:a16="http://schemas.microsoft.com/office/drawing/2014/main" val="493148835"/>
                    </a:ext>
                  </a:extLst>
                </a:gridCol>
                <a:gridCol w="2473719">
                  <a:extLst>
                    <a:ext uri="{9D8B030D-6E8A-4147-A177-3AD203B41FA5}">
                      <a16:colId xmlns:a16="http://schemas.microsoft.com/office/drawing/2014/main" val="3463571106"/>
                    </a:ext>
                  </a:extLst>
                </a:gridCol>
              </a:tblGrid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Май 2018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470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97329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Июнь 2018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1996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20140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Июль 2018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1462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53432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Август 2018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596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615979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Сентябрь 2018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244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27834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Октябрь 2018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1505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313150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Ноябрь 2018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2430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056344"/>
                  </a:ext>
                </a:extLst>
              </a:tr>
              <a:tr h="2212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Декабрь 2018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69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7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3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В МЕДИА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D61B5-A803-4399-B4EB-65301BAD987B}"/>
              </a:ext>
            </a:extLst>
          </p:cNvPr>
          <p:cNvSpPr txBox="1"/>
          <p:nvPr/>
        </p:nvSpPr>
        <p:spPr>
          <a:xfrm>
            <a:off x="1955287" y="1731175"/>
            <a:ext cx="828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15" name="Chart 2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56365" y="1274947"/>
          <a:ext cx="6679269" cy="406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10CA467-A64C-40CE-B4DC-28C7AADB110D}"/>
              </a:ext>
            </a:extLst>
          </p:cNvPr>
          <p:cNvSpPr txBox="1"/>
          <p:nvPr/>
        </p:nvSpPr>
        <p:spPr>
          <a:xfrm>
            <a:off x="596135" y="1217797"/>
            <a:ext cx="104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Упоминания по уровням СМИ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ACE4923-7B0F-44FF-BD45-32550157B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90178"/>
              </p:ext>
            </p:extLst>
          </p:nvPr>
        </p:nvGraphicFramePr>
        <p:xfrm>
          <a:off x="751562" y="5376585"/>
          <a:ext cx="9773069" cy="664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6165">
                  <a:extLst>
                    <a:ext uri="{9D8B030D-6E8A-4147-A177-3AD203B41FA5}">
                      <a16:colId xmlns:a16="http://schemas.microsoft.com/office/drawing/2014/main" val="3328377548"/>
                    </a:ext>
                  </a:extLst>
                </a:gridCol>
                <a:gridCol w="1799226">
                  <a:extLst>
                    <a:ext uri="{9D8B030D-6E8A-4147-A177-3AD203B41FA5}">
                      <a16:colId xmlns:a16="http://schemas.microsoft.com/office/drawing/2014/main" val="2991255746"/>
                    </a:ext>
                  </a:extLst>
                </a:gridCol>
                <a:gridCol w="1799226">
                  <a:extLst>
                    <a:ext uri="{9D8B030D-6E8A-4147-A177-3AD203B41FA5}">
                      <a16:colId xmlns:a16="http://schemas.microsoft.com/office/drawing/2014/main" val="3377035119"/>
                    </a:ext>
                  </a:extLst>
                </a:gridCol>
                <a:gridCol w="1799226">
                  <a:extLst>
                    <a:ext uri="{9D8B030D-6E8A-4147-A177-3AD203B41FA5}">
                      <a16:colId xmlns:a16="http://schemas.microsoft.com/office/drawing/2014/main" val="1304150785"/>
                    </a:ext>
                  </a:extLst>
                </a:gridCol>
                <a:gridCol w="1799226">
                  <a:extLst>
                    <a:ext uri="{9D8B030D-6E8A-4147-A177-3AD203B41FA5}">
                      <a16:colId xmlns:a16="http://schemas.microsoft.com/office/drawing/2014/main" val="24761752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</a:rPr>
                        <a:t>Уровень СМИ</a:t>
                      </a:r>
                      <a:endParaRPr lang="ru-RU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Федеральные</a:t>
                      </a:r>
                      <a:endParaRPr lang="ru-RU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Региональные</a:t>
                      </a:r>
                      <a:endParaRPr lang="ru-RU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</a:rPr>
                        <a:t>Зарубежные</a:t>
                      </a:r>
                      <a:endParaRPr lang="ru-RU" sz="18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Всего</a:t>
                      </a:r>
                      <a:endParaRPr lang="ru-RU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5465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НТС</a:t>
                      </a:r>
                      <a:endParaRPr lang="ru-RU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4411</a:t>
                      </a:r>
                      <a:endParaRPr lang="ru-RU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3842</a:t>
                      </a:r>
                      <a:endParaRPr lang="ru-RU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519</a:t>
                      </a:r>
                      <a:endParaRPr lang="ru-RU" sz="1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8772</a:t>
                      </a:r>
                      <a:endParaRPr lang="ru-RU" sz="1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2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66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В МЕДИА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D61B5-A803-4399-B4EB-65301BAD987B}"/>
              </a:ext>
            </a:extLst>
          </p:cNvPr>
          <p:cNvSpPr txBox="1"/>
          <p:nvPr/>
        </p:nvSpPr>
        <p:spPr>
          <a:xfrm>
            <a:off x="1955287" y="1731175"/>
            <a:ext cx="828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Chart 2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6278" y="1233242"/>
          <a:ext cx="10498384" cy="423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F6B1BD-8B38-46C2-8787-1BCE9C3A4B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4129" y="5423462"/>
          <a:ext cx="10574185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206">
                  <a:extLst>
                    <a:ext uri="{9D8B030D-6E8A-4147-A177-3AD203B41FA5}">
                      <a16:colId xmlns:a16="http://schemas.microsoft.com/office/drawing/2014/main" val="3671162918"/>
                    </a:ext>
                  </a:extLst>
                </a:gridCol>
                <a:gridCol w="1307989">
                  <a:extLst>
                    <a:ext uri="{9D8B030D-6E8A-4147-A177-3AD203B41FA5}">
                      <a16:colId xmlns:a16="http://schemas.microsoft.com/office/drawing/2014/main" val="721061732"/>
                    </a:ext>
                  </a:extLst>
                </a:gridCol>
                <a:gridCol w="1110271">
                  <a:extLst>
                    <a:ext uri="{9D8B030D-6E8A-4147-A177-3AD203B41FA5}">
                      <a16:colId xmlns:a16="http://schemas.microsoft.com/office/drawing/2014/main" val="1399712977"/>
                    </a:ext>
                  </a:extLst>
                </a:gridCol>
                <a:gridCol w="1596964">
                  <a:extLst>
                    <a:ext uri="{9D8B030D-6E8A-4147-A177-3AD203B41FA5}">
                      <a16:colId xmlns:a16="http://schemas.microsoft.com/office/drawing/2014/main" val="1691332914"/>
                    </a:ext>
                  </a:extLst>
                </a:gridCol>
                <a:gridCol w="1247154">
                  <a:extLst>
                    <a:ext uri="{9D8B030D-6E8A-4147-A177-3AD203B41FA5}">
                      <a16:colId xmlns:a16="http://schemas.microsoft.com/office/drawing/2014/main" val="4161262518"/>
                    </a:ext>
                  </a:extLst>
                </a:gridCol>
                <a:gridCol w="1003806">
                  <a:extLst>
                    <a:ext uri="{9D8B030D-6E8A-4147-A177-3AD203B41FA5}">
                      <a16:colId xmlns:a16="http://schemas.microsoft.com/office/drawing/2014/main" val="4195500744"/>
                    </a:ext>
                  </a:extLst>
                </a:gridCol>
                <a:gridCol w="1003806">
                  <a:extLst>
                    <a:ext uri="{9D8B030D-6E8A-4147-A177-3AD203B41FA5}">
                      <a16:colId xmlns:a16="http://schemas.microsoft.com/office/drawing/2014/main" val="1211409262"/>
                    </a:ext>
                  </a:extLst>
                </a:gridCol>
                <a:gridCol w="1307989">
                  <a:extLst>
                    <a:ext uri="{9D8B030D-6E8A-4147-A177-3AD203B41FA5}">
                      <a16:colId xmlns:a16="http://schemas.microsoft.com/office/drawing/2014/main" val="1992010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Категории СМИ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Газеты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Журналы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Информагентства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Интернет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ТВ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Радио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Блоги</a:t>
                      </a:r>
                      <a:endParaRPr lang="ru-RU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7118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"Независимый Топливный Союз"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192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638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7490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216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69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150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24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86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В МЕДИА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1D61B5-A803-4399-B4EB-65301BAD987B}"/>
              </a:ext>
            </a:extLst>
          </p:cNvPr>
          <p:cNvSpPr txBox="1"/>
          <p:nvPr/>
        </p:nvSpPr>
        <p:spPr>
          <a:xfrm>
            <a:off x="1955287" y="1731175"/>
            <a:ext cx="828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631D42-26DE-49B8-A46B-ABBA8EE7F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03" y="1412107"/>
            <a:ext cx="6501254" cy="4713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7F1719-B63E-4EB8-AD37-07D7275B109F}"/>
              </a:ext>
            </a:extLst>
          </p:cNvPr>
          <p:cNvSpPr txBox="1"/>
          <p:nvPr/>
        </p:nvSpPr>
        <p:spPr>
          <a:xfrm>
            <a:off x="6860957" y="1412107"/>
            <a:ext cx="50557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Союз за 12 месяцев: 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провел 2 пресс-конференции,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организовал 1 круглый стол на площадке ТПП РФ,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выпустил 31  пресс-релиза,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принял участие в 282 телевизионных программах,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подготовил 566 комментариев для СМИ,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вышел 4 раза в ТОП Яндекс-Новости, в том числе в ноябре были на 1 месте;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подготовил 11 видео на </a:t>
            </a:r>
            <a:r>
              <a:rPr lang="ru-RU" sz="2000" dirty="0" err="1"/>
              <a:t>ютуб</a:t>
            </a:r>
            <a:r>
              <a:rPr lang="ru-RU" sz="2000" dirty="0"/>
              <a:t>-канале Союза, 3 тысячи подписчиков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5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И </a:t>
            </a:r>
            <a:r>
              <a:rPr lang="en-US" sz="2800" b="1" dirty="0">
                <a:latin typeface="Arial Narrow" panose="020B0606020202030204" pitchFamily="34" charset="0"/>
              </a:rPr>
              <a:t>GR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7</a:t>
            </a:r>
          </a:p>
        </p:txBody>
      </p:sp>
      <p:pic>
        <p:nvPicPr>
          <p:cNvPr id="4100" name="Picture 4" descr="ÐÐ°ÑÑÐ¸Ð½ÐºÐ¸ Ð¿Ð¾ Ð·Ð°Ð¿ÑÐ¾ÑÑ Ð¿Ð°Ð²ÐµÐ» Ð±Ð°Ð¶ÐµÐ½Ð¾Ð²">
            <a:extLst>
              <a:ext uri="{FF2B5EF4-FFF2-40B4-BE49-F238E27FC236}">
                <a16:creationId xmlns:a16="http://schemas.microsoft.com/office/drawing/2014/main" id="{4F3054B1-25BE-4639-A14B-2BFAA5D1F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56" y="1340378"/>
            <a:ext cx="6691811" cy="401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617649-2D84-4B53-90E7-A9DD3B508787}"/>
              </a:ext>
            </a:extLst>
          </p:cNvPr>
          <p:cNvSpPr txBox="1"/>
          <p:nvPr/>
        </p:nvSpPr>
        <p:spPr>
          <a:xfrm>
            <a:off x="288099" y="1540701"/>
            <a:ext cx="4822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Взаимодействие:</a:t>
            </a:r>
          </a:p>
          <a:p>
            <a:r>
              <a:rPr lang="ru-RU" dirty="0"/>
              <a:t>86</a:t>
            </a:r>
            <a:r>
              <a:rPr lang="en-US" dirty="0"/>
              <a:t> – </a:t>
            </a:r>
            <a:r>
              <a:rPr lang="ru-RU" dirty="0"/>
              <a:t>писем и запросов в госорганы;</a:t>
            </a:r>
          </a:p>
          <a:p>
            <a:r>
              <a:rPr lang="ru-RU" dirty="0"/>
              <a:t>2 – круглых стола в Государственной Думе;</a:t>
            </a:r>
          </a:p>
          <a:p>
            <a:r>
              <a:rPr lang="ru-RU" dirty="0"/>
              <a:t>1 – парламентские слушания в Государственной Думе в профильном комитете по ТЭК;</a:t>
            </a:r>
          </a:p>
          <a:p>
            <a:r>
              <a:rPr lang="ru-RU" dirty="0"/>
              <a:t>1 – совещание под председательством Заместителя Председателя Правительства РФ Д.Н. Козака;</a:t>
            </a:r>
          </a:p>
          <a:p>
            <a:r>
              <a:rPr lang="ru-RU" dirty="0"/>
              <a:t>4 – совещание под председательством Заместителя Министра Минэнерго РФ;</a:t>
            </a:r>
          </a:p>
          <a:p>
            <a:r>
              <a:rPr lang="ru-RU" dirty="0"/>
              <a:t>3 – совещания в Межведомственной рабочей группе Росстандарта;</a:t>
            </a:r>
          </a:p>
          <a:p>
            <a:r>
              <a:rPr lang="ru-RU" dirty="0"/>
              <a:t>3 – совещания в </a:t>
            </a:r>
            <a:r>
              <a:rPr lang="ru-RU" dirty="0" err="1"/>
              <a:t>Роскачестве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6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ИТОГИ. НЕЗАВИСИМЫЙ ТОПЛИВНЫЙ СОЮЗ И </a:t>
            </a:r>
            <a:r>
              <a:rPr lang="en-US" sz="2800" b="1" dirty="0">
                <a:latin typeface="Arial Narrow" panose="020B0606020202030204" pitchFamily="34" charset="0"/>
              </a:rPr>
              <a:t>GR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D85D1-7855-4322-94F6-CA6C22B1C37C}"/>
              </a:ext>
            </a:extLst>
          </p:cNvPr>
          <p:cNvSpPr txBox="1"/>
          <p:nvPr/>
        </p:nvSpPr>
        <p:spPr>
          <a:xfrm>
            <a:off x="132333" y="1381355"/>
            <a:ext cx="47220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 за 12 месяцев:</a:t>
            </a:r>
          </a:p>
          <a:p>
            <a:r>
              <a:rPr lang="ru-RU" b="1" dirty="0"/>
              <a:t>- </a:t>
            </a:r>
            <a:r>
              <a:rPr lang="ru-RU" dirty="0"/>
              <a:t>вошли в состав участников совещаний под председательством Заместителя Председателя Правительства РФ Д.Н. Козака;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вошли в состав МРГ Росстандарта;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вошли в состав рабочей группы по выработке предложений по реформированию рынка нефтепродуктов при Минэнерго;</a:t>
            </a:r>
          </a:p>
          <a:p>
            <a:pPr marL="285750" indent="-285750">
              <a:buFontTx/>
              <a:buChar char="-"/>
            </a:pPr>
            <a:r>
              <a:rPr lang="ru-RU" dirty="0"/>
              <a:t>вошли в состав рабочей группы </a:t>
            </a:r>
            <a:r>
              <a:rPr lang="ru-RU" dirty="0" err="1"/>
              <a:t>Роскачества</a:t>
            </a:r>
            <a:r>
              <a:rPr lang="ru-RU" dirty="0"/>
              <a:t>.</a:t>
            </a:r>
          </a:p>
          <a:p>
            <a:pPr marL="285750" indent="-285750">
              <a:buFontTx/>
              <a:buChar char="-"/>
            </a:pPr>
            <a:endParaRPr lang="ru-RU" b="1" dirty="0"/>
          </a:p>
          <a:p>
            <a:r>
              <a:rPr lang="ru-RU" b="1" dirty="0"/>
              <a:t>В процессе:</a:t>
            </a:r>
          </a:p>
          <a:p>
            <a:r>
              <a:rPr lang="ru-RU" dirty="0"/>
              <a:t>- вхождение в Биржевый комитет при ФАС РФ.</a:t>
            </a:r>
          </a:p>
        </p:txBody>
      </p:sp>
      <p:pic>
        <p:nvPicPr>
          <p:cNvPr id="1028" name="Picture 4" descr="ÐÐ°ÑÑÐ¸Ð½ÐºÐ¸ Ð¿Ð¾ Ð·Ð°Ð¿ÑÐ¾ÑÑ Ð³ÑÑÐµÐ² Ð´Ð¼Ð¸ÑÑÐ¸Ð¹ Ð²Ð°Ð»ÐµÑÑÐµÐ²Ð¸Ñ">
            <a:extLst>
              <a:ext uri="{FF2B5EF4-FFF2-40B4-BE49-F238E27FC236}">
                <a16:creationId xmlns:a16="http://schemas.microsoft.com/office/drawing/2014/main" id="{C635552F-7CB4-4F74-B285-02E4600B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06" y="1580096"/>
            <a:ext cx="7084361" cy="41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4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7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94310"/>
            <a:ext cx="12192000" cy="8863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ИТОГИ, АНАЛИТИЧЕСКИЙ ЦЕНТР НЕЗАВИСИМОГО ТОПЛИВНОГО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767355"/>
            <a:ext cx="12192000" cy="108000"/>
          </a:xfrm>
          <a:prstGeom prst="rect">
            <a:avLst/>
          </a:prstGeom>
          <a:solidFill>
            <a:srgbClr val="1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643910"/>
            <a:ext cx="12192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330940" y="6446455"/>
            <a:ext cx="525780" cy="427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08314" y="638493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D85D1-7855-4322-94F6-CA6C22B1C37C}"/>
              </a:ext>
            </a:extLst>
          </p:cNvPr>
          <p:cNvSpPr txBox="1"/>
          <p:nvPr/>
        </p:nvSpPr>
        <p:spPr>
          <a:xfrm>
            <a:off x="132331" y="1217797"/>
            <a:ext cx="71739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Публикации по проблематике российского топливного рынка: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5 статей на сайте российского </a:t>
            </a:r>
            <a:r>
              <a:rPr lang="en-US" dirty="0"/>
              <a:t>Forbs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3 аналитические статьи по проблемам розничного рынка нефтепродуктов в ежеквартальном бюллетене «Современные тренды развития товаров и услуг» РЭУ им. Г.В. Плеханова;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статья «Сравнительный анализ систем розничного ценообразования на рынке нефтепродуктов России и стран ЕС» в журнале «Федерализм» № 4 2018 год (включен в список ВАК).</a:t>
            </a:r>
            <a:endParaRPr lang="ru-RU" b="1" dirty="0"/>
          </a:p>
          <a:p>
            <a:r>
              <a:rPr lang="ru-RU" b="1" dirty="0"/>
              <a:t>Исследовательские работы: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отчет по гранту «Анализ правоприменительной практики и зарубежного опыта ценового и тарифного регулирования в сфере реализации нефтепродуктов и газового топлива. Рекомендации по совершенствованию законодательства» по заказу Государственной Думы РФ;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разработка прогнозной модели по комплексной реформе российского рынка нефтепродуктов;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отчет по аналитическому исследования на тему: «Влияние запрета реализации алкогольной продукции на АЗС на количества ДТП, совершаемых водителями, находящимися в состоянии опьянения».</a:t>
            </a:r>
          </a:p>
        </p:txBody>
      </p:sp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0F935634-6266-4420-80DA-205902AA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03" y="1424682"/>
            <a:ext cx="4753366" cy="475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24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1613</Words>
  <Application>Microsoft Office PowerPoint</Application>
  <PresentationFormat>Широкоэкранный</PresentationFormat>
  <Paragraphs>332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Независимый топливный союз: стратегия и тактика</vt:lpstr>
      <vt:lpstr>Повестка общего собрания</vt:lpstr>
      <vt:lpstr>ИТОГИ. НЕЗАВИСИМЫЙ ТОПЛИВНЫЙ СОЮЗ В МЕДИА</vt:lpstr>
      <vt:lpstr>ИТОГИ. НЕЗАВИСИМЫЙ ТОПЛИВНЫЙ СОЮЗ В МЕДИА</vt:lpstr>
      <vt:lpstr>ИТОГИ. НЕЗАВИСИМЫЙ ТОПЛИВНЫЙ СОЮЗ В МЕДИА</vt:lpstr>
      <vt:lpstr>ИТОГИ. НЕЗАВИСИМЫЙ ТОПЛИВНЫЙ СОЮЗ В МЕДИА</vt:lpstr>
      <vt:lpstr>ИТОГИ. НЕЗАВИСИМЫЙ ТОПЛИВНЫЙ СОЮЗ И GR</vt:lpstr>
      <vt:lpstr>ИТОГИ. НЕЗАВИСИМЫЙ ТОПЛИВНЫЙ СОЮЗ И GR</vt:lpstr>
      <vt:lpstr>ИТОГИ, АНАЛИТИЧЕСКИЙ ЦЕНТР НЕЗАВИСИМОГО ТОПЛИВНОГО СОЮЗА</vt:lpstr>
      <vt:lpstr>Презентация PowerPoint</vt:lpstr>
      <vt:lpstr>Май 2018 – февраль 2019 , тыс. руб.</vt:lpstr>
      <vt:lpstr>Структура затрат, тыс. руб. (март)</vt:lpstr>
      <vt:lpstr>Структура затрат ФОТ, тыс. руб.</vt:lpstr>
      <vt:lpstr>Стратегия союза 2019-2024</vt:lpstr>
      <vt:lpstr>Стратегия союза 2019-2024</vt:lpstr>
      <vt:lpstr>Презентация PowerPoint</vt:lpstr>
      <vt:lpstr>ПЛАН ДЕЙСТВИЙ НА 2019</vt:lpstr>
      <vt:lpstr>Благодарим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Запрет на реализацию алкоголя на Азс: что дальше?</dc:title>
  <dc:creator>Пользователь Windows</dc:creator>
  <cp:lastModifiedBy>Павел Баженов</cp:lastModifiedBy>
  <cp:revision>46</cp:revision>
  <dcterms:created xsi:type="dcterms:W3CDTF">2019-03-14T09:18:06Z</dcterms:created>
  <dcterms:modified xsi:type="dcterms:W3CDTF">2019-04-17T08:30:15Z</dcterms:modified>
</cp:coreProperties>
</file>