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4328" r:id="rId3"/>
    <p:sldMasterId id="2147484509" r:id="rId4"/>
    <p:sldMasterId id="2147498690" r:id="rId5"/>
    <p:sldMasterId id="2147487449" r:id="rId6"/>
    <p:sldMasterId id="2147498706" r:id="rId7"/>
  </p:sldMasterIdLst>
  <p:notesMasterIdLst>
    <p:notesMasterId r:id="rId24"/>
  </p:notesMasterIdLst>
  <p:handoutMasterIdLst>
    <p:handoutMasterId r:id="rId25"/>
  </p:handoutMasterIdLst>
  <p:sldIdLst>
    <p:sldId id="848" r:id="rId8"/>
    <p:sldId id="923" r:id="rId9"/>
    <p:sldId id="874" r:id="rId10"/>
    <p:sldId id="876" r:id="rId11"/>
    <p:sldId id="878" r:id="rId12"/>
    <p:sldId id="821" r:id="rId13"/>
    <p:sldId id="914" r:id="rId14"/>
    <p:sldId id="919" r:id="rId15"/>
    <p:sldId id="921" r:id="rId16"/>
    <p:sldId id="915" r:id="rId17"/>
    <p:sldId id="823" r:id="rId18"/>
    <p:sldId id="918" r:id="rId19"/>
    <p:sldId id="913" r:id="rId20"/>
    <p:sldId id="917" r:id="rId21"/>
    <p:sldId id="924" r:id="rId22"/>
    <p:sldId id="926" r:id="rId23"/>
  </p:sldIdLst>
  <p:sldSz cx="9144000" cy="6858000" type="screen4x3"/>
  <p:notesSz cx="6888163" cy="96234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7E4620"/>
    <a:srgbClr val="339966"/>
    <a:srgbClr val="8A0000"/>
    <a:srgbClr val="2D2DFF"/>
    <a:srgbClr val="D48A58"/>
    <a:srgbClr val="FFFFCC"/>
    <a:srgbClr val="CCECFF"/>
    <a:srgbClr val="A6A6A6"/>
    <a:srgbClr val="00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9" autoAdjust="0"/>
    <p:restoredTop sz="96259" autoAdjust="0"/>
  </p:normalViewPr>
  <p:slideViewPr>
    <p:cSldViewPr>
      <p:cViewPr>
        <p:scale>
          <a:sx n="66" d="100"/>
          <a:sy n="66" d="100"/>
        </p:scale>
        <p:origin x="-1016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4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5A628-5CB2-41CF-A703-1D23C711C24E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ru-RU"/>
        </a:p>
      </dgm:t>
    </dgm:pt>
    <dgm:pt modelId="{172F4D6C-6BC4-40D3-AC67-964408B1AE21}">
      <dgm:prSet phldrT="[Текст]"/>
      <dgm:spPr/>
      <dgm:t>
        <a:bodyPr/>
        <a:lstStyle/>
        <a:p>
          <a:r>
            <a:rPr lang="ru-RU" dirty="0" smtClean="0"/>
            <a:t>Арктический шельф</a:t>
          </a:r>
          <a:endParaRPr lang="ru-RU" dirty="0"/>
        </a:p>
      </dgm:t>
    </dgm:pt>
    <dgm:pt modelId="{EC3EDC51-7390-4332-9C7D-0AD11B483B30}" type="parTrans" cxnId="{E8B3553C-DA5C-4B5F-B520-1E2D8C04CF1F}">
      <dgm:prSet/>
      <dgm:spPr/>
      <dgm:t>
        <a:bodyPr/>
        <a:lstStyle/>
        <a:p>
          <a:endParaRPr lang="ru-RU"/>
        </a:p>
      </dgm:t>
    </dgm:pt>
    <dgm:pt modelId="{74C17890-A5AC-40E3-9EDB-22F21BD2A788}" type="sibTrans" cxnId="{E8B3553C-DA5C-4B5F-B520-1E2D8C04CF1F}">
      <dgm:prSet/>
      <dgm:spPr/>
      <dgm:t>
        <a:bodyPr/>
        <a:lstStyle/>
        <a:p>
          <a:endParaRPr lang="ru-RU"/>
        </a:p>
      </dgm:t>
    </dgm:pt>
    <dgm:pt modelId="{12350CAA-5092-47E0-9BA6-DEABBF2C44B2}">
      <dgm:prSet phldrT="[Текст]" custT="1"/>
      <dgm:spPr/>
      <dgm:t>
        <a:bodyPr/>
        <a:lstStyle/>
        <a:p>
          <a:r>
            <a:rPr lang="ru-RU" sz="1300" dirty="0" smtClean="0"/>
            <a:t>Ресурсов много, однако отсутствуют технологии добычи для тяжелых ледовых условий</a:t>
          </a:r>
          <a:endParaRPr lang="ru-RU" sz="1300" dirty="0"/>
        </a:p>
      </dgm:t>
    </dgm:pt>
    <dgm:pt modelId="{1C8B7684-CC9E-4D8D-992E-9F8471DBE463}" type="parTrans" cxnId="{15AA9343-FD84-4C05-BB02-231E2C94D08F}">
      <dgm:prSet/>
      <dgm:spPr/>
      <dgm:t>
        <a:bodyPr/>
        <a:lstStyle/>
        <a:p>
          <a:endParaRPr lang="ru-RU"/>
        </a:p>
      </dgm:t>
    </dgm:pt>
    <dgm:pt modelId="{764F77BF-C436-450D-BDC1-7516086901A6}" type="sibTrans" cxnId="{15AA9343-FD84-4C05-BB02-231E2C94D08F}">
      <dgm:prSet/>
      <dgm:spPr/>
      <dgm:t>
        <a:bodyPr/>
        <a:lstStyle/>
        <a:p>
          <a:endParaRPr lang="ru-RU"/>
        </a:p>
      </dgm:t>
    </dgm:pt>
    <dgm:pt modelId="{D5C91840-D49D-46DE-AA8F-BE33F4F67C6A}">
      <dgm:prSet phldrT="[Текст]" custT="1"/>
      <dgm:spPr/>
      <dgm:t>
        <a:bodyPr/>
        <a:lstStyle/>
        <a:p>
          <a:r>
            <a:rPr lang="ru-RU" sz="1300" dirty="0" smtClean="0"/>
            <a:t>Новые проекты нерентабельны при действующих ценах</a:t>
          </a:r>
          <a:endParaRPr lang="ru-RU" sz="1300" dirty="0"/>
        </a:p>
      </dgm:t>
    </dgm:pt>
    <dgm:pt modelId="{5BE6BE85-B399-498C-8D16-4BFED1A001FE}" type="parTrans" cxnId="{C5DC5E2C-22BE-4FE5-A987-05A8CD9C1D00}">
      <dgm:prSet/>
      <dgm:spPr/>
      <dgm:t>
        <a:bodyPr/>
        <a:lstStyle/>
        <a:p>
          <a:endParaRPr lang="ru-RU"/>
        </a:p>
      </dgm:t>
    </dgm:pt>
    <dgm:pt modelId="{5DF9EEFF-DFA4-4CD4-9DCA-FE7354448815}" type="sibTrans" cxnId="{C5DC5E2C-22BE-4FE5-A987-05A8CD9C1D00}">
      <dgm:prSet/>
      <dgm:spPr/>
      <dgm:t>
        <a:bodyPr/>
        <a:lstStyle/>
        <a:p>
          <a:endParaRPr lang="ru-RU"/>
        </a:p>
      </dgm:t>
    </dgm:pt>
    <dgm:pt modelId="{C97EBAC1-E911-49A2-966F-610895EC24B4}">
      <dgm:prSet phldrT="[Текст]"/>
      <dgm:spPr/>
      <dgm:t>
        <a:bodyPr/>
        <a:lstStyle/>
        <a:p>
          <a:r>
            <a:rPr lang="ru-RU" dirty="0" smtClean="0"/>
            <a:t>Повышение </a:t>
          </a:r>
          <a:r>
            <a:rPr lang="ru-RU" dirty="0" err="1" smtClean="0"/>
            <a:t>нефтеотдачи</a:t>
          </a:r>
          <a:r>
            <a:rPr lang="ru-RU" dirty="0" smtClean="0"/>
            <a:t> пластов</a:t>
          </a:r>
          <a:endParaRPr lang="ru-RU" dirty="0"/>
        </a:p>
      </dgm:t>
    </dgm:pt>
    <dgm:pt modelId="{94C0B019-7846-4A73-8DEF-7A5CC3535FD0}" type="parTrans" cxnId="{2EC88CCD-6FA9-45A8-8F18-DE371E0387C7}">
      <dgm:prSet/>
      <dgm:spPr/>
      <dgm:t>
        <a:bodyPr/>
        <a:lstStyle/>
        <a:p>
          <a:endParaRPr lang="ru-RU"/>
        </a:p>
      </dgm:t>
    </dgm:pt>
    <dgm:pt modelId="{F4F69D8B-FB57-407E-ACB3-7CA30E1B6559}" type="sibTrans" cxnId="{2EC88CCD-6FA9-45A8-8F18-DE371E0387C7}">
      <dgm:prSet/>
      <dgm:spPr/>
      <dgm:t>
        <a:bodyPr/>
        <a:lstStyle/>
        <a:p>
          <a:endParaRPr lang="ru-RU"/>
        </a:p>
      </dgm:t>
    </dgm:pt>
    <dgm:pt modelId="{F41C8273-D5D4-4277-9AB9-4D4D17A9C5E8}">
      <dgm:prSet phldrT="[Текст]" custT="1"/>
      <dgm:spPr/>
      <dgm:t>
        <a:bodyPr/>
        <a:lstStyle/>
        <a:p>
          <a:r>
            <a:rPr lang="ru-RU" sz="1300" dirty="0" smtClean="0"/>
            <a:t>Не дадут поддержать добычу на уровне свыше 500 млн тонн в год</a:t>
          </a:r>
          <a:endParaRPr lang="ru-RU" sz="1300" dirty="0"/>
        </a:p>
      </dgm:t>
    </dgm:pt>
    <dgm:pt modelId="{3F196701-8195-413C-A8CE-FDD1B8A92AC0}" type="parTrans" cxnId="{E8174FB1-62B2-48D4-9CB6-05100076BC83}">
      <dgm:prSet/>
      <dgm:spPr/>
      <dgm:t>
        <a:bodyPr/>
        <a:lstStyle/>
        <a:p>
          <a:endParaRPr lang="ru-RU"/>
        </a:p>
      </dgm:t>
    </dgm:pt>
    <dgm:pt modelId="{16EBA9E8-651C-448E-AA45-90E5A55DD3CD}" type="sibTrans" cxnId="{E8174FB1-62B2-48D4-9CB6-05100076BC83}">
      <dgm:prSet/>
      <dgm:spPr/>
      <dgm:t>
        <a:bodyPr/>
        <a:lstStyle/>
        <a:p>
          <a:endParaRPr lang="ru-RU"/>
        </a:p>
      </dgm:t>
    </dgm:pt>
    <dgm:pt modelId="{A364BC16-591C-463D-A836-7E1693EB3DC6}">
      <dgm:prSet phldrT="[Текст]" custT="1"/>
      <dgm:spPr/>
      <dgm:t>
        <a:bodyPr/>
        <a:lstStyle/>
        <a:p>
          <a:r>
            <a:rPr lang="ru-RU" sz="1300" dirty="0" smtClean="0"/>
            <a:t>В старых районах очень большая </a:t>
          </a:r>
          <a:r>
            <a:rPr lang="ru-RU" sz="1300" dirty="0" err="1" smtClean="0"/>
            <a:t>заводненность</a:t>
          </a:r>
          <a:r>
            <a:rPr lang="ru-RU" sz="1300" dirty="0" smtClean="0"/>
            <a:t> месторождений и высокая </a:t>
          </a:r>
          <a:r>
            <a:rPr lang="ru-RU" sz="1300" dirty="0" err="1" smtClean="0"/>
            <a:t>затратность</a:t>
          </a:r>
          <a:r>
            <a:rPr lang="ru-RU" sz="1300" dirty="0" smtClean="0"/>
            <a:t> МУН</a:t>
          </a:r>
          <a:endParaRPr lang="ru-RU" sz="1300" dirty="0"/>
        </a:p>
      </dgm:t>
    </dgm:pt>
    <dgm:pt modelId="{22473605-E2D6-43ED-8299-DD622C7AE60B}" type="parTrans" cxnId="{9A852028-1287-40C9-8B08-315A75C93A75}">
      <dgm:prSet/>
      <dgm:spPr/>
      <dgm:t>
        <a:bodyPr/>
        <a:lstStyle/>
        <a:p>
          <a:endParaRPr lang="ru-RU"/>
        </a:p>
      </dgm:t>
    </dgm:pt>
    <dgm:pt modelId="{9372FBD8-E9BF-44CE-AD0B-9D27B5F2666D}" type="sibTrans" cxnId="{9A852028-1287-40C9-8B08-315A75C93A75}">
      <dgm:prSet/>
      <dgm:spPr/>
      <dgm:t>
        <a:bodyPr/>
        <a:lstStyle/>
        <a:p>
          <a:endParaRPr lang="ru-RU"/>
        </a:p>
      </dgm:t>
    </dgm:pt>
    <dgm:pt modelId="{48EB0B20-06C8-4E6A-BD4D-D22312D0399B}">
      <dgm:prSet phldrT="[Текст]" custT="1"/>
      <dgm:spPr/>
      <dgm:t>
        <a:bodyPr/>
        <a:lstStyle/>
        <a:p>
          <a:r>
            <a:rPr lang="ru-RU" sz="2400" dirty="0" smtClean="0"/>
            <a:t>Нетрадиционные источники УВС</a:t>
          </a:r>
          <a:endParaRPr lang="ru-RU" sz="2400" dirty="0"/>
        </a:p>
      </dgm:t>
    </dgm:pt>
    <dgm:pt modelId="{F627CFFE-D600-4F9A-B834-36021358EF7E}" type="parTrans" cxnId="{659E4775-1537-46F0-A5C7-ED3AFD83B784}">
      <dgm:prSet/>
      <dgm:spPr/>
      <dgm:t>
        <a:bodyPr/>
        <a:lstStyle/>
        <a:p>
          <a:endParaRPr lang="ru-RU"/>
        </a:p>
      </dgm:t>
    </dgm:pt>
    <dgm:pt modelId="{B4E7CC6E-761A-41FD-B522-C1B50BCF72B6}" type="sibTrans" cxnId="{659E4775-1537-46F0-A5C7-ED3AFD83B784}">
      <dgm:prSet/>
      <dgm:spPr/>
      <dgm:t>
        <a:bodyPr/>
        <a:lstStyle/>
        <a:p>
          <a:endParaRPr lang="ru-RU"/>
        </a:p>
      </dgm:t>
    </dgm:pt>
    <dgm:pt modelId="{E12A57DB-BF3D-4646-96D6-C6F56D02FB46}">
      <dgm:prSet phldrT="[Текст]"/>
      <dgm:spPr/>
      <dgm:t>
        <a:bodyPr/>
        <a:lstStyle/>
        <a:p>
          <a:r>
            <a:rPr lang="ru-RU" dirty="0" smtClean="0"/>
            <a:t>Большие ресурсы газогидратов, но нет технологий</a:t>
          </a:r>
          <a:endParaRPr lang="ru-RU" dirty="0"/>
        </a:p>
      </dgm:t>
    </dgm:pt>
    <dgm:pt modelId="{58CF4004-CEAE-4ABB-8154-BD618617A1F6}" type="parTrans" cxnId="{D521A252-7468-4053-9977-7862958020DF}">
      <dgm:prSet/>
      <dgm:spPr/>
      <dgm:t>
        <a:bodyPr/>
        <a:lstStyle/>
        <a:p>
          <a:endParaRPr lang="ru-RU"/>
        </a:p>
      </dgm:t>
    </dgm:pt>
    <dgm:pt modelId="{7C7618CC-3EE7-46C7-94F6-3E31E01CD9FE}" type="sibTrans" cxnId="{D521A252-7468-4053-9977-7862958020DF}">
      <dgm:prSet/>
      <dgm:spPr/>
      <dgm:t>
        <a:bodyPr/>
        <a:lstStyle/>
        <a:p>
          <a:endParaRPr lang="ru-RU"/>
        </a:p>
      </dgm:t>
    </dgm:pt>
    <dgm:pt modelId="{3626726B-9533-4D39-AF19-715741FEF4A0}">
      <dgm:prSet phldrT="[Текст]" custT="1"/>
      <dgm:spPr/>
      <dgm:t>
        <a:bodyPr/>
        <a:lstStyle/>
        <a:p>
          <a:endParaRPr lang="ru-RU" sz="1300" dirty="0"/>
        </a:p>
      </dgm:t>
    </dgm:pt>
    <dgm:pt modelId="{8039C147-08E7-4C27-B65D-F389B5321491}" type="parTrans" cxnId="{C2126FC6-D67A-4F56-960C-1BF951A7ECFC}">
      <dgm:prSet/>
      <dgm:spPr/>
      <dgm:t>
        <a:bodyPr/>
        <a:lstStyle/>
        <a:p>
          <a:endParaRPr lang="ru-RU"/>
        </a:p>
      </dgm:t>
    </dgm:pt>
    <dgm:pt modelId="{9ABB5C25-E8DE-4FA5-BF43-FDF5F7532F30}" type="sibTrans" cxnId="{C2126FC6-D67A-4F56-960C-1BF951A7ECFC}">
      <dgm:prSet/>
      <dgm:spPr/>
      <dgm:t>
        <a:bodyPr/>
        <a:lstStyle/>
        <a:p>
          <a:endParaRPr lang="ru-RU"/>
        </a:p>
      </dgm:t>
    </dgm:pt>
    <dgm:pt modelId="{71D05E33-5D7D-4230-9747-37B80D9164A5}">
      <dgm:prSet phldrT="[Текст]" custT="1"/>
      <dgm:spPr/>
      <dgm:t>
        <a:bodyPr/>
        <a:lstStyle/>
        <a:p>
          <a:endParaRPr lang="ru-RU" sz="1300" dirty="0"/>
        </a:p>
      </dgm:t>
    </dgm:pt>
    <dgm:pt modelId="{7459D7C4-FE89-4B6A-82DC-49AD953F39FF}" type="sibTrans" cxnId="{953EF3EA-273A-4CDE-A07C-BF821BAD1B75}">
      <dgm:prSet/>
      <dgm:spPr/>
      <dgm:t>
        <a:bodyPr/>
        <a:lstStyle/>
        <a:p>
          <a:endParaRPr lang="ru-RU"/>
        </a:p>
      </dgm:t>
    </dgm:pt>
    <dgm:pt modelId="{7F8E8F6E-131B-488A-BA41-2AC4D98F6504}" type="parTrans" cxnId="{953EF3EA-273A-4CDE-A07C-BF821BAD1B75}">
      <dgm:prSet/>
      <dgm:spPr/>
      <dgm:t>
        <a:bodyPr/>
        <a:lstStyle/>
        <a:p>
          <a:endParaRPr lang="ru-RU"/>
        </a:p>
      </dgm:t>
    </dgm:pt>
    <dgm:pt modelId="{D696CBE3-1630-42FA-ABA6-D71F09F84FD6}">
      <dgm:prSet phldrT="[Текст]"/>
      <dgm:spPr/>
      <dgm:t>
        <a:bodyPr/>
        <a:lstStyle/>
        <a:p>
          <a:endParaRPr lang="ru-RU" dirty="0"/>
        </a:p>
      </dgm:t>
    </dgm:pt>
    <dgm:pt modelId="{43FBFE48-54DE-4A7D-8A94-B665DFC51D00}" type="parTrans" cxnId="{C76C6C3C-B996-4AEF-870B-0B93EF7343FF}">
      <dgm:prSet/>
      <dgm:spPr/>
      <dgm:t>
        <a:bodyPr/>
        <a:lstStyle/>
        <a:p>
          <a:endParaRPr lang="ru-RU"/>
        </a:p>
      </dgm:t>
    </dgm:pt>
    <dgm:pt modelId="{3231BC7D-1E10-4533-A751-A87ABF8477A1}" type="sibTrans" cxnId="{C76C6C3C-B996-4AEF-870B-0B93EF7343FF}">
      <dgm:prSet/>
      <dgm:spPr/>
      <dgm:t>
        <a:bodyPr/>
        <a:lstStyle/>
        <a:p>
          <a:endParaRPr lang="ru-RU"/>
        </a:p>
      </dgm:t>
    </dgm:pt>
    <dgm:pt modelId="{838E3BC4-AC92-45EE-AFBE-AAD431CB71E3}">
      <dgm:prSet phldrT="[Текст]"/>
      <dgm:spPr/>
      <dgm:t>
        <a:bodyPr/>
        <a:lstStyle/>
        <a:p>
          <a:r>
            <a:rPr lang="ru-RU" dirty="0" err="1" smtClean="0"/>
            <a:t>Бажен</a:t>
          </a:r>
          <a:r>
            <a:rPr lang="ru-RU" dirty="0" smtClean="0"/>
            <a:t>, </a:t>
          </a:r>
          <a:r>
            <a:rPr lang="ru-RU" dirty="0" err="1" smtClean="0"/>
            <a:t>Доманик</a:t>
          </a:r>
          <a:r>
            <a:rPr lang="ru-RU" dirty="0" smtClean="0"/>
            <a:t>, </a:t>
          </a:r>
          <a:r>
            <a:rPr lang="ru-RU" dirty="0" err="1" smtClean="0"/>
            <a:t>Хадум</a:t>
          </a:r>
          <a:r>
            <a:rPr lang="ru-RU" dirty="0" smtClean="0"/>
            <a:t>: технологии плохо освоены российскими подрядчиками в условиях санкций</a:t>
          </a:r>
          <a:endParaRPr lang="ru-RU" dirty="0"/>
        </a:p>
      </dgm:t>
    </dgm:pt>
    <dgm:pt modelId="{557F802A-0587-48DE-A68B-1887BC1721B1}" type="parTrans" cxnId="{273B2EB8-CADC-4810-8440-C770D84BA1DB}">
      <dgm:prSet/>
      <dgm:spPr/>
      <dgm:t>
        <a:bodyPr/>
        <a:lstStyle/>
        <a:p>
          <a:endParaRPr lang="ru-RU"/>
        </a:p>
      </dgm:t>
    </dgm:pt>
    <dgm:pt modelId="{152486EF-1CD9-4E74-80EB-752FB53511FD}" type="sibTrans" cxnId="{273B2EB8-CADC-4810-8440-C770D84BA1DB}">
      <dgm:prSet/>
      <dgm:spPr/>
      <dgm:t>
        <a:bodyPr/>
        <a:lstStyle/>
        <a:p>
          <a:endParaRPr lang="ru-RU"/>
        </a:p>
      </dgm:t>
    </dgm:pt>
    <dgm:pt modelId="{3918113E-4043-4575-87A0-1BE6F49925D5}">
      <dgm:prSet phldrT="[Текст]" custT="1"/>
      <dgm:spPr/>
      <dgm:t>
        <a:bodyPr/>
        <a:lstStyle/>
        <a:p>
          <a:endParaRPr lang="ru-RU" sz="1300" dirty="0"/>
        </a:p>
      </dgm:t>
    </dgm:pt>
    <dgm:pt modelId="{7576AAB7-3793-4C5E-8D7A-CDC39F67A4BB}" type="parTrans" cxnId="{B538576D-199E-4447-94A0-09EACBC70DF6}">
      <dgm:prSet/>
      <dgm:spPr/>
      <dgm:t>
        <a:bodyPr/>
        <a:lstStyle/>
        <a:p>
          <a:endParaRPr lang="ru-RU"/>
        </a:p>
      </dgm:t>
    </dgm:pt>
    <dgm:pt modelId="{F1690F03-A418-4CE4-AFD3-3C1FC974D67C}" type="sibTrans" cxnId="{B538576D-199E-4447-94A0-09EACBC70DF6}">
      <dgm:prSet/>
      <dgm:spPr/>
      <dgm:t>
        <a:bodyPr/>
        <a:lstStyle/>
        <a:p>
          <a:endParaRPr lang="ru-RU"/>
        </a:p>
      </dgm:t>
    </dgm:pt>
    <dgm:pt modelId="{29FA24BC-4FB8-47B1-97F5-07C8FFB8671D}" type="pres">
      <dgm:prSet presAssocID="{4E15A628-5CB2-41CF-A703-1D23C711C2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35F42-CB1C-44EA-86DA-9AB7A51B1154}" type="pres">
      <dgm:prSet presAssocID="{172F4D6C-6BC4-40D3-AC67-964408B1AE21}" presName="circle1" presStyleLbl="node1" presStyleIdx="0" presStyleCnt="3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D563C8B7-A6A8-4E1E-84B8-4470622BC38B}" type="pres">
      <dgm:prSet presAssocID="{172F4D6C-6BC4-40D3-AC67-964408B1AE21}" presName="space" presStyleCnt="0"/>
      <dgm:spPr/>
      <dgm:t>
        <a:bodyPr/>
        <a:lstStyle/>
        <a:p>
          <a:endParaRPr lang="ru-RU"/>
        </a:p>
      </dgm:t>
    </dgm:pt>
    <dgm:pt modelId="{0CBDA4A1-1E11-469C-85ED-DC847953ED9C}" type="pres">
      <dgm:prSet presAssocID="{172F4D6C-6BC4-40D3-AC67-964408B1AE21}" presName="rect1" presStyleLbl="alignAcc1" presStyleIdx="0" presStyleCnt="3" custLinFactNeighborX="-628" custLinFactNeighborY="0"/>
      <dgm:spPr/>
      <dgm:t>
        <a:bodyPr/>
        <a:lstStyle/>
        <a:p>
          <a:endParaRPr lang="ru-RU"/>
        </a:p>
      </dgm:t>
    </dgm:pt>
    <dgm:pt modelId="{E9C7CEC1-FCAC-491A-98F1-C88A7FE5939F}" type="pres">
      <dgm:prSet presAssocID="{C97EBAC1-E911-49A2-966F-610895EC24B4}" presName="vertSpace2" presStyleLbl="node1" presStyleIdx="0" presStyleCnt="3"/>
      <dgm:spPr/>
      <dgm:t>
        <a:bodyPr/>
        <a:lstStyle/>
        <a:p>
          <a:endParaRPr lang="ru-RU"/>
        </a:p>
      </dgm:t>
    </dgm:pt>
    <dgm:pt modelId="{7E082EA1-1E12-4AC6-8E15-589004F90653}" type="pres">
      <dgm:prSet presAssocID="{C97EBAC1-E911-49A2-966F-610895EC24B4}" presName="circle2" presStyleLbl="node1" presStyleIdx="1" presStyleCnt="3"/>
      <dgm:spPr/>
      <dgm:t>
        <a:bodyPr/>
        <a:lstStyle/>
        <a:p>
          <a:endParaRPr lang="ru-RU"/>
        </a:p>
      </dgm:t>
    </dgm:pt>
    <dgm:pt modelId="{A078A410-A36E-41FC-BF9C-61D15A808D9B}" type="pres">
      <dgm:prSet presAssocID="{C97EBAC1-E911-49A2-966F-610895EC24B4}" presName="rect2" presStyleLbl="alignAcc1" presStyleIdx="1" presStyleCnt="3" custLinFactNeighborX="-628" custLinFactNeighborY="-2526"/>
      <dgm:spPr/>
      <dgm:t>
        <a:bodyPr/>
        <a:lstStyle/>
        <a:p>
          <a:endParaRPr lang="ru-RU"/>
        </a:p>
      </dgm:t>
    </dgm:pt>
    <dgm:pt modelId="{B279DF07-6E41-4CB5-AF8B-548DAD92BEF8}" type="pres">
      <dgm:prSet presAssocID="{48EB0B20-06C8-4E6A-BD4D-D22312D0399B}" presName="vertSpace3" presStyleLbl="node1" presStyleIdx="1" presStyleCnt="3"/>
      <dgm:spPr/>
      <dgm:t>
        <a:bodyPr/>
        <a:lstStyle/>
        <a:p>
          <a:endParaRPr lang="ru-RU"/>
        </a:p>
      </dgm:t>
    </dgm:pt>
    <dgm:pt modelId="{30383F2A-A063-4382-801B-AF767F4E1B39}" type="pres">
      <dgm:prSet presAssocID="{48EB0B20-06C8-4E6A-BD4D-D22312D0399B}" presName="circle3" presStyleLbl="node1" presStyleIdx="2" presStyleCnt="3"/>
      <dgm:spPr/>
      <dgm:t>
        <a:bodyPr/>
        <a:lstStyle/>
        <a:p>
          <a:endParaRPr lang="ru-RU"/>
        </a:p>
      </dgm:t>
    </dgm:pt>
    <dgm:pt modelId="{A0E1BCE7-14A9-4225-B24A-7D73C07311CD}" type="pres">
      <dgm:prSet presAssocID="{48EB0B20-06C8-4E6A-BD4D-D22312D0399B}" presName="rect3" presStyleLbl="alignAcc1" presStyleIdx="2" presStyleCnt="3" custLinFactNeighborX="-628" custLinFactNeighborY="3980"/>
      <dgm:spPr/>
      <dgm:t>
        <a:bodyPr/>
        <a:lstStyle/>
        <a:p>
          <a:endParaRPr lang="ru-RU"/>
        </a:p>
      </dgm:t>
    </dgm:pt>
    <dgm:pt modelId="{2C5FC263-E7B1-4D03-BA92-9A22655091C8}" type="pres">
      <dgm:prSet presAssocID="{172F4D6C-6BC4-40D3-AC67-964408B1AE2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961B2-AE27-4831-BB78-B627AA67BE50}" type="pres">
      <dgm:prSet presAssocID="{172F4D6C-6BC4-40D3-AC67-964408B1AE2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A70A5-BCB4-44B4-8F66-AE04F7EA8837}" type="pres">
      <dgm:prSet presAssocID="{C97EBAC1-E911-49A2-966F-610895EC24B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DF0-9723-48C3-8611-2C2570726946}" type="pres">
      <dgm:prSet presAssocID="{C97EBAC1-E911-49A2-966F-610895EC24B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D55D1-3287-4CB1-9DB2-BEC6CE698597}" type="pres">
      <dgm:prSet presAssocID="{48EB0B20-06C8-4E6A-BD4D-D22312D0399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F26CB-9ACD-461E-9D4B-C1954CC60C70}" type="pres">
      <dgm:prSet presAssocID="{48EB0B20-06C8-4E6A-BD4D-D22312D0399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A382C7-A385-4C27-9F3C-AD5FFBDC896B}" type="presOf" srcId="{C97EBAC1-E911-49A2-966F-610895EC24B4}" destId="{807A70A5-BCB4-44B4-8F66-AE04F7EA8837}" srcOrd="1" destOrd="0" presId="urn:microsoft.com/office/officeart/2005/8/layout/target3"/>
    <dgm:cxn modelId="{C2126FC6-D67A-4F56-960C-1BF951A7ECFC}" srcId="{172F4D6C-6BC4-40D3-AC67-964408B1AE21}" destId="{3626726B-9533-4D39-AF19-715741FEF4A0}" srcOrd="1" destOrd="0" parTransId="{8039C147-08E7-4C27-B65D-F389B5321491}" sibTransId="{9ABB5C25-E8DE-4FA5-BF43-FDF5F7532F30}"/>
    <dgm:cxn modelId="{B538576D-199E-4447-94A0-09EACBC70DF6}" srcId="{C97EBAC1-E911-49A2-966F-610895EC24B4}" destId="{3918113E-4043-4575-87A0-1BE6F49925D5}" srcOrd="1" destOrd="0" parTransId="{7576AAB7-3793-4C5E-8D7A-CDC39F67A4BB}" sibTransId="{F1690F03-A418-4CE4-AFD3-3C1FC974D67C}"/>
    <dgm:cxn modelId="{984F2A7F-FDB9-49D8-B609-E42AC0D30455}" type="presOf" srcId="{3918113E-4043-4575-87A0-1BE6F49925D5}" destId="{7B915DF0-9723-48C3-8611-2C2570726946}" srcOrd="0" destOrd="1" presId="urn:microsoft.com/office/officeart/2005/8/layout/target3"/>
    <dgm:cxn modelId="{655A1848-9018-4B38-9A6A-1627C7FCDB16}" type="presOf" srcId="{3626726B-9533-4D39-AF19-715741FEF4A0}" destId="{C70961B2-AE27-4831-BB78-B627AA67BE50}" srcOrd="0" destOrd="1" presId="urn:microsoft.com/office/officeart/2005/8/layout/target3"/>
    <dgm:cxn modelId="{9A852028-1287-40C9-8B08-315A75C93A75}" srcId="{C97EBAC1-E911-49A2-966F-610895EC24B4}" destId="{A364BC16-591C-463D-A836-7E1693EB3DC6}" srcOrd="2" destOrd="0" parTransId="{22473605-E2D6-43ED-8299-DD622C7AE60B}" sibTransId="{9372FBD8-E9BF-44CE-AD0B-9D27B5F2666D}"/>
    <dgm:cxn modelId="{F1809150-5D66-4F4C-B6BC-45E245E43892}" type="presOf" srcId="{172F4D6C-6BC4-40D3-AC67-964408B1AE21}" destId="{0CBDA4A1-1E11-469C-85ED-DC847953ED9C}" srcOrd="0" destOrd="0" presId="urn:microsoft.com/office/officeart/2005/8/layout/target3"/>
    <dgm:cxn modelId="{0B158DD0-99A9-4905-BFFE-BBA98C5F0FB1}" type="presOf" srcId="{71D05E33-5D7D-4230-9747-37B80D9164A5}" destId="{7B915DF0-9723-48C3-8611-2C2570726946}" srcOrd="0" destOrd="3" presId="urn:microsoft.com/office/officeart/2005/8/layout/target3"/>
    <dgm:cxn modelId="{953EF3EA-273A-4CDE-A07C-BF821BAD1B75}" srcId="{C97EBAC1-E911-49A2-966F-610895EC24B4}" destId="{71D05E33-5D7D-4230-9747-37B80D9164A5}" srcOrd="3" destOrd="0" parTransId="{7F8E8F6E-131B-488A-BA41-2AC4D98F6504}" sibTransId="{7459D7C4-FE89-4B6A-82DC-49AD953F39FF}"/>
    <dgm:cxn modelId="{26864706-CF03-49E3-BF23-2B928532FFCF}" type="presOf" srcId="{838E3BC4-AC92-45EE-AFBE-AAD431CB71E3}" destId="{3F9F26CB-9ACD-461E-9D4B-C1954CC60C70}" srcOrd="0" destOrd="2" presId="urn:microsoft.com/office/officeart/2005/8/layout/target3"/>
    <dgm:cxn modelId="{46325CD2-F90E-464D-9848-D4681BD72F48}" type="presOf" srcId="{A364BC16-591C-463D-A836-7E1693EB3DC6}" destId="{7B915DF0-9723-48C3-8611-2C2570726946}" srcOrd="0" destOrd="2" presId="urn:microsoft.com/office/officeart/2005/8/layout/target3"/>
    <dgm:cxn modelId="{873910FA-1DA2-4832-9EB5-DB9F5532FCF1}" type="presOf" srcId="{F41C8273-D5D4-4277-9AB9-4D4D17A9C5E8}" destId="{7B915DF0-9723-48C3-8611-2C2570726946}" srcOrd="0" destOrd="0" presId="urn:microsoft.com/office/officeart/2005/8/layout/target3"/>
    <dgm:cxn modelId="{2EC88CCD-6FA9-45A8-8F18-DE371E0387C7}" srcId="{4E15A628-5CB2-41CF-A703-1D23C711C24E}" destId="{C97EBAC1-E911-49A2-966F-610895EC24B4}" srcOrd="1" destOrd="0" parTransId="{94C0B019-7846-4A73-8DEF-7A5CC3535FD0}" sibTransId="{F4F69D8B-FB57-407E-ACB3-7CA30E1B6559}"/>
    <dgm:cxn modelId="{659E4775-1537-46F0-A5C7-ED3AFD83B784}" srcId="{4E15A628-5CB2-41CF-A703-1D23C711C24E}" destId="{48EB0B20-06C8-4E6A-BD4D-D22312D0399B}" srcOrd="2" destOrd="0" parTransId="{F627CFFE-D600-4F9A-B834-36021358EF7E}" sibTransId="{B4E7CC6E-761A-41FD-B522-C1B50BCF72B6}"/>
    <dgm:cxn modelId="{C3862D36-BA2B-4FD8-A253-A4A774D2DA0C}" type="presOf" srcId="{12350CAA-5092-47E0-9BA6-DEABBF2C44B2}" destId="{C70961B2-AE27-4831-BB78-B627AA67BE50}" srcOrd="0" destOrd="0" presId="urn:microsoft.com/office/officeart/2005/8/layout/target3"/>
    <dgm:cxn modelId="{273B2EB8-CADC-4810-8440-C770D84BA1DB}" srcId="{48EB0B20-06C8-4E6A-BD4D-D22312D0399B}" destId="{838E3BC4-AC92-45EE-AFBE-AAD431CB71E3}" srcOrd="2" destOrd="0" parTransId="{557F802A-0587-48DE-A68B-1887BC1721B1}" sibTransId="{152486EF-1CD9-4E74-80EB-752FB53511FD}"/>
    <dgm:cxn modelId="{0F3161DD-EB3F-416A-BDA0-467DD32B0239}" type="presOf" srcId="{48EB0B20-06C8-4E6A-BD4D-D22312D0399B}" destId="{A0E1BCE7-14A9-4225-B24A-7D73C07311CD}" srcOrd="0" destOrd="0" presId="urn:microsoft.com/office/officeart/2005/8/layout/target3"/>
    <dgm:cxn modelId="{C76C6C3C-B996-4AEF-870B-0B93EF7343FF}" srcId="{48EB0B20-06C8-4E6A-BD4D-D22312D0399B}" destId="{D696CBE3-1630-42FA-ABA6-D71F09F84FD6}" srcOrd="1" destOrd="0" parTransId="{43FBFE48-54DE-4A7D-8A94-B665DFC51D00}" sibTransId="{3231BC7D-1E10-4533-A751-A87ABF8477A1}"/>
    <dgm:cxn modelId="{E8174FB1-62B2-48D4-9CB6-05100076BC83}" srcId="{C97EBAC1-E911-49A2-966F-610895EC24B4}" destId="{F41C8273-D5D4-4277-9AB9-4D4D17A9C5E8}" srcOrd="0" destOrd="0" parTransId="{3F196701-8195-413C-A8CE-FDD1B8A92AC0}" sibTransId="{16EBA9E8-651C-448E-AA45-90E5A55DD3CD}"/>
    <dgm:cxn modelId="{C5DC5E2C-22BE-4FE5-A987-05A8CD9C1D00}" srcId="{172F4D6C-6BC4-40D3-AC67-964408B1AE21}" destId="{D5C91840-D49D-46DE-AA8F-BE33F4F67C6A}" srcOrd="2" destOrd="0" parTransId="{5BE6BE85-B399-498C-8D16-4BFED1A001FE}" sibTransId="{5DF9EEFF-DFA4-4CD4-9DCA-FE7354448815}"/>
    <dgm:cxn modelId="{05A7BCF4-5C2E-4190-B223-2557A9623218}" type="presOf" srcId="{D5C91840-D49D-46DE-AA8F-BE33F4F67C6A}" destId="{C70961B2-AE27-4831-BB78-B627AA67BE50}" srcOrd="0" destOrd="2" presId="urn:microsoft.com/office/officeart/2005/8/layout/target3"/>
    <dgm:cxn modelId="{7BF11C0D-C600-48D8-9FC0-3911F3197BF4}" type="presOf" srcId="{D696CBE3-1630-42FA-ABA6-D71F09F84FD6}" destId="{3F9F26CB-9ACD-461E-9D4B-C1954CC60C70}" srcOrd="0" destOrd="1" presId="urn:microsoft.com/office/officeart/2005/8/layout/target3"/>
    <dgm:cxn modelId="{37DDBDAE-B8B3-4823-970A-D1668826318B}" type="presOf" srcId="{48EB0B20-06C8-4E6A-BD4D-D22312D0399B}" destId="{F76D55D1-3287-4CB1-9DB2-BEC6CE698597}" srcOrd="1" destOrd="0" presId="urn:microsoft.com/office/officeart/2005/8/layout/target3"/>
    <dgm:cxn modelId="{15AA9343-FD84-4C05-BB02-231E2C94D08F}" srcId="{172F4D6C-6BC4-40D3-AC67-964408B1AE21}" destId="{12350CAA-5092-47E0-9BA6-DEABBF2C44B2}" srcOrd="0" destOrd="0" parTransId="{1C8B7684-CC9E-4D8D-992E-9F8471DBE463}" sibTransId="{764F77BF-C436-450D-BDC1-7516086901A6}"/>
    <dgm:cxn modelId="{7DEAB193-0115-4DCC-91FB-237A92BC9F40}" type="presOf" srcId="{E12A57DB-BF3D-4646-96D6-C6F56D02FB46}" destId="{3F9F26CB-9ACD-461E-9D4B-C1954CC60C70}" srcOrd="0" destOrd="0" presId="urn:microsoft.com/office/officeart/2005/8/layout/target3"/>
    <dgm:cxn modelId="{C3AE610F-34F7-4D8D-9E3B-C9F8D4031F37}" type="presOf" srcId="{C97EBAC1-E911-49A2-966F-610895EC24B4}" destId="{A078A410-A36E-41FC-BF9C-61D15A808D9B}" srcOrd="0" destOrd="0" presId="urn:microsoft.com/office/officeart/2005/8/layout/target3"/>
    <dgm:cxn modelId="{C0A5EBDB-CAFA-4A52-8870-C918496FB33A}" type="presOf" srcId="{4E15A628-5CB2-41CF-A703-1D23C711C24E}" destId="{29FA24BC-4FB8-47B1-97F5-07C8FFB8671D}" srcOrd="0" destOrd="0" presId="urn:microsoft.com/office/officeart/2005/8/layout/target3"/>
    <dgm:cxn modelId="{D521A252-7468-4053-9977-7862958020DF}" srcId="{48EB0B20-06C8-4E6A-BD4D-D22312D0399B}" destId="{E12A57DB-BF3D-4646-96D6-C6F56D02FB46}" srcOrd="0" destOrd="0" parTransId="{58CF4004-CEAE-4ABB-8154-BD618617A1F6}" sibTransId="{7C7618CC-3EE7-46C7-94F6-3E31E01CD9FE}"/>
    <dgm:cxn modelId="{13D59ACD-E9F9-430F-8896-6597FD860006}" type="presOf" srcId="{172F4D6C-6BC4-40D3-AC67-964408B1AE21}" destId="{2C5FC263-E7B1-4D03-BA92-9A22655091C8}" srcOrd="1" destOrd="0" presId="urn:microsoft.com/office/officeart/2005/8/layout/target3"/>
    <dgm:cxn modelId="{E8B3553C-DA5C-4B5F-B520-1E2D8C04CF1F}" srcId="{4E15A628-5CB2-41CF-A703-1D23C711C24E}" destId="{172F4D6C-6BC4-40D3-AC67-964408B1AE21}" srcOrd="0" destOrd="0" parTransId="{EC3EDC51-7390-4332-9C7D-0AD11B483B30}" sibTransId="{74C17890-A5AC-40E3-9EDB-22F21BD2A788}"/>
    <dgm:cxn modelId="{553DEF27-B74F-4C4A-A758-E1365B1E3DD9}" type="presParOf" srcId="{29FA24BC-4FB8-47B1-97F5-07C8FFB8671D}" destId="{65835F42-CB1C-44EA-86DA-9AB7A51B1154}" srcOrd="0" destOrd="0" presId="urn:microsoft.com/office/officeart/2005/8/layout/target3"/>
    <dgm:cxn modelId="{0A9164E4-41C6-4FB6-9886-FC20D5B5D76E}" type="presParOf" srcId="{29FA24BC-4FB8-47B1-97F5-07C8FFB8671D}" destId="{D563C8B7-A6A8-4E1E-84B8-4470622BC38B}" srcOrd="1" destOrd="0" presId="urn:microsoft.com/office/officeart/2005/8/layout/target3"/>
    <dgm:cxn modelId="{3EA26C99-0D4B-4DCE-AB2A-64427997E5D9}" type="presParOf" srcId="{29FA24BC-4FB8-47B1-97F5-07C8FFB8671D}" destId="{0CBDA4A1-1E11-469C-85ED-DC847953ED9C}" srcOrd="2" destOrd="0" presId="urn:microsoft.com/office/officeart/2005/8/layout/target3"/>
    <dgm:cxn modelId="{A657E22C-410D-4F6A-9ED5-73CEAA1988DD}" type="presParOf" srcId="{29FA24BC-4FB8-47B1-97F5-07C8FFB8671D}" destId="{E9C7CEC1-FCAC-491A-98F1-C88A7FE5939F}" srcOrd="3" destOrd="0" presId="urn:microsoft.com/office/officeart/2005/8/layout/target3"/>
    <dgm:cxn modelId="{B3158C05-BE3F-4CF0-A149-23ED412C2F29}" type="presParOf" srcId="{29FA24BC-4FB8-47B1-97F5-07C8FFB8671D}" destId="{7E082EA1-1E12-4AC6-8E15-589004F90653}" srcOrd="4" destOrd="0" presId="urn:microsoft.com/office/officeart/2005/8/layout/target3"/>
    <dgm:cxn modelId="{7B9C8D99-59D0-4CA0-A6A8-8ED2DD7275E9}" type="presParOf" srcId="{29FA24BC-4FB8-47B1-97F5-07C8FFB8671D}" destId="{A078A410-A36E-41FC-BF9C-61D15A808D9B}" srcOrd="5" destOrd="0" presId="urn:microsoft.com/office/officeart/2005/8/layout/target3"/>
    <dgm:cxn modelId="{D33A22B8-486E-4810-A8BC-A4F59A2EE805}" type="presParOf" srcId="{29FA24BC-4FB8-47B1-97F5-07C8FFB8671D}" destId="{B279DF07-6E41-4CB5-AF8B-548DAD92BEF8}" srcOrd="6" destOrd="0" presId="urn:microsoft.com/office/officeart/2005/8/layout/target3"/>
    <dgm:cxn modelId="{0B7C68BA-93B0-48E8-AA5F-2096F3FD509E}" type="presParOf" srcId="{29FA24BC-4FB8-47B1-97F5-07C8FFB8671D}" destId="{30383F2A-A063-4382-801B-AF767F4E1B39}" srcOrd="7" destOrd="0" presId="urn:microsoft.com/office/officeart/2005/8/layout/target3"/>
    <dgm:cxn modelId="{ADABEED0-2463-49AC-ACBA-2D68F951576B}" type="presParOf" srcId="{29FA24BC-4FB8-47B1-97F5-07C8FFB8671D}" destId="{A0E1BCE7-14A9-4225-B24A-7D73C07311CD}" srcOrd="8" destOrd="0" presId="urn:microsoft.com/office/officeart/2005/8/layout/target3"/>
    <dgm:cxn modelId="{294B4E5C-A113-4911-8FB8-E4C21AD71BED}" type="presParOf" srcId="{29FA24BC-4FB8-47B1-97F5-07C8FFB8671D}" destId="{2C5FC263-E7B1-4D03-BA92-9A22655091C8}" srcOrd="9" destOrd="0" presId="urn:microsoft.com/office/officeart/2005/8/layout/target3"/>
    <dgm:cxn modelId="{19365BBA-D441-4533-A5E4-A7FEADA876E0}" type="presParOf" srcId="{29FA24BC-4FB8-47B1-97F5-07C8FFB8671D}" destId="{C70961B2-AE27-4831-BB78-B627AA67BE50}" srcOrd="10" destOrd="0" presId="urn:microsoft.com/office/officeart/2005/8/layout/target3"/>
    <dgm:cxn modelId="{43CA6FBD-5AD2-4BBA-8564-56CD6445BC20}" type="presParOf" srcId="{29FA24BC-4FB8-47B1-97F5-07C8FFB8671D}" destId="{807A70A5-BCB4-44B4-8F66-AE04F7EA8837}" srcOrd="11" destOrd="0" presId="urn:microsoft.com/office/officeart/2005/8/layout/target3"/>
    <dgm:cxn modelId="{CCAB27B2-0A9E-434B-ADC8-83D90704C408}" type="presParOf" srcId="{29FA24BC-4FB8-47B1-97F5-07C8FFB8671D}" destId="{7B915DF0-9723-48C3-8611-2C2570726946}" srcOrd="12" destOrd="0" presId="urn:microsoft.com/office/officeart/2005/8/layout/target3"/>
    <dgm:cxn modelId="{0756E53C-352E-414D-A8A7-4CBEFB500359}" type="presParOf" srcId="{29FA24BC-4FB8-47B1-97F5-07C8FFB8671D}" destId="{F76D55D1-3287-4CB1-9DB2-BEC6CE698597}" srcOrd="13" destOrd="0" presId="urn:microsoft.com/office/officeart/2005/8/layout/target3"/>
    <dgm:cxn modelId="{891C4866-5FFE-4212-A5E1-C3F1A9BB6CEE}" type="presParOf" srcId="{29FA24BC-4FB8-47B1-97F5-07C8FFB8671D}" destId="{3F9F26CB-9ACD-461E-9D4B-C1954CC60C7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35F42-CB1C-44EA-86DA-9AB7A51B1154}">
      <dsp:nvSpPr>
        <dsp:cNvPr id="0" name=""/>
        <dsp:cNvSpPr/>
      </dsp:nvSpPr>
      <dsp:spPr>
        <a:xfrm>
          <a:off x="0" y="0"/>
          <a:ext cx="4824535" cy="4824535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DA4A1-1E11-469C-85ED-DC847953ED9C}">
      <dsp:nvSpPr>
        <dsp:cNvPr id="0" name=""/>
        <dsp:cNvSpPr/>
      </dsp:nvSpPr>
      <dsp:spPr>
        <a:xfrm>
          <a:off x="2376252" y="0"/>
          <a:ext cx="5734980" cy="48245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Арктический шельф</a:t>
          </a:r>
          <a:endParaRPr lang="ru-RU" sz="3000" kern="1200" dirty="0"/>
        </a:p>
      </dsp:txBody>
      <dsp:txXfrm>
        <a:off x="2376252" y="0"/>
        <a:ext cx="2867490" cy="1447363"/>
      </dsp:txXfrm>
    </dsp:sp>
    <dsp:sp modelId="{7E082EA1-1E12-4AC6-8E15-589004F90653}">
      <dsp:nvSpPr>
        <dsp:cNvPr id="0" name=""/>
        <dsp:cNvSpPr/>
      </dsp:nvSpPr>
      <dsp:spPr>
        <a:xfrm>
          <a:off x="844295" y="1447363"/>
          <a:ext cx="3135945" cy="313594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483126"/>
            <a:satOff val="50000"/>
            <a:lumOff val="-20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8A410-A36E-41FC-BF9C-61D15A808D9B}">
      <dsp:nvSpPr>
        <dsp:cNvPr id="0" name=""/>
        <dsp:cNvSpPr/>
      </dsp:nvSpPr>
      <dsp:spPr>
        <a:xfrm>
          <a:off x="2376252" y="1368149"/>
          <a:ext cx="5734980" cy="3135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483126"/>
              <a:satOff val="50000"/>
              <a:lumOff val="-2049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Повышение </a:t>
          </a:r>
          <a:r>
            <a:rPr lang="ru-RU" sz="3000" kern="1200" dirty="0" err="1" smtClean="0"/>
            <a:t>нефтеотдачи</a:t>
          </a:r>
          <a:r>
            <a:rPr lang="ru-RU" sz="3000" kern="1200" dirty="0" smtClean="0"/>
            <a:t> пластов</a:t>
          </a:r>
          <a:endParaRPr lang="ru-RU" sz="3000" kern="1200" dirty="0"/>
        </a:p>
      </dsp:txBody>
      <dsp:txXfrm>
        <a:off x="2376252" y="1368149"/>
        <a:ext cx="2867490" cy="1447359"/>
      </dsp:txXfrm>
    </dsp:sp>
    <dsp:sp modelId="{30383F2A-A063-4382-801B-AF767F4E1B39}">
      <dsp:nvSpPr>
        <dsp:cNvPr id="0" name=""/>
        <dsp:cNvSpPr/>
      </dsp:nvSpPr>
      <dsp:spPr>
        <a:xfrm>
          <a:off x="1688588" y="2894723"/>
          <a:ext cx="1447359" cy="144735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2966251"/>
            <a:satOff val="100000"/>
            <a:lumOff val="-40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1BCE7-14A9-4225-B24A-7D73C07311CD}">
      <dsp:nvSpPr>
        <dsp:cNvPr id="0" name=""/>
        <dsp:cNvSpPr/>
      </dsp:nvSpPr>
      <dsp:spPr>
        <a:xfrm>
          <a:off x="2376252" y="2952327"/>
          <a:ext cx="5734980" cy="1447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2966251"/>
              <a:satOff val="100000"/>
              <a:lumOff val="-4098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Нетрадиционные источники УВС</a:t>
          </a:r>
          <a:endParaRPr lang="ru-RU" sz="2400" kern="1200" dirty="0"/>
        </a:p>
      </dsp:txBody>
      <dsp:txXfrm>
        <a:off x="2376252" y="2952327"/>
        <a:ext cx="2867490" cy="1447359"/>
      </dsp:txXfrm>
    </dsp:sp>
    <dsp:sp modelId="{C70961B2-AE27-4831-BB78-B627AA67BE50}">
      <dsp:nvSpPr>
        <dsp:cNvPr id="0" name=""/>
        <dsp:cNvSpPr/>
      </dsp:nvSpPr>
      <dsp:spPr>
        <a:xfrm>
          <a:off x="5279757" y="0"/>
          <a:ext cx="2867490" cy="14473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isometricOffAxis1Righ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Ресурсов много, однако отсутствуют технологии добычи для тяжелых ледовых условий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Новые проекты нерентабельны при действующих ценах</a:t>
          </a:r>
          <a:endParaRPr lang="ru-RU" sz="1300" kern="1200" dirty="0"/>
        </a:p>
      </dsp:txBody>
      <dsp:txXfrm>
        <a:off x="5279757" y="0"/>
        <a:ext cx="2867490" cy="1447363"/>
      </dsp:txXfrm>
    </dsp:sp>
    <dsp:sp modelId="{7B915DF0-9723-48C3-8611-2C2570726946}">
      <dsp:nvSpPr>
        <dsp:cNvPr id="0" name=""/>
        <dsp:cNvSpPr/>
      </dsp:nvSpPr>
      <dsp:spPr>
        <a:xfrm>
          <a:off x="5279757" y="1447363"/>
          <a:ext cx="2867490" cy="14473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isometricOffAxis1Righ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Не дадут поддержать добычу на уровне свыше 500 млн тонн в год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 старых районах очень большая </a:t>
          </a:r>
          <a:r>
            <a:rPr lang="ru-RU" sz="1300" kern="1200" dirty="0" err="1" smtClean="0"/>
            <a:t>заводненность</a:t>
          </a:r>
          <a:r>
            <a:rPr lang="ru-RU" sz="1300" kern="1200" dirty="0" smtClean="0"/>
            <a:t> месторождений и высокая </a:t>
          </a:r>
          <a:r>
            <a:rPr lang="ru-RU" sz="1300" kern="1200" dirty="0" err="1" smtClean="0"/>
            <a:t>затратность</a:t>
          </a:r>
          <a:r>
            <a:rPr lang="ru-RU" sz="1300" kern="1200" dirty="0" smtClean="0"/>
            <a:t> МУН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5279757" y="1447363"/>
        <a:ext cx="2867490" cy="1447359"/>
      </dsp:txXfrm>
    </dsp:sp>
    <dsp:sp modelId="{3F9F26CB-9ACD-461E-9D4B-C1954CC60C70}">
      <dsp:nvSpPr>
        <dsp:cNvPr id="0" name=""/>
        <dsp:cNvSpPr/>
      </dsp:nvSpPr>
      <dsp:spPr>
        <a:xfrm>
          <a:off x="5279757" y="2894723"/>
          <a:ext cx="2867490" cy="14473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isometricOffAxis1Righ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Большие ресурсы газогидратов, но нет технологий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Бажен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Доманик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Хадум</a:t>
          </a:r>
          <a:r>
            <a:rPr lang="ru-RU" sz="1300" kern="1200" dirty="0" smtClean="0"/>
            <a:t>: технологии плохо освоены российскими подрядчиками в условиях санкций</a:t>
          </a:r>
          <a:endParaRPr lang="ru-RU" sz="1300" kern="1200" dirty="0"/>
        </a:p>
      </dsp:txBody>
      <dsp:txXfrm>
        <a:off x="5279757" y="2894723"/>
        <a:ext cx="2867490" cy="1447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89138" y="0"/>
            <a:ext cx="29860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ctr" defTabSz="942975">
              <a:defRPr sz="1700" b="1"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Title of Presentation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 b="1" i="1"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Oxford Institute for Energy Studies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FCD17EF0-9291-496A-A5FA-2F30D170CE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11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89138" y="0"/>
            <a:ext cx="29860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ctr" defTabSz="942975">
              <a:defRPr sz="1400" b="1"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Title of Presentation</a:t>
            </a:r>
          </a:p>
        </p:txBody>
      </p:sp>
      <p:sp>
        <p:nvSpPr>
          <p:cNvPr id="1075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 b="1" i="1"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Oxford Institute for Energy Studies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91FFC5C-CE03-436F-9179-F4EB2F0A08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67405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876"/>
            <a:fld id="{97E5686D-EC29-4B0D-985E-7CC9E5724FCA}" type="slidenum">
              <a:rPr lang="en-US" smtClean="0">
                <a:latin typeface="Arial" pitchFamily="34" charset="0"/>
              </a:rPr>
              <a:pPr defTabSz="944876"/>
              <a:t>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3BD92-3D92-4969-9DE4-D0D86DF0BFA8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3BD92-3D92-4969-9DE4-D0D86DF0BFA8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Oxford Institute for Energy Studies</a:t>
            </a:r>
            <a:endParaRPr lang="en-GB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FFC5C-CE03-436F-9179-F4EB2F0A08E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81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Oxford Institute for Energy Studies</a:t>
            </a:r>
            <a:endParaRPr lang="en-GB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FFC5C-CE03-436F-9179-F4EB2F0A08E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66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8F4D-51EB-AC43-8D46-4E3FC1DC3A4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4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3BD92-3D92-4969-9DE4-D0D86DF0BFA8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19200"/>
            <a:ext cx="7772400" cy="1143000"/>
          </a:xfrm>
          <a:effectLst>
            <a:outerShdw dist="17961" dir="18900000" algn="ctr" rotWithShape="0">
              <a:srgbClr val="A40000">
                <a:alpha val="50000"/>
              </a:srgbClr>
            </a:outerShdw>
          </a:effectLst>
        </p:spPr>
        <p:txBody>
          <a:bodyPr/>
          <a:lstStyle>
            <a:lvl1pPr>
              <a:defRPr sz="4000">
                <a:effectLst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429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03E3-A13D-47EE-9877-54FA8D0AD5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6505-4EB4-486F-B4E0-C1BC8238E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6E24A-3BEB-4521-8FC0-AE72AB89CE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6C4C-AAD3-4845-98CB-CCC9F8C0CE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CEF77-F5BD-46C4-B946-26ABD7BE81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20663"/>
            <a:ext cx="8642350" cy="7239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77913"/>
            <a:ext cx="8642350" cy="5141912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5" y="6618952"/>
            <a:ext cx="8642350" cy="184666"/>
          </a:xfrm>
        </p:spPr>
        <p:txBody>
          <a:bodyPr lIns="0" tIns="0" rIns="0" bIns="0" anchor="ctr">
            <a:sp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5096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37DF-8E8D-4A78-AFA3-921FA9414530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D375-2538-49BB-A1CC-56F3C313D0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6262-3423-4D17-983C-7CFB989F3677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20CD-4445-499D-ADAC-822A52ABD9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78FD-0485-43CE-975D-543235201D39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8A2A-4907-467E-AD4C-E4CA78B6D7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C973-7EFD-4811-94DD-D4E941ED0BF9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28FA-7156-426C-ABDA-3F749675B3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F34C-6717-41DF-8F8E-84DD716470EB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8F7CB-3861-4BF9-94EA-D05B034AF3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EF6D-E5F3-4714-9A42-0DCCE63D1C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B1C6-4D39-4119-B3D3-4C97FDCA9E68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8932-E5D0-44FB-97F0-1DC3FF81B3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E65D-00FD-4C89-8E99-5C83C3CE071D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01BC-B213-4533-AE2A-C21EDB249C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9C84-7BCA-4789-B1DA-C8450FC9370D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22FD-1C64-4A34-AE0B-26737E21C7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2BD4C-4930-4BC2-B67D-5087DA0CD667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6A8B-736E-4F03-A665-12D8D8DBAB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AE0C-A2F8-4496-A9EA-A4B92935C8D8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738E-02AE-40DD-928A-322D59FD61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3C6E-13B6-4C8C-AEDF-79288E121C5D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A4C2-3E94-4331-8B40-1F6F22FDAE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 userDrawn="1"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0" descr="icon_row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3" name="TextBox 15"/>
          <p:cNvSpPr txBox="1">
            <a:spLocks noChangeArrowheads="1"/>
          </p:cNvSpPr>
          <p:nvPr userDrawn="1"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3813048"/>
            <a:ext cx="7391400" cy="1416177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1371600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>
            <a:cxnSpLocks noChangeShapeType="1"/>
          </p:cNvCxnSpPr>
          <p:nvPr userDrawn="1"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6" descr="icon_row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2"/>
          <p:cNvCxnSpPr>
            <a:cxnSpLocks noChangeShapeType="1"/>
          </p:cNvCxnSpPr>
          <p:nvPr userDrawn="1"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13" name="Straight Connector 13"/>
          <p:cNvCxnSpPr>
            <a:cxnSpLocks noChangeShapeType="1"/>
          </p:cNvCxnSpPr>
          <p:nvPr userDrawn="1"/>
        </p:nvCxnSpPr>
        <p:spPr bwMode="auto">
          <a:xfrm rot="5400000">
            <a:off x="774144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4" name="TextBox 14"/>
          <p:cNvSpPr txBox="1">
            <a:spLocks noChangeArrowheads="1"/>
          </p:cNvSpPr>
          <p:nvPr userDrawn="1"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sp>
        <p:nvSpPr>
          <p:cNvPr id="15" name="TextBox 15"/>
          <p:cNvSpPr txBox="1">
            <a:spLocks noChangeArrowheads="1"/>
          </p:cNvSpPr>
          <p:nvPr userDrawn="1"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3815301"/>
            <a:ext cx="7391400" cy="1413924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790700"/>
            <a:ext cx="73914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ern="1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733425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8050212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solidFill>
                  <a:schemeClr val="tx1"/>
                </a:solidFill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solidFill>
                  <a:schemeClr val="tx1"/>
                </a:solidFill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solidFill>
                  <a:schemeClr val="tx1"/>
                </a:solidFill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solidFill>
                  <a:schemeClr val="tx1"/>
                </a:solidFill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664D69A-646B-4ED3-91C7-A87804570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2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8050212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solidFill>
                  <a:schemeClr val="tx1"/>
                </a:solidFill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solidFill>
                  <a:schemeClr val="tx1"/>
                </a:solidFill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solidFill>
                  <a:schemeClr val="tx1"/>
                </a:solidFill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solidFill>
                  <a:schemeClr val="tx1"/>
                </a:solidFill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AD7FD6E-9CA4-48E5-86E1-6FE34BBFD8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2787-D716-4367-A106-115AE06638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57725" y="1314450"/>
            <a:ext cx="4023360" cy="45902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 i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400"/>
              </a:spcAft>
              <a:defRPr sz="1600" i="0"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400"/>
              </a:spcAft>
              <a:defRPr sz="1600" i="0"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400"/>
              </a:spcAft>
              <a:defRPr sz="1600" i="0"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38174" y="1314450"/>
            <a:ext cx="4023360" cy="4590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har char="•"/>
              <a:defRPr lang="en-US" sz="2200" i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lang="en-US" sz="1600" i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A20C551-A735-488B-A33E-E643A1590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2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657724" y="1314450"/>
            <a:ext cx="4023360" cy="45902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lang="en-US" sz="2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defRPr lang="en-US" sz="16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defRPr lang="en-US" sz="16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defRPr lang="en-US" sz="16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lang="en-US" sz="16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38175" y="1314450"/>
            <a:ext cx="4023360" cy="45902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lang="en-US" sz="2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defRPr lang="en-US" sz="16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defRPr lang="en-US" sz="16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defRPr lang="en-US" sz="16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lang="en-US" sz="16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41C181A-2D36-4FB3-A0F1-C8593BA44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E60DDD4-5D10-4D14-8FE6-6F9A9A2E2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A2611A1-7BF7-4149-988C-5FD12D9FC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2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F6E67B1-F6EE-40E5-B620-5941CFB08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524000"/>
            <a:ext cx="7945027" cy="4381500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8175" y="895350"/>
            <a:ext cx="4000500" cy="552450"/>
          </a:xfrm>
          <a:prstGeom prst="rect">
            <a:avLst/>
          </a:prstGeom>
        </p:spPr>
        <p:txBody>
          <a:bodyPr lIns="9144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686299" y="898016"/>
            <a:ext cx="3895726" cy="549783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i="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B889154-812D-4E88-A432-8BC0981FA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229475"/>
            <a:ext cx="7945027" cy="4676026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6998" y="895350"/>
            <a:ext cx="7946136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C3F3DD8-D4D8-4184-9649-F5A8B0544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774573"/>
          </a:xfrm>
          <a:prstGeom prst="rect">
            <a:avLst/>
          </a:prstGeom>
          <a:noFill/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75" y="847725"/>
            <a:ext cx="8048625" cy="5057775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1D28532-7533-44A6-A460-60E664443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21704A4-FD1F-440F-8B84-7BB22C92A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48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95400"/>
            <a:ext cx="3848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86857-80E3-49B7-9224-A320A2EB4C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551599-2BBD-412A-99E3-92622C448722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63DA52-C672-4471-B404-1E73523EB2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AF5717-DA76-4069-891C-47BBE673A52A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6B951C-F4CF-4918-B49C-BAE44E8B3B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5E1C0A-362C-403B-8D74-AF54C4BDF5F4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3E7161-C449-4DE1-B4DC-9C19F7994E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B30324-E3F0-4884-A92A-4F7FEA6408A8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4B0A38-9026-4319-9D1A-DB107A3812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0C3DBC-E31D-4C77-BEFF-F2B58CAB4C8F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D4292E-CA53-4728-B930-1D91163A5B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AF392F-4486-4AFB-BD01-43B1EE0A5AA0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9805F2-23E7-435B-B400-E59CEEBFEE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ACFBC1-CED8-452B-AC83-B4D734A0212B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BF623F-2DCC-49C6-AC2A-3844E90A39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97434C-54E3-485C-B97E-E3ADF5A5A8BC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E545B8-3678-4FF6-9E45-08264077C9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77A178-7986-4590-907F-17CCE2EB2D38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4F186C-30EA-4D25-A812-7D2B55304B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054F63-91A2-4CB1-ADDC-E140BB24A591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625A89-9FD2-450D-B642-FAEC6EEF6E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0C98-E35F-4ED0-B8E0-2EF4A1ADA2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1C097D-1091-4049-BA95-A1BCF9057540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B95D40-A787-4DAA-876D-18CF749178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766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547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43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840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729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018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776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2595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5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80509-E8BB-4347-9151-D32406E090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9931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7085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224358-F6A9-4B93-8032-078ED3C466F7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4AE561-E007-444E-A405-9E7D0EE490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1"/>
          <p:cNvSpPr txBox="1">
            <a:spLocks noChangeArrowheads="1"/>
          </p:cNvSpPr>
          <p:nvPr userDrawn="1"/>
        </p:nvSpPr>
        <p:spPr bwMode="auto">
          <a:xfrm rot="16200000">
            <a:off x="-3336925" y="3322637"/>
            <a:ext cx="6858000" cy="212726"/>
          </a:xfrm>
          <a:prstGeom prst="rect">
            <a:avLst/>
          </a:prstGeom>
          <a:solidFill>
            <a:srgbClr val="95B3D7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FFFFFF"/>
                </a:solidFill>
                <a:latin typeface="Calibri" pitchFamily="34" charset="0"/>
              </a:rPr>
              <a:t>OXFORD INSTITUTE FOR ENERGY STUDIES  </a:t>
            </a:r>
            <a:r>
              <a:rPr lang="en-GB" sz="1400" b="1" dirty="0" smtClean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E372E1-B429-48BC-BC5A-D2DB43B59934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2B2700-5654-490E-AE7F-A6E3A4F691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1"/>
          <p:cNvSpPr txBox="1">
            <a:spLocks noChangeArrowheads="1"/>
          </p:cNvSpPr>
          <p:nvPr userDrawn="1"/>
        </p:nvSpPr>
        <p:spPr bwMode="auto">
          <a:xfrm rot="16200000">
            <a:off x="-3336925" y="3322637"/>
            <a:ext cx="6858000" cy="212726"/>
          </a:xfrm>
          <a:prstGeom prst="rect">
            <a:avLst/>
          </a:prstGeom>
          <a:solidFill>
            <a:srgbClr val="95B3D7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FFFFFF"/>
                </a:solidFill>
                <a:latin typeface="Calibri" pitchFamily="34" charset="0"/>
              </a:rPr>
              <a:t>OXFORD INSTITUTE FOR ENERGY STUDIES  </a:t>
            </a:r>
            <a:r>
              <a:rPr lang="en-GB" sz="1400" b="1" dirty="0" smtClean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79B33-4BDF-4515-A550-07FF6B6D25BC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942AF1-8CA4-40F3-84F4-A1D7CAFA49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31"/>
          <p:cNvSpPr txBox="1">
            <a:spLocks noChangeArrowheads="1"/>
          </p:cNvSpPr>
          <p:nvPr userDrawn="1"/>
        </p:nvSpPr>
        <p:spPr bwMode="auto">
          <a:xfrm rot="16200000">
            <a:off x="-3336925" y="3322637"/>
            <a:ext cx="6858000" cy="212726"/>
          </a:xfrm>
          <a:prstGeom prst="rect">
            <a:avLst/>
          </a:prstGeom>
          <a:solidFill>
            <a:srgbClr val="95B3D7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FFFFFF"/>
                </a:solidFill>
                <a:latin typeface="Calibri" pitchFamily="34" charset="0"/>
              </a:rPr>
              <a:t>OXFORD INSTITUTE FOR ENERGY STUDIES  </a:t>
            </a:r>
            <a:r>
              <a:rPr lang="en-GB" sz="1400" b="1" dirty="0" smtClean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079090-9E5E-49A1-B614-C0A318F4357C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15786D-3A54-491A-A847-8C4DAA75B4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31"/>
          <p:cNvSpPr txBox="1">
            <a:spLocks noChangeArrowheads="1"/>
          </p:cNvSpPr>
          <p:nvPr userDrawn="1"/>
        </p:nvSpPr>
        <p:spPr bwMode="auto">
          <a:xfrm rot="16200000">
            <a:off x="-3336925" y="3322637"/>
            <a:ext cx="6858000" cy="212726"/>
          </a:xfrm>
          <a:prstGeom prst="rect">
            <a:avLst/>
          </a:prstGeom>
          <a:solidFill>
            <a:srgbClr val="95B3D7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FFFFFF"/>
                </a:solidFill>
                <a:latin typeface="Calibri" pitchFamily="34" charset="0"/>
              </a:rPr>
              <a:t>OXFORD INSTITUTE FOR ENERGY STUDIES  </a:t>
            </a:r>
            <a:r>
              <a:rPr lang="en-GB" sz="1400" b="1" dirty="0" smtClean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E1EED9-1C15-48D9-A2D2-04950C47002B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6D8CEA-5825-416A-8B2B-BF15419854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31"/>
          <p:cNvSpPr txBox="1">
            <a:spLocks noChangeArrowheads="1"/>
          </p:cNvSpPr>
          <p:nvPr userDrawn="1"/>
        </p:nvSpPr>
        <p:spPr bwMode="auto">
          <a:xfrm rot="16200000">
            <a:off x="-3336925" y="3322637"/>
            <a:ext cx="6858000" cy="212726"/>
          </a:xfrm>
          <a:prstGeom prst="rect">
            <a:avLst/>
          </a:prstGeom>
          <a:solidFill>
            <a:srgbClr val="95B3D7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FFFFFF"/>
                </a:solidFill>
                <a:latin typeface="Calibri" pitchFamily="34" charset="0"/>
              </a:rPr>
              <a:t>OXFORD INSTITUTE FOR ENERGY STUDIES  </a:t>
            </a:r>
            <a:r>
              <a:rPr lang="en-GB" sz="1400" b="1" dirty="0" smtClean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FBEEF-773A-4524-86BE-E3B42936F858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2D51E9-CACD-463B-9680-CAA604E6D9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1"/>
          <p:cNvSpPr txBox="1">
            <a:spLocks noChangeArrowheads="1"/>
          </p:cNvSpPr>
          <p:nvPr userDrawn="1"/>
        </p:nvSpPr>
        <p:spPr bwMode="auto">
          <a:xfrm rot="16200000">
            <a:off x="-3336925" y="3322637"/>
            <a:ext cx="6858000" cy="212726"/>
          </a:xfrm>
          <a:prstGeom prst="rect">
            <a:avLst/>
          </a:prstGeom>
          <a:solidFill>
            <a:srgbClr val="95B3D7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FFFFFF"/>
                </a:solidFill>
                <a:latin typeface="Calibri" pitchFamily="34" charset="0"/>
              </a:rPr>
              <a:t>OXFORD INSTITUTE FOR ENERGY STUDIES  </a:t>
            </a:r>
            <a:r>
              <a:rPr lang="en-GB" sz="1400" b="1" dirty="0" smtClean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121A1E-739F-4CCA-86C2-3D12305EFEDE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853361-CF43-4A6D-A45E-6789A87936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31"/>
          <p:cNvSpPr txBox="1">
            <a:spLocks noChangeArrowheads="1"/>
          </p:cNvSpPr>
          <p:nvPr userDrawn="1"/>
        </p:nvSpPr>
        <p:spPr bwMode="auto">
          <a:xfrm rot="16200000">
            <a:off x="-3336925" y="3322637"/>
            <a:ext cx="6858000" cy="212726"/>
          </a:xfrm>
          <a:prstGeom prst="rect">
            <a:avLst/>
          </a:prstGeom>
          <a:solidFill>
            <a:srgbClr val="95B3D7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FFFFFF"/>
                </a:solidFill>
                <a:latin typeface="Calibri" pitchFamily="34" charset="0"/>
              </a:rPr>
              <a:t>OXFORD INSTITUTE FOR ENERGY STUDIES  </a:t>
            </a:r>
            <a:r>
              <a:rPr lang="en-GB" sz="1400" b="1" dirty="0" smtClean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F74564-A7C0-4D26-981D-93B668C11CE8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CA1372-C264-4D8A-9557-13999129FE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1F44-EB4A-45AE-BF14-EA0E5FA5A4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31"/>
          <p:cNvSpPr txBox="1">
            <a:spLocks noChangeArrowheads="1"/>
          </p:cNvSpPr>
          <p:nvPr userDrawn="1"/>
        </p:nvSpPr>
        <p:spPr bwMode="auto">
          <a:xfrm rot="16200000">
            <a:off x="-3336925" y="3322637"/>
            <a:ext cx="6858000" cy="212726"/>
          </a:xfrm>
          <a:prstGeom prst="rect">
            <a:avLst/>
          </a:prstGeom>
          <a:solidFill>
            <a:srgbClr val="95B3D7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FFFFFF"/>
                </a:solidFill>
                <a:latin typeface="Calibri" pitchFamily="34" charset="0"/>
              </a:rPr>
              <a:t>OXFORD INSTITUTE FOR ENERGY STUDIES  </a:t>
            </a:r>
            <a:r>
              <a:rPr lang="en-GB" sz="1400" b="1" dirty="0" smtClean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89D4B0-4F20-484B-BABF-EFEC61333140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6B9280-2006-4F47-BCA0-055A2A4753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1"/>
          <p:cNvSpPr txBox="1">
            <a:spLocks noChangeArrowheads="1"/>
          </p:cNvSpPr>
          <p:nvPr userDrawn="1"/>
        </p:nvSpPr>
        <p:spPr bwMode="auto">
          <a:xfrm rot="16200000">
            <a:off x="-3336925" y="3322637"/>
            <a:ext cx="6858000" cy="212726"/>
          </a:xfrm>
          <a:prstGeom prst="rect">
            <a:avLst/>
          </a:prstGeom>
          <a:solidFill>
            <a:srgbClr val="95B3D7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FFFFFF"/>
                </a:solidFill>
                <a:latin typeface="Calibri" pitchFamily="34" charset="0"/>
              </a:rPr>
              <a:t>OXFORD INSTITUTE FOR ENERGY STUDIES  </a:t>
            </a:r>
            <a:r>
              <a:rPr lang="en-GB" sz="1400" b="1" dirty="0" smtClean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CC07E5-5E62-4FF6-8647-19223124247B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262BBE-E80D-4B2E-AA47-3183CC0173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69204B-3C1F-4618-83ED-6912EC4078CD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2E8C81-C098-4DF2-82B4-57ADB48381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457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977" y="175868"/>
            <a:ext cx="7027374" cy="90478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06" y="2365635"/>
            <a:ext cx="7792144" cy="381132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" y="6356350"/>
            <a:ext cx="19621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F1DE71B-7DE4-4169-B6B7-E2EFD97707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4070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E63EEC16-AEEE-4B1D-97C7-7AFC8B418441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247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2" y="1341438"/>
            <a:ext cx="39560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2" y="1341438"/>
            <a:ext cx="39560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548FB8A7-B7C7-411A-9B9C-A50304345E3D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957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1A13BBC4-F15F-451D-8024-8EE9A65DD95C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36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kgru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1069975"/>
            <a:ext cx="8858250" cy="5626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2875" y="946150"/>
            <a:ext cx="8858250" cy="123825"/>
          </a:xfrm>
          <a:prstGeom prst="rect">
            <a:avLst/>
          </a:prstGeom>
          <a:solidFill>
            <a:srgbClr val="DDDD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42875" y="1068388"/>
            <a:ext cx="8858250" cy="5626100"/>
          </a:xfrm>
          <a:prstGeom prst="rect">
            <a:avLst/>
          </a:prstGeom>
          <a:solidFill>
            <a:srgbClr val="EEEE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pic>
        <p:nvPicPr>
          <p:cNvPr id="8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52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0015" y="3763963"/>
            <a:ext cx="6610350" cy="385762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0054A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71600" y="3141664"/>
            <a:ext cx="6597650" cy="6508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80100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498689EA-215F-4FC1-A450-43130CB1DF22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9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0ACF4-F4D0-4962-B71D-C5AF63E8A6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20663"/>
            <a:ext cx="8642350" cy="7239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77913"/>
            <a:ext cx="8642350" cy="5141912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5" y="6628186"/>
            <a:ext cx="8642350" cy="166199"/>
          </a:xfrm>
        </p:spPr>
        <p:txBody>
          <a:bodyPr lIns="0" tIns="0" rIns="0" bIns="0" anchor="ctr">
            <a:sp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880656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CEF77-F5BD-46C4-B946-26ABD7BE81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91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493D-247B-4FC1-891A-1CA570AFA0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8900000" algn="ctr" rotWithShape="0">
              <a:srgbClr val="A4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DDD95F12-33B8-46F8-A74D-08BAF8F154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 Box 1031"/>
          <p:cNvSpPr txBox="1">
            <a:spLocks noChangeArrowheads="1"/>
          </p:cNvSpPr>
          <p:nvPr userDrawn="1"/>
        </p:nvSpPr>
        <p:spPr bwMode="auto">
          <a:xfrm rot="16200000">
            <a:off x="-3354387" y="3305174"/>
            <a:ext cx="6858000" cy="247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 dirty="0">
                <a:solidFill>
                  <a:schemeClr val="bg1"/>
                </a:solidFill>
                <a:latin typeface="Calibri" pitchFamily="34" charset="0"/>
              </a:rPr>
              <a:t>OXFORD INSTITUTE FOR ENERGY STUDIES  </a:t>
            </a:r>
            <a:r>
              <a:rPr lang="en-GB" sz="1600" b="1" dirty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49" r:id="rId1"/>
    <p:sldLayoutId id="2147498550" r:id="rId2"/>
    <p:sldLayoutId id="2147498551" r:id="rId3"/>
    <p:sldLayoutId id="2147498552" r:id="rId4"/>
    <p:sldLayoutId id="2147498553" r:id="rId5"/>
    <p:sldLayoutId id="2147498554" r:id="rId6"/>
    <p:sldLayoutId id="2147498555" r:id="rId7"/>
    <p:sldLayoutId id="2147498556" r:id="rId8"/>
    <p:sldLayoutId id="2147498557" r:id="rId9"/>
    <p:sldLayoutId id="2147498558" r:id="rId10"/>
    <p:sldLayoutId id="2147498559" r:id="rId11"/>
    <p:sldLayoutId id="2147498560" r:id="rId12"/>
    <p:sldLayoutId id="2147498561" r:id="rId13"/>
    <p:sldLayoutId id="214749870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A0000"/>
        </a:buClr>
        <a:buSzPct val="70000"/>
        <a:buFont typeface="Wingdings" pitchFamily="2" charset="2"/>
        <a:buChar char="l"/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Wingdings" pitchFamily="2" charset="2"/>
        <a:buChar char="l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60000"/>
        <a:buFont typeface="Wingdings" pitchFamily="2" charset="2"/>
        <a:buChar char="l"/>
        <a:defRPr sz="2400" b="1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38270C1-F247-4EC8-AEBC-86407F4F1ED0}" type="datetimeFigureOut">
              <a:rPr lang="en-US"/>
              <a:pPr>
                <a:defRPr/>
              </a:pPr>
              <a:t>10/25/2017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1A12E11-442F-4472-AF31-6FADD29C2C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 Box 1031"/>
          <p:cNvSpPr txBox="1">
            <a:spLocks noChangeArrowheads="1"/>
          </p:cNvSpPr>
          <p:nvPr userDrawn="1"/>
        </p:nvSpPr>
        <p:spPr bwMode="auto">
          <a:xfrm rot="16200000">
            <a:off x="-3354387" y="3305174"/>
            <a:ext cx="6858000" cy="247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 dirty="0">
                <a:solidFill>
                  <a:schemeClr val="bg1"/>
                </a:solidFill>
                <a:latin typeface="Calibri" pitchFamily="34" charset="0"/>
              </a:rPr>
              <a:t>OXFORD INSTITUTE FOR ENERGY STUDIES  </a:t>
            </a:r>
            <a:r>
              <a:rPr lang="en-GB" sz="1600" b="1" dirty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562" r:id="rId1"/>
    <p:sldLayoutId id="2147498563" r:id="rId2"/>
    <p:sldLayoutId id="2147498564" r:id="rId3"/>
    <p:sldLayoutId id="2147498565" r:id="rId4"/>
    <p:sldLayoutId id="2147498566" r:id="rId5"/>
    <p:sldLayoutId id="2147498567" r:id="rId6"/>
    <p:sldLayoutId id="2147498568" r:id="rId7"/>
    <p:sldLayoutId id="2147498569" r:id="rId8"/>
    <p:sldLayoutId id="2147498570" r:id="rId9"/>
    <p:sldLayoutId id="2147498571" r:id="rId10"/>
    <p:sldLayoutId id="21474985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2038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cs typeface="Times New Roman"/>
              </a:defRPr>
            </a:lvl1pPr>
          </a:lstStyle>
          <a:p>
            <a:pPr>
              <a:defRPr/>
            </a:pPr>
            <a:fld id="{1BFA9AAE-8D33-4B43-B647-7FBE35C0CD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9875" cy="396875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1">
                <a:solidFill>
                  <a:srgbClr val="FFFFFF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AEO2011, April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642" r:id="rId1"/>
    <p:sldLayoutId id="2147498643" r:id="rId2"/>
    <p:sldLayoutId id="2147498644" r:id="rId3"/>
    <p:sldLayoutId id="2147498645" r:id="rId4"/>
    <p:sldLayoutId id="2147498646" r:id="rId5"/>
    <p:sldLayoutId id="2147498647" r:id="rId6"/>
    <p:sldLayoutId id="2147498648" r:id="rId7"/>
    <p:sldLayoutId id="2147498649" r:id="rId8"/>
    <p:sldLayoutId id="2147498650" r:id="rId9"/>
    <p:sldLayoutId id="2147498651" r:id="rId10"/>
    <p:sldLayoutId id="2147498652" r:id="rId11"/>
    <p:sldLayoutId id="2147498653" r:id="rId12"/>
    <p:sldLayoutId id="2147498654" r:id="rId13"/>
    <p:sldLayoutId id="2147498655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6CC5F79-C27B-45BF-9CFE-57035A71DAA4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193D434-C3F7-4F74-A9B9-C06A9255F8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 Box 1031"/>
          <p:cNvSpPr txBox="1">
            <a:spLocks noChangeArrowheads="1"/>
          </p:cNvSpPr>
          <p:nvPr userDrawn="1"/>
        </p:nvSpPr>
        <p:spPr bwMode="auto">
          <a:xfrm rot="16200000">
            <a:off x="-3354387" y="3305174"/>
            <a:ext cx="6858000" cy="247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 dirty="0">
                <a:solidFill>
                  <a:schemeClr val="bg1"/>
                </a:solidFill>
                <a:latin typeface="Calibri" pitchFamily="34" charset="0"/>
              </a:rPr>
              <a:t>OXFORD INSTITUTE FOR ENERGY STUDIES  </a:t>
            </a:r>
            <a:r>
              <a:rPr lang="en-GB" sz="1600" b="1" dirty="0">
                <a:solidFill>
                  <a:srgbClr val="002060"/>
                </a:solidFill>
                <a:latin typeface="Calibri" pitchFamily="34" charset="0"/>
              </a:rPr>
              <a:t>Natural Gas Research Programme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02663" y="0"/>
            <a:ext cx="5413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656" r:id="rId1"/>
    <p:sldLayoutId id="2147498657" r:id="rId2"/>
    <p:sldLayoutId id="2147498658" r:id="rId3"/>
    <p:sldLayoutId id="2147498659" r:id="rId4"/>
    <p:sldLayoutId id="2147498660" r:id="rId5"/>
    <p:sldLayoutId id="2147498661" r:id="rId6"/>
    <p:sldLayoutId id="2147498662" r:id="rId7"/>
    <p:sldLayoutId id="2147498663" r:id="rId8"/>
    <p:sldLayoutId id="2147498664" r:id="rId9"/>
    <p:sldLayoutId id="2147498665" r:id="rId10"/>
    <p:sldLayoutId id="2147498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976E3-6F2E-448F-8A3D-3E9B8FB15D8D}" type="datetimeFigureOut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1D44-BD73-4754-BC92-801AA9D61F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9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691" r:id="rId1"/>
    <p:sldLayoutId id="2147498692" r:id="rId2"/>
    <p:sldLayoutId id="2147498693" r:id="rId3"/>
    <p:sldLayoutId id="2147498694" r:id="rId4"/>
    <p:sldLayoutId id="2147498695" r:id="rId5"/>
    <p:sldLayoutId id="2147498696" r:id="rId6"/>
    <p:sldLayoutId id="2147498697" r:id="rId7"/>
    <p:sldLayoutId id="2147498698" r:id="rId8"/>
    <p:sldLayoutId id="2147498699" r:id="rId9"/>
    <p:sldLayoutId id="2147498700" r:id="rId10"/>
    <p:sldLayoutId id="214749870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E7974BB-014C-490F-8FFA-023C47F795A3}" type="datetimeFigureOut">
              <a:rPr lang="en-GB"/>
              <a:pPr>
                <a:defRPr/>
              </a:pPr>
              <a:t>25/10/2017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26BED5C-D613-4EE7-A034-4DEB73B5C2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223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3888" y="5949950"/>
            <a:ext cx="679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675" r:id="rId1"/>
    <p:sldLayoutId id="2147498676" r:id="rId2"/>
    <p:sldLayoutId id="2147498677" r:id="rId3"/>
    <p:sldLayoutId id="2147498678" r:id="rId4"/>
    <p:sldLayoutId id="2147498679" r:id="rId5"/>
    <p:sldLayoutId id="2147498680" r:id="rId6"/>
    <p:sldLayoutId id="2147498681" r:id="rId7"/>
    <p:sldLayoutId id="2147498682" r:id="rId8"/>
    <p:sldLayoutId id="2147498683" r:id="rId9"/>
    <p:sldLayoutId id="2147498684" r:id="rId10"/>
    <p:sldLayoutId id="2147498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32152F3-BC3C-4CAF-94AD-F7F6014268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25.10.2017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>
              <a:defRPr/>
            </a:pPr>
            <a:fld id="{699E1194-81A6-4CB6-855F-523FA5516C73}" type="slidenum">
              <a:rPr lang="ru-RU" altLang="ru-RU">
                <a:latin typeface="Calibri" pitchFamily="34" charset="0"/>
              </a:rPr>
              <a:pPr defTabSz="457200">
                <a:defRPr/>
              </a:pPr>
              <a:t>‹#›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4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707" r:id="rId1"/>
    <p:sldLayoutId id="2147498708" r:id="rId2"/>
    <p:sldLayoutId id="2147498709" r:id="rId3"/>
    <p:sldLayoutId id="2147498710" r:id="rId4"/>
    <p:sldLayoutId id="2147498711" r:id="rId5"/>
    <p:sldLayoutId id="2147498712" r:id="rId6"/>
    <p:sldLayoutId id="2147498713" r:id="rId7"/>
    <p:sldLayoutId id="2147498714" r:id="rId8"/>
    <p:sldLayoutId id="2147498715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http://www.ampilov.ru/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Yuri.Ampilov\Desktop\Конф2014\ШельфРоссииФевр\Ti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820738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Новый взгляд на геологоразведку в Арктике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76200" y="35052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0000"/>
              </a:buClr>
              <a:buSzPct val="70000"/>
              <a:buFont typeface="Wingdings" pitchFamily="2" charset="2"/>
              <a:buChar char="l"/>
              <a:defRPr sz="28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0000"/>
              <a:buFont typeface="Wingdings" pitchFamily="2" charset="2"/>
              <a:buChar char="l"/>
              <a:defRPr sz="2400" b="1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400" i="1" kern="0" dirty="0" smtClean="0">
                <a:solidFill>
                  <a:schemeClr val="bg1"/>
                </a:solidFill>
              </a:rPr>
              <a:t>проф. Ю.П. Ампилов, проф. В.И. Старостин, О.В. Жуков</a:t>
            </a:r>
            <a:endParaRPr lang="ru-RU" sz="2400" i="1" kern="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54" y="19224"/>
            <a:ext cx="9207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3"/>
          <p:cNvSpPr txBox="1">
            <a:spLocks/>
          </p:cNvSpPr>
          <p:nvPr/>
        </p:nvSpPr>
        <p:spPr bwMode="auto">
          <a:xfrm>
            <a:off x="5638800" y="6515100"/>
            <a:ext cx="3810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0000"/>
              </a:buClr>
              <a:buSzPct val="70000"/>
              <a:buFont typeface="Wingdings" pitchFamily="2" charset="2"/>
              <a:buChar char="l"/>
              <a:defRPr sz="28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0000"/>
              <a:buFont typeface="Wingdings" pitchFamily="2" charset="2"/>
              <a:buChar char="l"/>
              <a:defRPr sz="2400" b="1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000" b="0" i="1" kern="0" dirty="0" smtClean="0">
                <a:solidFill>
                  <a:schemeClr val="bg1"/>
                </a:solidFill>
              </a:rPr>
              <a:t>24-косовое судно класса «Титан» компании </a:t>
            </a:r>
            <a:r>
              <a:rPr lang="en-US" sz="1000" b="0" i="1" kern="0" dirty="0" smtClean="0">
                <a:solidFill>
                  <a:schemeClr val="bg1"/>
                </a:solidFill>
              </a:rPr>
              <a:t>PGS </a:t>
            </a:r>
            <a:endParaRPr lang="ru-RU" sz="1000" b="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024"/>
          <p:cNvGrpSpPr>
            <a:grpSpLocks noChangeAspect="1"/>
          </p:cNvGrpSpPr>
          <p:nvPr/>
        </p:nvGrpSpPr>
        <p:grpSpPr bwMode="auto">
          <a:xfrm>
            <a:off x="250825" y="1379538"/>
            <a:ext cx="8642350" cy="4270375"/>
            <a:chOff x="250825" y="1519836"/>
            <a:chExt cx="8642350" cy="4269197"/>
          </a:xfrm>
        </p:grpSpPr>
        <p:pic>
          <p:nvPicPr>
            <p:cNvPr id="338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23" r="62460"/>
            <a:stretch>
              <a:fillRect/>
            </a:stretch>
          </p:blipFill>
          <p:spPr bwMode="auto">
            <a:xfrm>
              <a:off x="5648960" y="1519836"/>
              <a:ext cx="3244214" cy="4269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8" t="7423"/>
            <a:stretch>
              <a:fillRect/>
            </a:stretch>
          </p:blipFill>
          <p:spPr bwMode="auto">
            <a:xfrm>
              <a:off x="250825" y="1519836"/>
              <a:ext cx="5398135" cy="4269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50825" y="1519836"/>
              <a:ext cx="8642350" cy="42691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489200" y="2568883"/>
              <a:ext cx="2082800" cy="1444226"/>
            </a:xfrm>
            <a:custGeom>
              <a:avLst/>
              <a:gdLst>
                <a:gd name="connsiteX0" fmla="*/ 0 w 1889760"/>
                <a:gd name="connsiteY0" fmla="*/ 751840 h 1270000"/>
                <a:gd name="connsiteX1" fmla="*/ 457200 w 1889760"/>
                <a:gd name="connsiteY1" fmla="*/ 0 h 1270000"/>
                <a:gd name="connsiteX2" fmla="*/ 1889760 w 1889760"/>
                <a:gd name="connsiteY2" fmla="*/ 162560 h 1270000"/>
                <a:gd name="connsiteX3" fmla="*/ 1330960 w 1889760"/>
                <a:gd name="connsiteY3" fmla="*/ 1158240 h 1270000"/>
                <a:gd name="connsiteX4" fmla="*/ 731520 w 1889760"/>
                <a:gd name="connsiteY4" fmla="*/ 1270000 h 1270000"/>
                <a:gd name="connsiteX5" fmla="*/ 162560 w 1889760"/>
                <a:gd name="connsiteY5" fmla="*/ 1259840 h 1270000"/>
                <a:gd name="connsiteX6" fmla="*/ 0 w 1889760"/>
                <a:gd name="connsiteY6" fmla="*/ 751840 h 1270000"/>
                <a:gd name="connsiteX0" fmla="*/ 0 w 1889760"/>
                <a:gd name="connsiteY0" fmla="*/ 927309 h 1445469"/>
                <a:gd name="connsiteX1" fmla="*/ 457200 w 1889760"/>
                <a:gd name="connsiteY1" fmla="*/ 175469 h 1445469"/>
                <a:gd name="connsiteX2" fmla="*/ 1330960 w 1889760"/>
                <a:gd name="connsiteY2" fmla="*/ 2749 h 1445469"/>
                <a:gd name="connsiteX3" fmla="*/ 1889760 w 1889760"/>
                <a:gd name="connsiteY3" fmla="*/ 338029 h 1445469"/>
                <a:gd name="connsiteX4" fmla="*/ 1330960 w 1889760"/>
                <a:gd name="connsiteY4" fmla="*/ 1333709 h 1445469"/>
                <a:gd name="connsiteX5" fmla="*/ 731520 w 1889760"/>
                <a:gd name="connsiteY5" fmla="*/ 1445469 h 1445469"/>
                <a:gd name="connsiteX6" fmla="*/ 162560 w 1889760"/>
                <a:gd name="connsiteY6" fmla="*/ 1435309 h 1445469"/>
                <a:gd name="connsiteX7" fmla="*/ 0 w 1889760"/>
                <a:gd name="connsiteY7" fmla="*/ 927309 h 1445469"/>
                <a:gd name="connsiteX0" fmla="*/ 0 w 1889760"/>
                <a:gd name="connsiteY0" fmla="*/ 926052 h 1444212"/>
                <a:gd name="connsiteX1" fmla="*/ 843280 w 1889760"/>
                <a:gd name="connsiteY1" fmla="*/ 387572 h 1444212"/>
                <a:gd name="connsiteX2" fmla="*/ 1330960 w 1889760"/>
                <a:gd name="connsiteY2" fmla="*/ 1492 h 1444212"/>
                <a:gd name="connsiteX3" fmla="*/ 1889760 w 1889760"/>
                <a:gd name="connsiteY3" fmla="*/ 336772 h 1444212"/>
                <a:gd name="connsiteX4" fmla="*/ 1330960 w 1889760"/>
                <a:gd name="connsiteY4" fmla="*/ 1332452 h 1444212"/>
                <a:gd name="connsiteX5" fmla="*/ 731520 w 1889760"/>
                <a:gd name="connsiteY5" fmla="*/ 1444212 h 1444212"/>
                <a:gd name="connsiteX6" fmla="*/ 162560 w 1889760"/>
                <a:gd name="connsiteY6" fmla="*/ 1434052 h 1444212"/>
                <a:gd name="connsiteX7" fmla="*/ 0 w 1889760"/>
                <a:gd name="connsiteY7" fmla="*/ 926052 h 1444212"/>
                <a:gd name="connsiteX0" fmla="*/ 0 w 1889760"/>
                <a:gd name="connsiteY0" fmla="*/ 926052 h 1444212"/>
                <a:gd name="connsiteX1" fmla="*/ 426720 w 1889760"/>
                <a:gd name="connsiteY1" fmla="*/ 133572 h 1444212"/>
                <a:gd name="connsiteX2" fmla="*/ 843280 w 1889760"/>
                <a:gd name="connsiteY2" fmla="*/ 387572 h 1444212"/>
                <a:gd name="connsiteX3" fmla="*/ 1330960 w 1889760"/>
                <a:gd name="connsiteY3" fmla="*/ 1492 h 1444212"/>
                <a:gd name="connsiteX4" fmla="*/ 1889760 w 1889760"/>
                <a:gd name="connsiteY4" fmla="*/ 336772 h 1444212"/>
                <a:gd name="connsiteX5" fmla="*/ 1330960 w 1889760"/>
                <a:gd name="connsiteY5" fmla="*/ 1332452 h 1444212"/>
                <a:gd name="connsiteX6" fmla="*/ 731520 w 1889760"/>
                <a:gd name="connsiteY6" fmla="*/ 1444212 h 1444212"/>
                <a:gd name="connsiteX7" fmla="*/ 162560 w 1889760"/>
                <a:gd name="connsiteY7" fmla="*/ 1434052 h 1444212"/>
                <a:gd name="connsiteX8" fmla="*/ 0 w 1889760"/>
                <a:gd name="connsiteY8" fmla="*/ 926052 h 1444212"/>
                <a:gd name="connsiteX0" fmla="*/ 0 w 2082800"/>
                <a:gd name="connsiteY0" fmla="*/ 804132 h 1444212"/>
                <a:gd name="connsiteX1" fmla="*/ 619760 w 2082800"/>
                <a:gd name="connsiteY1" fmla="*/ 133572 h 1444212"/>
                <a:gd name="connsiteX2" fmla="*/ 1036320 w 2082800"/>
                <a:gd name="connsiteY2" fmla="*/ 387572 h 1444212"/>
                <a:gd name="connsiteX3" fmla="*/ 1524000 w 2082800"/>
                <a:gd name="connsiteY3" fmla="*/ 1492 h 1444212"/>
                <a:gd name="connsiteX4" fmla="*/ 2082800 w 2082800"/>
                <a:gd name="connsiteY4" fmla="*/ 336772 h 1444212"/>
                <a:gd name="connsiteX5" fmla="*/ 1524000 w 2082800"/>
                <a:gd name="connsiteY5" fmla="*/ 1332452 h 1444212"/>
                <a:gd name="connsiteX6" fmla="*/ 924560 w 2082800"/>
                <a:gd name="connsiteY6" fmla="*/ 1444212 h 1444212"/>
                <a:gd name="connsiteX7" fmla="*/ 355600 w 2082800"/>
                <a:gd name="connsiteY7" fmla="*/ 1434052 h 1444212"/>
                <a:gd name="connsiteX8" fmla="*/ 0 w 2082800"/>
                <a:gd name="connsiteY8" fmla="*/ 804132 h 1444212"/>
                <a:gd name="connsiteX0" fmla="*/ 0 w 2082800"/>
                <a:gd name="connsiteY0" fmla="*/ 804132 h 1444212"/>
                <a:gd name="connsiteX1" fmla="*/ 619760 w 2082800"/>
                <a:gd name="connsiteY1" fmla="*/ 133572 h 1444212"/>
                <a:gd name="connsiteX2" fmla="*/ 1036320 w 2082800"/>
                <a:gd name="connsiteY2" fmla="*/ 387572 h 1444212"/>
                <a:gd name="connsiteX3" fmla="*/ 1524000 w 2082800"/>
                <a:gd name="connsiteY3" fmla="*/ 1492 h 1444212"/>
                <a:gd name="connsiteX4" fmla="*/ 2082800 w 2082800"/>
                <a:gd name="connsiteY4" fmla="*/ 336772 h 1444212"/>
                <a:gd name="connsiteX5" fmla="*/ 1524000 w 2082800"/>
                <a:gd name="connsiteY5" fmla="*/ 1332452 h 1444212"/>
                <a:gd name="connsiteX6" fmla="*/ 1290320 w 2082800"/>
                <a:gd name="connsiteY6" fmla="*/ 1271492 h 1444212"/>
                <a:gd name="connsiteX7" fmla="*/ 924560 w 2082800"/>
                <a:gd name="connsiteY7" fmla="*/ 1444212 h 1444212"/>
                <a:gd name="connsiteX8" fmla="*/ 355600 w 2082800"/>
                <a:gd name="connsiteY8" fmla="*/ 1434052 h 1444212"/>
                <a:gd name="connsiteX9" fmla="*/ 0 w 2082800"/>
                <a:gd name="connsiteY9" fmla="*/ 804132 h 144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2800" h="1444212">
                  <a:moveTo>
                    <a:pt x="0" y="804132"/>
                  </a:moveTo>
                  <a:cubicBezTo>
                    <a:pt x="145627" y="702532"/>
                    <a:pt x="474133" y="235172"/>
                    <a:pt x="619760" y="133572"/>
                  </a:cubicBezTo>
                  <a:lnTo>
                    <a:pt x="1036320" y="387572"/>
                  </a:lnTo>
                  <a:cubicBezTo>
                    <a:pt x="1297093" y="418052"/>
                    <a:pt x="1263227" y="-28988"/>
                    <a:pt x="1524000" y="1492"/>
                  </a:cubicBezTo>
                  <a:lnTo>
                    <a:pt x="2082800" y="336772"/>
                  </a:lnTo>
                  <a:lnTo>
                    <a:pt x="1524000" y="1332452"/>
                  </a:lnTo>
                  <a:cubicBezTo>
                    <a:pt x="1419013" y="1352772"/>
                    <a:pt x="1395307" y="1251172"/>
                    <a:pt x="1290320" y="1271492"/>
                  </a:cubicBezTo>
                  <a:lnTo>
                    <a:pt x="924560" y="1444212"/>
                  </a:lnTo>
                  <a:lnTo>
                    <a:pt x="355600" y="1434052"/>
                  </a:lnTo>
                  <a:lnTo>
                    <a:pt x="0" y="80413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3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771525" y="1919776"/>
              <a:ext cx="1362075" cy="1280759"/>
            </a:xfrm>
            <a:custGeom>
              <a:avLst/>
              <a:gdLst>
                <a:gd name="connsiteX0" fmla="*/ 965200 w 1371600"/>
                <a:gd name="connsiteY0" fmla="*/ 0 h 1300480"/>
                <a:gd name="connsiteX1" fmla="*/ 1026160 w 1371600"/>
                <a:gd name="connsiteY1" fmla="*/ 741680 h 1300480"/>
                <a:gd name="connsiteX2" fmla="*/ 1371600 w 1371600"/>
                <a:gd name="connsiteY2" fmla="*/ 1270000 h 1300480"/>
                <a:gd name="connsiteX3" fmla="*/ 589280 w 1371600"/>
                <a:gd name="connsiteY3" fmla="*/ 1290320 h 1300480"/>
                <a:gd name="connsiteX4" fmla="*/ 81280 w 1371600"/>
                <a:gd name="connsiteY4" fmla="*/ 1300480 h 1300480"/>
                <a:gd name="connsiteX5" fmla="*/ 0 w 1371600"/>
                <a:gd name="connsiteY5" fmla="*/ 528320 h 1300480"/>
                <a:gd name="connsiteX6" fmla="*/ 965200 w 1371600"/>
                <a:gd name="connsiteY6" fmla="*/ 0 h 1300480"/>
                <a:gd name="connsiteX0" fmla="*/ 965200 w 1371600"/>
                <a:gd name="connsiteY0" fmla="*/ 0 h 1300480"/>
                <a:gd name="connsiteX1" fmla="*/ 1026160 w 1371600"/>
                <a:gd name="connsiteY1" fmla="*/ 741680 h 1300480"/>
                <a:gd name="connsiteX2" fmla="*/ 1371600 w 1371600"/>
                <a:gd name="connsiteY2" fmla="*/ 1270000 h 1300480"/>
                <a:gd name="connsiteX3" fmla="*/ 487680 w 1371600"/>
                <a:gd name="connsiteY3" fmla="*/ 1270000 h 1300480"/>
                <a:gd name="connsiteX4" fmla="*/ 81280 w 1371600"/>
                <a:gd name="connsiteY4" fmla="*/ 1300480 h 1300480"/>
                <a:gd name="connsiteX5" fmla="*/ 0 w 1371600"/>
                <a:gd name="connsiteY5" fmla="*/ 528320 h 1300480"/>
                <a:gd name="connsiteX6" fmla="*/ 965200 w 1371600"/>
                <a:gd name="connsiteY6" fmla="*/ 0 h 1300480"/>
                <a:gd name="connsiteX0" fmla="*/ 965200 w 1371600"/>
                <a:gd name="connsiteY0" fmla="*/ 0 h 1341120"/>
                <a:gd name="connsiteX1" fmla="*/ 1026160 w 1371600"/>
                <a:gd name="connsiteY1" fmla="*/ 741680 h 1341120"/>
                <a:gd name="connsiteX2" fmla="*/ 1371600 w 1371600"/>
                <a:gd name="connsiteY2" fmla="*/ 1270000 h 1341120"/>
                <a:gd name="connsiteX3" fmla="*/ 487680 w 1371600"/>
                <a:gd name="connsiteY3" fmla="*/ 1270000 h 1341120"/>
                <a:gd name="connsiteX4" fmla="*/ 10160 w 1371600"/>
                <a:gd name="connsiteY4" fmla="*/ 1341120 h 1341120"/>
                <a:gd name="connsiteX5" fmla="*/ 0 w 1371600"/>
                <a:gd name="connsiteY5" fmla="*/ 528320 h 1341120"/>
                <a:gd name="connsiteX6" fmla="*/ 965200 w 1371600"/>
                <a:gd name="connsiteY6" fmla="*/ 0 h 1341120"/>
                <a:gd name="connsiteX0" fmla="*/ 965200 w 1371600"/>
                <a:gd name="connsiteY0" fmla="*/ 0 h 1341120"/>
                <a:gd name="connsiteX1" fmla="*/ 1026160 w 1371600"/>
                <a:gd name="connsiteY1" fmla="*/ 741680 h 1341120"/>
                <a:gd name="connsiteX2" fmla="*/ 1371600 w 1371600"/>
                <a:gd name="connsiteY2" fmla="*/ 1270000 h 1341120"/>
                <a:gd name="connsiteX3" fmla="*/ 487680 w 1371600"/>
                <a:gd name="connsiteY3" fmla="*/ 1270000 h 1341120"/>
                <a:gd name="connsiteX4" fmla="*/ 10160 w 1371600"/>
                <a:gd name="connsiteY4" fmla="*/ 1341120 h 1341120"/>
                <a:gd name="connsiteX5" fmla="*/ 0 w 1371600"/>
                <a:gd name="connsiteY5" fmla="*/ 528320 h 1341120"/>
                <a:gd name="connsiteX6" fmla="*/ 558800 w 1371600"/>
                <a:gd name="connsiteY6" fmla="*/ 568960 h 1341120"/>
                <a:gd name="connsiteX7" fmla="*/ 965200 w 1371600"/>
                <a:gd name="connsiteY7" fmla="*/ 0 h 1341120"/>
                <a:gd name="connsiteX0" fmla="*/ 965200 w 1371600"/>
                <a:gd name="connsiteY0" fmla="*/ 0 h 1341120"/>
                <a:gd name="connsiteX1" fmla="*/ 1026160 w 1371600"/>
                <a:gd name="connsiteY1" fmla="*/ 741680 h 1341120"/>
                <a:gd name="connsiteX2" fmla="*/ 1371600 w 1371600"/>
                <a:gd name="connsiteY2" fmla="*/ 1270000 h 1341120"/>
                <a:gd name="connsiteX3" fmla="*/ 487680 w 1371600"/>
                <a:gd name="connsiteY3" fmla="*/ 1270000 h 1341120"/>
                <a:gd name="connsiteX4" fmla="*/ 10160 w 1371600"/>
                <a:gd name="connsiteY4" fmla="*/ 1341120 h 1341120"/>
                <a:gd name="connsiteX5" fmla="*/ 0 w 1371600"/>
                <a:gd name="connsiteY5" fmla="*/ 528320 h 1341120"/>
                <a:gd name="connsiteX6" fmla="*/ 568960 w 1371600"/>
                <a:gd name="connsiteY6" fmla="*/ 660400 h 1341120"/>
                <a:gd name="connsiteX7" fmla="*/ 965200 w 1371600"/>
                <a:gd name="connsiteY7" fmla="*/ 0 h 1341120"/>
                <a:gd name="connsiteX0" fmla="*/ 955040 w 1361440"/>
                <a:gd name="connsiteY0" fmla="*/ 0 h 1341120"/>
                <a:gd name="connsiteX1" fmla="*/ 1016000 w 1361440"/>
                <a:gd name="connsiteY1" fmla="*/ 741680 h 1341120"/>
                <a:gd name="connsiteX2" fmla="*/ 1361440 w 1361440"/>
                <a:gd name="connsiteY2" fmla="*/ 1270000 h 1341120"/>
                <a:gd name="connsiteX3" fmla="*/ 477520 w 1361440"/>
                <a:gd name="connsiteY3" fmla="*/ 1270000 h 1341120"/>
                <a:gd name="connsiteX4" fmla="*/ 0 w 1361440"/>
                <a:gd name="connsiteY4" fmla="*/ 1341120 h 1341120"/>
                <a:gd name="connsiteX5" fmla="*/ 10160 w 1361440"/>
                <a:gd name="connsiteY5" fmla="*/ 497840 h 1341120"/>
                <a:gd name="connsiteX6" fmla="*/ 558800 w 1361440"/>
                <a:gd name="connsiteY6" fmla="*/ 660400 h 1341120"/>
                <a:gd name="connsiteX7" fmla="*/ 955040 w 1361440"/>
                <a:gd name="connsiteY7" fmla="*/ 0 h 1341120"/>
                <a:gd name="connsiteX0" fmla="*/ 934720 w 1361440"/>
                <a:gd name="connsiteY0" fmla="*/ 0 h 863600"/>
                <a:gd name="connsiteX1" fmla="*/ 1016000 w 1361440"/>
                <a:gd name="connsiteY1" fmla="*/ 264160 h 863600"/>
                <a:gd name="connsiteX2" fmla="*/ 1361440 w 1361440"/>
                <a:gd name="connsiteY2" fmla="*/ 792480 h 863600"/>
                <a:gd name="connsiteX3" fmla="*/ 477520 w 1361440"/>
                <a:gd name="connsiteY3" fmla="*/ 792480 h 863600"/>
                <a:gd name="connsiteX4" fmla="*/ 0 w 1361440"/>
                <a:gd name="connsiteY4" fmla="*/ 863600 h 863600"/>
                <a:gd name="connsiteX5" fmla="*/ 10160 w 1361440"/>
                <a:gd name="connsiteY5" fmla="*/ 20320 h 863600"/>
                <a:gd name="connsiteX6" fmla="*/ 558800 w 1361440"/>
                <a:gd name="connsiteY6" fmla="*/ 182880 h 863600"/>
                <a:gd name="connsiteX7" fmla="*/ 934720 w 1361440"/>
                <a:gd name="connsiteY7" fmla="*/ 0 h 863600"/>
                <a:gd name="connsiteX0" fmla="*/ 934720 w 1361440"/>
                <a:gd name="connsiteY0" fmla="*/ 0 h 863600"/>
                <a:gd name="connsiteX1" fmla="*/ 1016000 w 1361440"/>
                <a:gd name="connsiteY1" fmla="*/ 264160 h 863600"/>
                <a:gd name="connsiteX2" fmla="*/ 1361440 w 1361440"/>
                <a:gd name="connsiteY2" fmla="*/ 792480 h 863600"/>
                <a:gd name="connsiteX3" fmla="*/ 477520 w 1361440"/>
                <a:gd name="connsiteY3" fmla="*/ 792480 h 863600"/>
                <a:gd name="connsiteX4" fmla="*/ 0 w 1361440"/>
                <a:gd name="connsiteY4" fmla="*/ 863600 h 863600"/>
                <a:gd name="connsiteX5" fmla="*/ 10160 w 1361440"/>
                <a:gd name="connsiteY5" fmla="*/ 20320 h 863600"/>
                <a:gd name="connsiteX6" fmla="*/ 538480 w 1361440"/>
                <a:gd name="connsiteY6" fmla="*/ 111760 h 863600"/>
                <a:gd name="connsiteX7" fmla="*/ 934720 w 1361440"/>
                <a:gd name="connsiteY7" fmla="*/ 0 h 863600"/>
                <a:gd name="connsiteX0" fmla="*/ 701040 w 1361440"/>
                <a:gd name="connsiteY0" fmla="*/ 0 h 1229360"/>
                <a:gd name="connsiteX1" fmla="*/ 1016000 w 1361440"/>
                <a:gd name="connsiteY1" fmla="*/ 629920 h 1229360"/>
                <a:gd name="connsiteX2" fmla="*/ 1361440 w 1361440"/>
                <a:gd name="connsiteY2" fmla="*/ 1158240 h 1229360"/>
                <a:gd name="connsiteX3" fmla="*/ 477520 w 1361440"/>
                <a:gd name="connsiteY3" fmla="*/ 1158240 h 1229360"/>
                <a:gd name="connsiteX4" fmla="*/ 0 w 1361440"/>
                <a:gd name="connsiteY4" fmla="*/ 1229360 h 1229360"/>
                <a:gd name="connsiteX5" fmla="*/ 10160 w 1361440"/>
                <a:gd name="connsiteY5" fmla="*/ 386080 h 1229360"/>
                <a:gd name="connsiteX6" fmla="*/ 538480 w 1361440"/>
                <a:gd name="connsiteY6" fmla="*/ 477520 h 1229360"/>
                <a:gd name="connsiteX7" fmla="*/ 701040 w 1361440"/>
                <a:gd name="connsiteY7" fmla="*/ 0 h 1229360"/>
                <a:gd name="connsiteX0" fmla="*/ 701040 w 1361440"/>
                <a:gd name="connsiteY0" fmla="*/ 65956 h 1295316"/>
                <a:gd name="connsiteX1" fmla="*/ 975360 w 1361440"/>
                <a:gd name="connsiteY1" fmla="*/ 25316 h 1295316"/>
                <a:gd name="connsiteX2" fmla="*/ 1016000 w 1361440"/>
                <a:gd name="connsiteY2" fmla="*/ 695876 h 1295316"/>
                <a:gd name="connsiteX3" fmla="*/ 1361440 w 1361440"/>
                <a:gd name="connsiteY3" fmla="*/ 1224196 h 1295316"/>
                <a:gd name="connsiteX4" fmla="*/ 477520 w 1361440"/>
                <a:gd name="connsiteY4" fmla="*/ 1224196 h 1295316"/>
                <a:gd name="connsiteX5" fmla="*/ 0 w 1361440"/>
                <a:gd name="connsiteY5" fmla="*/ 1295316 h 1295316"/>
                <a:gd name="connsiteX6" fmla="*/ 10160 w 1361440"/>
                <a:gd name="connsiteY6" fmla="*/ 452036 h 1295316"/>
                <a:gd name="connsiteX7" fmla="*/ 538480 w 1361440"/>
                <a:gd name="connsiteY7" fmla="*/ 543476 h 1295316"/>
                <a:gd name="connsiteX8" fmla="*/ 701040 w 1361440"/>
                <a:gd name="connsiteY8" fmla="*/ 65956 h 1295316"/>
                <a:gd name="connsiteX0" fmla="*/ 701040 w 1361440"/>
                <a:gd name="connsiteY0" fmla="*/ 88839 h 1318199"/>
                <a:gd name="connsiteX1" fmla="*/ 975360 w 1361440"/>
                <a:gd name="connsiteY1" fmla="*/ 48199 h 1318199"/>
                <a:gd name="connsiteX2" fmla="*/ 1016000 w 1361440"/>
                <a:gd name="connsiteY2" fmla="*/ 718759 h 1318199"/>
                <a:gd name="connsiteX3" fmla="*/ 1361440 w 1361440"/>
                <a:gd name="connsiteY3" fmla="*/ 1247079 h 1318199"/>
                <a:gd name="connsiteX4" fmla="*/ 477520 w 1361440"/>
                <a:gd name="connsiteY4" fmla="*/ 1247079 h 1318199"/>
                <a:gd name="connsiteX5" fmla="*/ 0 w 1361440"/>
                <a:gd name="connsiteY5" fmla="*/ 1318199 h 1318199"/>
                <a:gd name="connsiteX6" fmla="*/ 10160 w 1361440"/>
                <a:gd name="connsiteY6" fmla="*/ 474919 h 1318199"/>
                <a:gd name="connsiteX7" fmla="*/ 538480 w 1361440"/>
                <a:gd name="connsiteY7" fmla="*/ 566359 h 1318199"/>
                <a:gd name="connsiteX8" fmla="*/ 701040 w 1361440"/>
                <a:gd name="connsiteY8" fmla="*/ 88839 h 1318199"/>
                <a:gd name="connsiteX0" fmla="*/ 701040 w 1361440"/>
                <a:gd name="connsiteY0" fmla="*/ 56116 h 1285476"/>
                <a:gd name="connsiteX1" fmla="*/ 1016000 w 1361440"/>
                <a:gd name="connsiteY1" fmla="*/ 66276 h 1285476"/>
                <a:gd name="connsiteX2" fmla="*/ 1016000 w 1361440"/>
                <a:gd name="connsiteY2" fmla="*/ 686036 h 1285476"/>
                <a:gd name="connsiteX3" fmla="*/ 1361440 w 1361440"/>
                <a:gd name="connsiteY3" fmla="*/ 1214356 h 1285476"/>
                <a:gd name="connsiteX4" fmla="*/ 477520 w 1361440"/>
                <a:gd name="connsiteY4" fmla="*/ 1214356 h 1285476"/>
                <a:gd name="connsiteX5" fmla="*/ 0 w 1361440"/>
                <a:gd name="connsiteY5" fmla="*/ 1285476 h 1285476"/>
                <a:gd name="connsiteX6" fmla="*/ 10160 w 1361440"/>
                <a:gd name="connsiteY6" fmla="*/ 442196 h 1285476"/>
                <a:gd name="connsiteX7" fmla="*/ 538480 w 1361440"/>
                <a:gd name="connsiteY7" fmla="*/ 533636 h 1285476"/>
                <a:gd name="connsiteX8" fmla="*/ 701040 w 1361440"/>
                <a:gd name="connsiteY8" fmla="*/ 56116 h 1285476"/>
                <a:gd name="connsiteX0" fmla="*/ 741680 w 1361440"/>
                <a:gd name="connsiteY0" fmla="*/ 61885 h 1281085"/>
                <a:gd name="connsiteX1" fmla="*/ 1016000 w 1361440"/>
                <a:gd name="connsiteY1" fmla="*/ 61885 h 1281085"/>
                <a:gd name="connsiteX2" fmla="*/ 1016000 w 1361440"/>
                <a:gd name="connsiteY2" fmla="*/ 681645 h 1281085"/>
                <a:gd name="connsiteX3" fmla="*/ 1361440 w 1361440"/>
                <a:gd name="connsiteY3" fmla="*/ 1209965 h 1281085"/>
                <a:gd name="connsiteX4" fmla="*/ 477520 w 1361440"/>
                <a:gd name="connsiteY4" fmla="*/ 1209965 h 1281085"/>
                <a:gd name="connsiteX5" fmla="*/ 0 w 1361440"/>
                <a:gd name="connsiteY5" fmla="*/ 1281085 h 1281085"/>
                <a:gd name="connsiteX6" fmla="*/ 10160 w 1361440"/>
                <a:gd name="connsiteY6" fmla="*/ 437805 h 1281085"/>
                <a:gd name="connsiteX7" fmla="*/ 538480 w 1361440"/>
                <a:gd name="connsiteY7" fmla="*/ 529245 h 1281085"/>
                <a:gd name="connsiteX8" fmla="*/ 741680 w 1361440"/>
                <a:gd name="connsiteY8" fmla="*/ 61885 h 128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440" h="1281085">
                  <a:moveTo>
                    <a:pt x="741680" y="61885"/>
                  </a:moveTo>
                  <a:cubicBezTo>
                    <a:pt x="978747" y="925"/>
                    <a:pt x="961813" y="-39715"/>
                    <a:pt x="1016000" y="61885"/>
                  </a:cubicBezTo>
                  <a:lnTo>
                    <a:pt x="1016000" y="681645"/>
                  </a:lnTo>
                  <a:lnTo>
                    <a:pt x="1361440" y="1209965"/>
                  </a:lnTo>
                  <a:cubicBezTo>
                    <a:pt x="1066800" y="1209965"/>
                    <a:pt x="704427" y="1198112"/>
                    <a:pt x="477520" y="1209965"/>
                  </a:cubicBezTo>
                  <a:cubicBezTo>
                    <a:pt x="250613" y="1221818"/>
                    <a:pt x="159173" y="1257378"/>
                    <a:pt x="0" y="1281085"/>
                  </a:cubicBezTo>
                  <a:lnTo>
                    <a:pt x="10160" y="437805"/>
                  </a:lnTo>
                  <a:cubicBezTo>
                    <a:pt x="94827" y="393778"/>
                    <a:pt x="453813" y="573272"/>
                    <a:pt x="538480" y="529245"/>
                  </a:cubicBezTo>
                  <a:lnTo>
                    <a:pt x="741680" y="6188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3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58" name="Oval 257"/>
            <p:cNvSpPr/>
            <p:nvPr/>
          </p:nvSpPr>
          <p:spPr>
            <a:xfrm>
              <a:off x="2370138" y="2072134"/>
              <a:ext cx="274637" cy="32534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60" name="Oval 259"/>
            <p:cNvSpPr/>
            <p:nvPr/>
          </p:nvSpPr>
          <p:spPr>
            <a:xfrm>
              <a:off x="2489200" y="1765830"/>
              <a:ext cx="311150" cy="1618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61" name="Oval 260"/>
            <p:cNvSpPr/>
            <p:nvPr/>
          </p:nvSpPr>
          <p:spPr>
            <a:xfrm rot="1834935">
              <a:off x="1019175" y="2030870"/>
              <a:ext cx="184150" cy="3539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63" name="Oval 262"/>
            <p:cNvSpPr/>
            <p:nvPr/>
          </p:nvSpPr>
          <p:spPr>
            <a:xfrm>
              <a:off x="1565275" y="1672194"/>
              <a:ext cx="311150" cy="1618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64" name="Oval 263"/>
            <p:cNvSpPr/>
            <p:nvPr/>
          </p:nvSpPr>
          <p:spPr>
            <a:xfrm>
              <a:off x="973138" y="3332261"/>
              <a:ext cx="869950" cy="161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65" name="Oval 264"/>
            <p:cNvSpPr/>
            <p:nvPr/>
          </p:nvSpPr>
          <p:spPr>
            <a:xfrm>
              <a:off x="2044700" y="4178164"/>
              <a:ext cx="157163" cy="26980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67" name="Oval 266"/>
            <p:cNvSpPr/>
            <p:nvPr/>
          </p:nvSpPr>
          <p:spPr>
            <a:xfrm rot="2948056">
              <a:off x="3805256" y="4417775"/>
              <a:ext cx="138075" cy="2619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68" name="Oval 267"/>
            <p:cNvSpPr/>
            <p:nvPr/>
          </p:nvSpPr>
          <p:spPr>
            <a:xfrm rot="5400000">
              <a:off x="4156882" y="4270970"/>
              <a:ext cx="95224" cy="27146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69" name="Oval 268"/>
            <p:cNvSpPr/>
            <p:nvPr/>
          </p:nvSpPr>
          <p:spPr>
            <a:xfrm rot="5400000">
              <a:off x="4449007" y="4789958"/>
              <a:ext cx="272975" cy="13493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0" name="Oval 269"/>
            <p:cNvSpPr/>
            <p:nvPr/>
          </p:nvSpPr>
          <p:spPr>
            <a:xfrm rot="3817741">
              <a:off x="6541332" y="2455390"/>
              <a:ext cx="274561" cy="1365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1" name="Oval 270"/>
            <p:cNvSpPr/>
            <p:nvPr/>
          </p:nvSpPr>
          <p:spPr>
            <a:xfrm rot="20733010">
              <a:off x="7262813" y="3186251"/>
              <a:ext cx="274637" cy="1349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2" name="Oval 271"/>
            <p:cNvSpPr/>
            <p:nvPr/>
          </p:nvSpPr>
          <p:spPr>
            <a:xfrm rot="19339183">
              <a:off x="8499475" y="4874885"/>
              <a:ext cx="274638" cy="15870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3" name="Oval 272"/>
            <p:cNvSpPr/>
            <p:nvPr/>
          </p:nvSpPr>
          <p:spPr>
            <a:xfrm rot="17737053">
              <a:off x="7940721" y="5119275"/>
              <a:ext cx="334871" cy="1285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5" name="Oval 274"/>
            <p:cNvSpPr/>
            <p:nvPr/>
          </p:nvSpPr>
          <p:spPr>
            <a:xfrm rot="2948056">
              <a:off x="3644916" y="3881350"/>
              <a:ext cx="107920" cy="244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6" name="Oval 275"/>
            <p:cNvSpPr/>
            <p:nvPr/>
          </p:nvSpPr>
          <p:spPr>
            <a:xfrm rot="18570182">
              <a:off x="3583802" y="4144015"/>
              <a:ext cx="149184" cy="20796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7" name="Oval 276"/>
            <p:cNvSpPr/>
            <p:nvPr/>
          </p:nvSpPr>
          <p:spPr>
            <a:xfrm rot="2948056">
              <a:off x="1144611" y="3936901"/>
              <a:ext cx="166642" cy="2174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8" name="Oval 277"/>
            <p:cNvSpPr/>
            <p:nvPr/>
          </p:nvSpPr>
          <p:spPr>
            <a:xfrm>
              <a:off x="3786188" y="2208621"/>
              <a:ext cx="496887" cy="28090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9" name="Oval 278"/>
            <p:cNvSpPr/>
            <p:nvPr/>
          </p:nvSpPr>
          <p:spPr>
            <a:xfrm>
              <a:off x="4430713" y="2622844"/>
              <a:ext cx="115887" cy="1825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0" name="Oval 279"/>
            <p:cNvSpPr/>
            <p:nvPr/>
          </p:nvSpPr>
          <p:spPr>
            <a:xfrm rot="19230260">
              <a:off x="2284413" y="3429071"/>
              <a:ext cx="146050" cy="2269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2235200" y="4124204"/>
              <a:ext cx="923925" cy="350741"/>
            </a:xfrm>
            <a:custGeom>
              <a:avLst/>
              <a:gdLst>
                <a:gd name="connsiteX0" fmla="*/ 0 w 873760"/>
                <a:gd name="connsiteY0" fmla="*/ 132080 h 328010"/>
                <a:gd name="connsiteX1" fmla="*/ 508000 w 873760"/>
                <a:gd name="connsiteY1" fmla="*/ 325120 h 328010"/>
                <a:gd name="connsiteX2" fmla="*/ 873760 w 873760"/>
                <a:gd name="connsiteY2" fmla="*/ 0 h 328010"/>
                <a:gd name="connsiteX0" fmla="*/ 0 w 924560"/>
                <a:gd name="connsiteY0" fmla="*/ 254000 h 349592"/>
                <a:gd name="connsiteX1" fmla="*/ 558800 w 924560"/>
                <a:gd name="connsiteY1" fmla="*/ 325120 h 349592"/>
                <a:gd name="connsiteX2" fmla="*/ 924560 w 924560"/>
                <a:gd name="connsiteY2" fmla="*/ 0 h 34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560" h="349592">
                  <a:moveTo>
                    <a:pt x="0" y="254000"/>
                  </a:moveTo>
                  <a:cubicBezTo>
                    <a:pt x="181186" y="361526"/>
                    <a:pt x="404707" y="367453"/>
                    <a:pt x="558800" y="325120"/>
                  </a:cubicBezTo>
                  <a:cubicBezTo>
                    <a:pt x="712893" y="282787"/>
                    <a:pt x="814493" y="151553"/>
                    <a:pt x="924560" y="0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2432050" y="3641737"/>
              <a:ext cx="523875" cy="515796"/>
            </a:xfrm>
            <a:custGeom>
              <a:avLst/>
              <a:gdLst>
                <a:gd name="connsiteX0" fmla="*/ 0 w 873760"/>
                <a:gd name="connsiteY0" fmla="*/ 132080 h 328010"/>
                <a:gd name="connsiteX1" fmla="*/ 508000 w 873760"/>
                <a:gd name="connsiteY1" fmla="*/ 325120 h 328010"/>
                <a:gd name="connsiteX2" fmla="*/ 873760 w 873760"/>
                <a:gd name="connsiteY2" fmla="*/ 0 h 328010"/>
                <a:gd name="connsiteX0" fmla="*/ 0 w 924560"/>
                <a:gd name="connsiteY0" fmla="*/ 254000 h 349592"/>
                <a:gd name="connsiteX1" fmla="*/ 558800 w 924560"/>
                <a:gd name="connsiteY1" fmla="*/ 325120 h 349592"/>
                <a:gd name="connsiteX2" fmla="*/ 924560 w 924560"/>
                <a:gd name="connsiteY2" fmla="*/ 0 h 349592"/>
                <a:gd name="connsiteX0" fmla="*/ 0 w 843280"/>
                <a:gd name="connsiteY0" fmla="*/ 0 h 913883"/>
                <a:gd name="connsiteX1" fmla="*/ 477520 w 843280"/>
                <a:gd name="connsiteY1" fmla="*/ 894080 h 913883"/>
                <a:gd name="connsiteX2" fmla="*/ 843280 w 843280"/>
                <a:gd name="connsiteY2" fmla="*/ 568960 h 913883"/>
                <a:gd name="connsiteX0" fmla="*/ 0 w 843280"/>
                <a:gd name="connsiteY0" fmla="*/ 0 h 619377"/>
                <a:gd name="connsiteX1" fmla="*/ 162560 w 843280"/>
                <a:gd name="connsiteY1" fmla="*/ 396240 h 619377"/>
                <a:gd name="connsiteX2" fmla="*/ 843280 w 843280"/>
                <a:gd name="connsiteY2" fmla="*/ 568960 h 619377"/>
                <a:gd name="connsiteX0" fmla="*/ 0 w 487680"/>
                <a:gd name="connsiteY0" fmla="*/ 0 h 473965"/>
                <a:gd name="connsiteX1" fmla="*/ 162560 w 487680"/>
                <a:gd name="connsiteY1" fmla="*/ 396240 h 473965"/>
                <a:gd name="connsiteX2" fmla="*/ 487680 w 487680"/>
                <a:gd name="connsiteY2" fmla="*/ 386080 h 473965"/>
                <a:gd name="connsiteX0" fmla="*/ 0 w 487680"/>
                <a:gd name="connsiteY0" fmla="*/ 0 h 473965"/>
                <a:gd name="connsiteX1" fmla="*/ 162560 w 487680"/>
                <a:gd name="connsiteY1" fmla="*/ 396240 h 473965"/>
                <a:gd name="connsiteX2" fmla="*/ 487680 w 487680"/>
                <a:gd name="connsiteY2" fmla="*/ 386080 h 473965"/>
                <a:gd name="connsiteX0" fmla="*/ 0 w 487680"/>
                <a:gd name="connsiteY0" fmla="*/ 0 h 449283"/>
                <a:gd name="connsiteX1" fmla="*/ 162560 w 487680"/>
                <a:gd name="connsiteY1" fmla="*/ 396240 h 449283"/>
                <a:gd name="connsiteX2" fmla="*/ 487680 w 487680"/>
                <a:gd name="connsiteY2" fmla="*/ 386080 h 44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0" h="449283">
                  <a:moveTo>
                    <a:pt x="0" y="0"/>
                  </a:moveTo>
                  <a:cubicBezTo>
                    <a:pt x="18626" y="219286"/>
                    <a:pt x="81280" y="331893"/>
                    <a:pt x="162560" y="396240"/>
                  </a:cubicBezTo>
                  <a:cubicBezTo>
                    <a:pt x="243840" y="460587"/>
                    <a:pt x="316653" y="476673"/>
                    <a:pt x="487680" y="386080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4478338" y="2641888"/>
              <a:ext cx="2044700" cy="757029"/>
            </a:xfrm>
            <a:custGeom>
              <a:avLst/>
              <a:gdLst>
                <a:gd name="connsiteX0" fmla="*/ 0 w 873760"/>
                <a:gd name="connsiteY0" fmla="*/ 132080 h 328010"/>
                <a:gd name="connsiteX1" fmla="*/ 508000 w 873760"/>
                <a:gd name="connsiteY1" fmla="*/ 325120 h 328010"/>
                <a:gd name="connsiteX2" fmla="*/ 873760 w 873760"/>
                <a:gd name="connsiteY2" fmla="*/ 0 h 328010"/>
                <a:gd name="connsiteX0" fmla="*/ 0 w 924560"/>
                <a:gd name="connsiteY0" fmla="*/ 254000 h 349592"/>
                <a:gd name="connsiteX1" fmla="*/ 558800 w 924560"/>
                <a:gd name="connsiteY1" fmla="*/ 325120 h 349592"/>
                <a:gd name="connsiteX2" fmla="*/ 924560 w 924560"/>
                <a:gd name="connsiteY2" fmla="*/ 0 h 349592"/>
                <a:gd name="connsiteX0" fmla="*/ 3760396 w 3767749"/>
                <a:gd name="connsiteY0" fmla="*/ 0 h 2047276"/>
                <a:gd name="connsiteX1" fmla="*/ 184076 w 3767749"/>
                <a:gd name="connsiteY1" fmla="*/ 1960880 h 2047276"/>
                <a:gd name="connsiteX2" fmla="*/ 549836 w 3767749"/>
                <a:gd name="connsiteY2" fmla="*/ 1635760 h 2047276"/>
                <a:gd name="connsiteX0" fmla="*/ 3215853 w 3242184"/>
                <a:gd name="connsiteY0" fmla="*/ 0 h 1662954"/>
                <a:gd name="connsiteX1" fmla="*/ 2067773 w 3242184"/>
                <a:gd name="connsiteY1" fmla="*/ 995680 h 1662954"/>
                <a:gd name="connsiteX2" fmla="*/ 5293 w 3242184"/>
                <a:gd name="connsiteY2" fmla="*/ 1635760 h 1662954"/>
                <a:gd name="connsiteX0" fmla="*/ 2245225 w 2267820"/>
                <a:gd name="connsiteY0" fmla="*/ 0 h 1145093"/>
                <a:gd name="connsiteX1" fmla="*/ 1097145 w 2267820"/>
                <a:gd name="connsiteY1" fmla="*/ 995680 h 1145093"/>
                <a:gd name="connsiteX2" fmla="*/ 10025 w 2267820"/>
                <a:gd name="connsiteY2" fmla="*/ 1046480 h 1145093"/>
                <a:gd name="connsiteX0" fmla="*/ 2235200 w 2257795"/>
                <a:gd name="connsiteY0" fmla="*/ 0 h 1132630"/>
                <a:gd name="connsiteX1" fmla="*/ 1087120 w 2257795"/>
                <a:gd name="connsiteY1" fmla="*/ 995680 h 1132630"/>
                <a:gd name="connsiteX2" fmla="*/ 0 w 2257795"/>
                <a:gd name="connsiteY2" fmla="*/ 1046480 h 1132630"/>
                <a:gd name="connsiteX0" fmla="*/ 2235200 w 2235200"/>
                <a:gd name="connsiteY0" fmla="*/ 0 h 1132630"/>
                <a:gd name="connsiteX1" fmla="*/ 1087120 w 2235200"/>
                <a:gd name="connsiteY1" fmla="*/ 995680 h 1132630"/>
                <a:gd name="connsiteX2" fmla="*/ 0 w 2235200"/>
                <a:gd name="connsiteY2" fmla="*/ 1046480 h 1132630"/>
                <a:gd name="connsiteX0" fmla="*/ 2044700 w 2044700"/>
                <a:gd name="connsiteY0" fmla="*/ 0 h 1019509"/>
                <a:gd name="connsiteX1" fmla="*/ 896620 w 2044700"/>
                <a:gd name="connsiteY1" fmla="*/ 995680 h 1019509"/>
                <a:gd name="connsiteX2" fmla="*/ 0 w 2044700"/>
                <a:gd name="connsiteY2" fmla="*/ 673100 h 1019509"/>
                <a:gd name="connsiteX0" fmla="*/ 2044700 w 2044700"/>
                <a:gd name="connsiteY0" fmla="*/ 0 h 769746"/>
                <a:gd name="connsiteX1" fmla="*/ 896620 w 2044700"/>
                <a:gd name="connsiteY1" fmla="*/ 690880 h 769746"/>
                <a:gd name="connsiteX2" fmla="*/ 0 w 2044700"/>
                <a:gd name="connsiteY2" fmla="*/ 673100 h 769746"/>
                <a:gd name="connsiteX0" fmla="*/ 2044700 w 2044700"/>
                <a:gd name="connsiteY0" fmla="*/ 0 h 757123"/>
                <a:gd name="connsiteX1" fmla="*/ 896620 w 2044700"/>
                <a:gd name="connsiteY1" fmla="*/ 690880 h 757123"/>
                <a:gd name="connsiteX2" fmla="*/ 0 w 2044700"/>
                <a:gd name="connsiteY2" fmla="*/ 673100 h 75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700" h="757123">
                  <a:moveTo>
                    <a:pt x="2044700" y="0"/>
                  </a:moveTo>
                  <a:cubicBezTo>
                    <a:pt x="1910926" y="209126"/>
                    <a:pt x="1237403" y="578697"/>
                    <a:pt x="896620" y="690880"/>
                  </a:cubicBezTo>
                  <a:cubicBezTo>
                    <a:pt x="555837" y="803063"/>
                    <a:pt x="215053" y="756073"/>
                    <a:pt x="0" y="673100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4414838" y="3365589"/>
              <a:ext cx="3390900" cy="641173"/>
            </a:xfrm>
            <a:custGeom>
              <a:avLst/>
              <a:gdLst>
                <a:gd name="connsiteX0" fmla="*/ 0 w 873760"/>
                <a:gd name="connsiteY0" fmla="*/ 132080 h 328010"/>
                <a:gd name="connsiteX1" fmla="*/ 508000 w 873760"/>
                <a:gd name="connsiteY1" fmla="*/ 325120 h 328010"/>
                <a:gd name="connsiteX2" fmla="*/ 873760 w 873760"/>
                <a:gd name="connsiteY2" fmla="*/ 0 h 328010"/>
                <a:gd name="connsiteX0" fmla="*/ 0 w 924560"/>
                <a:gd name="connsiteY0" fmla="*/ 254000 h 349592"/>
                <a:gd name="connsiteX1" fmla="*/ 558800 w 924560"/>
                <a:gd name="connsiteY1" fmla="*/ 325120 h 349592"/>
                <a:gd name="connsiteX2" fmla="*/ 924560 w 924560"/>
                <a:gd name="connsiteY2" fmla="*/ 0 h 349592"/>
                <a:gd name="connsiteX0" fmla="*/ 3760396 w 3767749"/>
                <a:gd name="connsiteY0" fmla="*/ 0 h 2047276"/>
                <a:gd name="connsiteX1" fmla="*/ 184076 w 3767749"/>
                <a:gd name="connsiteY1" fmla="*/ 1960880 h 2047276"/>
                <a:gd name="connsiteX2" fmla="*/ 549836 w 3767749"/>
                <a:gd name="connsiteY2" fmla="*/ 1635760 h 2047276"/>
                <a:gd name="connsiteX0" fmla="*/ 3215853 w 3242184"/>
                <a:gd name="connsiteY0" fmla="*/ 0 h 1662954"/>
                <a:gd name="connsiteX1" fmla="*/ 2067773 w 3242184"/>
                <a:gd name="connsiteY1" fmla="*/ 995680 h 1662954"/>
                <a:gd name="connsiteX2" fmla="*/ 5293 w 3242184"/>
                <a:gd name="connsiteY2" fmla="*/ 1635760 h 1662954"/>
                <a:gd name="connsiteX0" fmla="*/ 2245225 w 2267820"/>
                <a:gd name="connsiteY0" fmla="*/ 0 h 1145093"/>
                <a:gd name="connsiteX1" fmla="*/ 1097145 w 2267820"/>
                <a:gd name="connsiteY1" fmla="*/ 995680 h 1145093"/>
                <a:gd name="connsiteX2" fmla="*/ 10025 w 2267820"/>
                <a:gd name="connsiteY2" fmla="*/ 1046480 h 1145093"/>
                <a:gd name="connsiteX0" fmla="*/ 2235200 w 2257795"/>
                <a:gd name="connsiteY0" fmla="*/ 0 h 1132630"/>
                <a:gd name="connsiteX1" fmla="*/ 1087120 w 2257795"/>
                <a:gd name="connsiteY1" fmla="*/ 995680 h 1132630"/>
                <a:gd name="connsiteX2" fmla="*/ 0 w 2257795"/>
                <a:gd name="connsiteY2" fmla="*/ 1046480 h 1132630"/>
                <a:gd name="connsiteX0" fmla="*/ 2235200 w 2235200"/>
                <a:gd name="connsiteY0" fmla="*/ 0 h 1132630"/>
                <a:gd name="connsiteX1" fmla="*/ 1087120 w 2235200"/>
                <a:gd name="connsiteY1" fmla="*/ 995680 h 1132630"/>
                <a:gd name="connsiteX2" fmla="*/ 0 w 2235200"/>
                <a:gd name="connsiteY2" fmla="*/ 1046480 h 1132630"/>
                <a:gd name="connsiteX0" fmla="*/ 3058160 w 3058160"/>
                <a:gd name="connsiteY0" fmla="*/ 0 h 493716"/>
                <a:gd name="connsiteX1" fmla="*/ 1087120 w 3058160"/>
                <a:gd name="connsiteY1" fmla="*/ 386080 h 493716"/>
                <a:gd name="connsiteX2" fmla="*/ 0 w 3058160"/>
                <a:gd name="connsiteY2" fmla="*/ 436880 h 493716"/>
                <a:gd name="connsiteX0" fmla="*/ 3058160 w 3496908"/>
                <a:gd name="connsiteY0" fmla="*/ 0 h 556488"/>
                <a:gd name="connsiteX1" fmla="*/ 3342640 w 3496908"/>
                <a:gd name="connsiteY1" fmla="*/ 518160 h 556488"/>
                <a:gd name="connsiteX2" fmla="*/ 0 w 3496908"/>
                <a:gd name="connsiteY2" fmla="*/ 436880 h 556488"/>
                <a:gd name="connsiteX0" fmla="*/ 3129280 w 3572786"/>
                <a:gd name="connsiteY0" fmla="*/ 0 h 579011"/>
                <a:gd name="connsiteX1" fmla="*/ 3413760 w 3572786"/>
                <a:gd name="connsiteY1" fmla="*/ 518160 h 579011"/>
                <a:gd name="connsiteX2" fmla="*/ 0 w 3572786"/>
                <a:gd name="connsiteY2" fmla="*/ 487680 h 579011"/>
                <a:gd name="connsiteX0" fmla="*/ 3129280 w 3572786"/>
                <a:gd name="connsiteY0" fmla="*/ 0 h 568813"/>
                <a:gd name="connsiteX1" fmla="*/ 3413760 w 3572786"/>
                <a:gd name="connsiteY1" fmla="*/ 518160 h 568813"/>
                <a:gd name="connsiteX2" fmla="*/ 0 w 3572786"/>
                <a:gd name="connsiteY2" fmla="*/ 487680 h 568813"/>
                <a:gd name="connsiteX0" fmla="*/ 3129280 w 3446673"/>
                <a:gd name="connsiteY0" fmla="*/ 0 h 599437"/>
                <a:gd name="connsiteX1" fmla="*/ 3413760 w 3446673"/>
                <a:gd name="connsiteY1" fmla="*/ 518160 h 599437"/>
                <a:gd name="connsiteX2" fmla="*/ 0 w 3446673"/>
                <a:gd name="connsiteY2" fmla="*/ 487680 h 599437"/>
                <a:gd name="connsiteX0" fmla="*/ 3129280 w 3417690"/>
                <a:gd name="connsiteY0" fmla="*/ 0 h 620742"/>
                <a:gd name="connsiteX1" fmla="*/ 3383280 w 3417690"/>
                <a:gd name="connsiteY1" fmla="*/ 548640 h 620742"/>
                <a:gd name="connsiteX2" fmla="*/ 0 w 3417690"/>
                <a:gd name="connsiteY2" fmla="*/ 487680 h 620742"/>
                <a:gd name="connsiteX0" fmla="*/ 3129280 w 3400562"/>
                <a:gd name="connsiteY0" fmla="*/ 0 h 634283"/>
                <a:gd name="connsiteX1" fmla="*/ 3383280 w 3400562"/>
                <a:gd name="connsiteY1" fmla="*/ 548640 h 634283"/>
                <a:gd name="connsiteX2" fmla="*/ 0 w 3400562"/>
                <a:gd name="connsiteY2" fmla="*/ 487680 h 634283"/>
                <a:gd name="connsiteX0" fmla="*/ 3129280 w 3413776"/>
                <a:gd name="connsiteY0" fmla="*/ 0 h 634283"/>
                <a:gd name="connsiteX1" fmla="*/ 3383280 w 3413776"/>
                <a:gd name="connsiteY1" fmla="*/ 548640 h 634283"/>
                <a:gd name="connsiteX2" fmla="*/ 0 w 3413776"/>
                <a:gd name="connsiteY2" fmla="*/ 487680 h 634283"/>
                <a:gd name="connsiteX0" fmla="*/ 3083560 w 3534844"/>
                <a:gd name="connsiteY0" fmla="*/ 0 h 550191"/>
                <a:gd name="connsiteX1" fmla="*/ 3337560 w 3534844"/>
                <a:gd name="connsiteY1" fmla="*/ 548640 h 550191"/>
                <a:gd name="connsiteX2" fmla="*/ 0 w 3534844"/>
                <a:gd name="connsiteY2" fmla="*/ 160020 h 550191"/>
                <a:gd name="connsiteX0" fmla="*/ 3083560 w 3389556"/>
                <a:gd name="connsiteY0" fmla="*/ 0 h 598910"/>
                <a:gd name="connsiteX1" fmla="*/ 3337560 w 3389556"/>
                <a:gd name="connsiteY1" fmla="*/ 548640 h 598910"/>
                <a:gd name="connsiteX2" fmla="*/ 0 w 3389556"/>
                <a:gd name="connsiteY2" fmla="*/ 160020 h 598910"/>
                <a:gd name="connsiteX0" fmla="*/ 3037840 w 3523211"/>
                <a:gd name="connsiteY0" fmla="*/ 0 h 589045"/>
                <a:gd name="connsiteX1" fmla="*/ 3337560 w 3523211"/>
                <a:gd name="connsiteY1" fmla="*/ 586740 h 589045"/>
                <a:gd name="connsiteX2" fmla="*/ 0 w 3523211"/>
                <a:gd name="connsiteY2" fmla="*/ 198120 h 589045"/>
                <a:gd name="connsiteX0" fmla="*/ 3037840 w 3390432"/>
                <a:gd name="connsiteY0" fmla="*/ 0 h 641939"/>
                <a:gd name="connsiteX1" fmla="*/ 3337560 w 3390432"/>
                <a:gd name="connsiteY1" fmla="*/ 586740 h 641939"/>
                <a:gd name="connsiteX2" fmla="*/ 0 w 3390432"/>
                <a:gd name="connsiteY2" fmla="*/ 198120 h 64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0432" h="641939">
                  <a:moveTo>
                    <a:pt x="3037840" y="0"/>
                  </a:moveTo>
                  <a:cubicBezTo>
                    <a:pt x="3168226" y="209126"/>
                    <a:pt x="3523827" y="363220"/>
                    <a:pt x="3337560" y="586740"/>
                  </a:cubicBezTo>
                  <a:cubicBezTo>
                    <a:pt x="3151293" y="810260"/>
                    <a:pt x="235373" y="288713"/>
                    <a:pt x="0" y="198120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4427538" y="3714742"/>
              <a:ext cx="4454525" cy="1101421"/>
            </a:xfrm>
            <a:custGeom>
              <a:avLst/>
              <a:gdLst>
                <a:gd name="connsiteX0" fmla="*/ 0 w 873760"/>
                <a:gd name="connsiteY0" fmla="*/ 132080 h 328010"/>
                <a:gd name="connsiteX1" fmla="*/ 508000 w 873760"/>
                <a:gd name="connsiteY1" fmla="*/ 325120 h 328010"/>
                <a:gd name="connsiteX2" fmla="*/ 873760 w 873760"/>
                <a:gd name="connsiteY2" fmla="*/ 0 h 328010"/>
                <a:gd name="connsiteX0" fmla="*/ 0 w 924560"/>
                <a:gd name="connsiteY0" fmla="*/ 254000 h 349592"/>
                <a:gd name="connsiteX1" fmla="*/ 558800 w 924560"/>
                <a:gd name="connsiteY1" fmla="*/ 325120 h 349592"/>
                <a:gd name="connsiteX2" fmla="*/ 924560 w 924560"/>
                <a:gd name="connsiteY2" fmla="*/ 0 h 349592"/>
                <a:gd name="connsiteX0" fmla="*/ 3760396 w 3767749"/>
                <a:gd name="connsiteY0" fmla="*/ 0 h 2047276"/>
                <a:gd name="connsiteX1" fmla="*/ 184076 w 3767749"/>
                <a:gd name="connsiteY1" fmla="*/ 1960880 h 2047276"/>
                <a:gd name="connsiteX2" fmla="*/ 549836 w 3767749"/>
                <a:gd name="connsiteY2" fmla="*/ 1635760 h 2047276"/>
                <a:gd name="connsiteX0" fmla="*/ 3215853 w 3242184"/>
                <a:gd name="connsiteY0" fmla="*/ 0 h 1662954"/>
                <a:gd name="connsiteX1" fmla="*/ 2067773 w 3242184"/>
                <a:gd name="connsiteY1" fmla="*/ 995680 h 1662954"/>
                <a:gd name="connsiteX2" fmla="*/ 5293 w 3242184"/>
                <a:gd name="connsiteY2" fmla="*/ 1635760 h 1662954"/>
                <a:gd name="connsiteX0" fmla="*/ 2245225 w 2267820"/>
                <a:gd name="connsiteY0" fmla="*/ 0 h 1145093"/>
                <a:gd name="connsiteX1" fmla="*/ 1097145 w 2267820"/>
                <a:gd name="connsiteY1" fmla="*/ 995680 h 1145093"/>
                <a:gd name="connsiteX2" fmla="*/ 10025 w 2267820"/>
                <a:gd name="connsiteY2" fmla="*/ 1046480 h 1145093"/>
                <a:gd name="connsiteX0" fmla="*/ 2235200 w 2257795"/>
                <a:gd name="connsiteY0" fmla="*/ 0 h 1132630"/>
                <a:gd name="connsiteX1" fmla="*/ 1087120 w 2257795"/>
                <a:gd name="connsiteY1" fmla="*/ 995680 h 1132630"/>
                <a:gd name="connsiteX2" fmla="*/ 0 w 2257795"/>
                <a:gd name="connsiteY2" fmla="*/ 1046480 h 1132630"/>
                <a:gd name="connsiteX0" fmla="*/ 2235200 w 2235200"/>
                <a:gd name="connsiteY0" fmla="*/ 0 h 1132630"/>
                <a:gd name="connsiteX1" fmla="*/ 1087120 w 2235200"/>
                <a:gd name="connsiteY1" fmla="*/ 995680 h 1132630"/>
                <a:gd name="connsiteX2" fmla="*/ 0 w 2235200"/>
                <a:gd name="connsiteY2" fmla="*/ 1046480 h 1132630"/>
                <a:gd name="connsiteX0" fmla="*/ 4338320 w 4338320"/>
                <a:gd name="connsiteY0" fmla="*/ 1017628 h 1045521"/>
                <a:gd name="connsiteX1" fmla="*/ 1087120 w 4338320"/>
                <a:gd name="connsiteY1" fmla="*/ 42268 h 1045521"/>
                <a:gd name="connsiteX2" fmla="*/ 0 w 4338320"/>
                <a:gd name="connsiteY2" fmla="*/ 93068 h 1045521"/>
                <a:gd name="connsiteX0" fmla="*/ 4338320 w 4378693"/>
                <a:gd name="connsiteY0" fmla="*/ 1054480 h 1081446"/>
                <a:gd name="connsiteX1" fmla="*/ 3972560 w 4378693"/>
                <a:gd name="connsiteY1" fmla="*/ 38480 h 1081446"/>
                <a:gd name="connsiteX2" fmla="*/ 0 w 4378693"/>
                <a:gd name="connsiteY2" fmla="*/ 129920 h 1081446"/>
                <a:gd name="connsiteX0" fmla="*/ 4267200 w 4302768"/>
                <a:gd name="connsiteY0" fmla="*/ 1031035 h 1057159"/>
                <a:gd name="connsiteX1" fmla="*/ 3901440 w 4302768"/>
                <a:gd name="connsiteY1" fmla="*/ 15035 h 1057159"/>
                <a:gd name="connsiteX2" fmla="*/ 0 w 4302768"/>
                <a:gd name="connsiteY2" fmla="*/ 350315 h 1057159"/>
                <a:gd name="connsiteX0" fmla="*/ 4267200 w 4267200"/>
                <a:gd name="connsiteY0" fmla="*/ 1057449 h 1084128"/>
                <a:gd name="connsiteX1" fmla="*/ 3901440 w 4267200"/>
                <a:gd name="connsiteY1" fmla="*/ 41449 h 1084128"/>
                <a:gd name="connsiteX2" fmla="*/ 3251199 w 4267200"/>
                <a:gd name="connsiteY2" fmla="*/ 214170 h 1084128"/>
                <a:gd name="connsiteX3" fmla="*/ 0 w 4267200"/>
                <a:gd name="connsiteY3" fmla="*/ 376729 h 1084128"/>
                <a:gd name="connsiteX0" fmla="*/ 4267200 w 4267200"/>
                <a:gd name="connsiteY0" fmla="*/ 1070848 h 1097527"/>
                <a:gd name="connsiteX1" fmla="*/ 3901440 w 4267200"/>
                <a:gd name="connsiteY1" fmla="*/ 54848 h 1097527"/>
                <a:gd name="connsiteX2" fmla="*/ 3251199 w 4267200"/>
                <a:gd name="connsiteY2" fmla="*/ 227569 h 1097527"/>
                <a:gd name="connsiteX3" fmla="*/ 0 w 4267200"/>
                <a:gd name="connsiteY3" fmla="*/ 390128 h 1097527"/>
                <a:gd name="connsiteX0" fmla="*/ 4267200 w 4267200"/>
                <a:gd name="connsiteY0" fmla="*/ 1070848 h 1070848"/>
                <a:gd name="connsiteX1" fmla="*/ 3901440 w 4267200"/>
                <a:gd name="connsiteY1" fmla="*/ 54848 h 1070848"/>
                <a:gd name="connsiteX2" fmla="*/ 3251199 w 4267200"/>
                <a:gd name="connsiteY2" fmla="*/ 227569 h 1070848"/>
                <a:gd name="connsiteX3" fmla="*/ 0 w 4267200"/>
                <a:gd name="connsiteY3" fmla="*/ 390128 h 1070848"/>
                <a:gd name="connsiteX0" fmla="*/ 4267200 w 4366923"/>
                <a:gd name="connsiteY0" fmla="*/ 1070848 h 1070848"/>
                <a:gd name="connsiteX1" fmla="*/ 3901440 w 4366923"/>
                <a:gd name="connsiteY1" fmla="*/ 54848 h 1070848"/>
                <a:gd name="connsiteX2" fmla="*/ 3251199 w 4366923"/>
                <a:gd name="connsiteY2" fmla="*/ 227569 h 1070848"/>
                <a:gd name="connsiteX3" fmla="*/ 0 w 4366923"/>
                <a:gd name="connsiteY3" fmla="*/ 390128 h 1070848"/>
                <a:gd name="connsiteX0" fmla="*/ 4236720 w 4336443"/>
                <a:gd name="connsiteY0" fmla="*/ 1070848 h 1070848"/>
                <a:gd name="connsiteX1" fmla="*/ 3870960 w 4336443"/>
                <a:gd name="connsiteY1" fmla="*/ 54848 h 1070848"/>
                <a:gd name="connsiteX2" fmla="*/ 3220719 w 4336443"/>
                <a:gd name="connsiteY2" fmla="*/ 227569 h 1070848"/>
                <a:gd name="connsiteX3" fmla="*/ 0 w 4336443"/>
                <a:gd name="connsiteY3" fmla="*/ 339328 h 1070848"/>
                <a:gd name="connsiteX0" fmla="*/ 4236720 w 4336443"/>
                <a:gd name="connsiteY0" fmla="*/ 1070848 h 1070848"/>
                <a:gd name="connsiteX1" fmla="*/ 3870960 w 4336443"/>
                <a:gd name="connsiteY1" fmla="*/ 54848 h 1070848"/>
                <a:gd name="connsiteX2" fmla="*/ 3220719 w 4336443"/>
                <a:gd name="connsiteY2" fmla="*/ 227569 h 1070848"/>
                <a:gd name="connsiteX3" fmla="*/ 0 w 4336443"/>
                <a:gd name="connsiteY3" fmla="*/ 339328 h 1070848"/>
                <a:gd name="connsiteX0" fmla="*/ 4236720 w 4339548"/>
                <a:gd name="connsiteY0" fmla="*/ 1033285 h 1033285"/>
                <a:gd name="connsiteX1" fmla="*/ 3870960 w 4339548"/>
                <a:gd name="connsiteY1" fmla="*/ 17285 h 1033285"/>
                <a:gd name="connsiteX2" fmla="*/ 3068319 w 4339548"/>
                <a:gd name="connsiteY2" fmla="*/ 433846 h 1033285"/>
                <a:gd name="connsiteX3" fmla="*/ 0 w 4339548"/>
                <a:gd name="connsiteY3" fmla="*/ 301765 h 1033285"/>
                <a:gd name="connsiteX0" fmla="*/ 4236720 w 4313954"/>
                <a:gd name="connsiteY0" fmla="*/ 1052843 h 1052843"/>
                <a:gd name="connsiteX1" fmla="*/ 3627120 w 4313954"/>
                <a:gd name="connsiteY1" fmla="*/ 16523 h 1052843"/>
                <a:gd name="connsiteX2" fmla="*/ 3068319 w 4313954"/>
                <a:gd name="connsiteY2" fmla="*/ 453404 h 1052843"/>
                <a:gd name="connsiteX3" fmla="*/ 0 w 4313954"/>
                <a:gd name="connsiteY3" fmla="*/ 321323 h 1052843"/>
                <a:gd name="connsiteX0" fmla="*/ 4236720 w 4313954"/>
                <a:gd name="connsiteY0" fmla="*/ 1052843 h 1052843"/>
                <a:gd name="connsiteX1" fmla="*/ 3627120 w 4313954"/>
                <a:gd name="connsiteY1" fmla="*/ 16523 h 1052843"/>
                <a:gd name="connsiteX2" fmla="*/ 3068319 w 4313954"/>
                <a:gd name="connsiteY2" fmla="*/ 453404 h 1052843"/>
                <a:gd name="connsiteX3" fmla="*/ 0 w 4313954"/>
                <a:gd name="connsiteY3" fmla="*/ 321323 h 1052843"/>
                <a:gd name="connsiteX0" fmla="*/ 4236720 w 4313954"/>
                <a:gd name="connsiteY0" fmla="*/ 1052501 h 1052501"/>
                <a:gd name="connsiteX1" fmla="*/ 3627120 w 4313954"/>
                <a:gd name="connsiteY1" fmla="*/ 16181 h 1052501"/>
                <a:gd name="connsiteX2" fmla="*/ 3068319 w 4313954"/>
                <a:gd name="connsiteY2" fmla="*/ 453062 h 1052501"/>
                <a:gd name="connsiteX3" fmla="*/ 0 w 4313954"/>
                <a:gd name="connsiteY3" fmla="*/ 320981 h 1052501"/>
                <a:gd name="connsiteX0" fmla="*/ 4236720 w 4313954"/>
                <a:gd name="connsiteY0" fmla="*/ 1084337 h 1084337"/>
                <a:gd name="connsiteX1" fmla="*/ 3627120 w 4313954"/>
                <a:gd name="connsiteY1" fmla="*/ 17537 h 1084337"/>
                <a:gd name="connsiteX2" fmla="*/ 3068319 w 4313954"/>
                <a:gd name="connsiteY2" fmla="*/ 454418 h 1084337"/>
                <a:gd name="connsiteX3" fmla="*/ 0 w 4313954"/>
                <a:gd name="connsiteY3" fmla="*/ 322337 h 1084337"/>
                <a:gd name="connsiteX0" fmla="*/ 4236720 w 4340054"/>
                <a:gd name="connsiteY0" fmla="*/ 1067140 h 1067140"/>
                <a:gd name="connsiteX1" fmla="*/ 4307838 w 4340054"/>
                <a:gd name="connsiteY1" fmla="*/ 508341 h 1067140"/>
                <a:gd name="connsiteX2" fmla="*/ 3627120 w 4340054"/>
                <a:gd name="connsiteY2" fmla="*/ 340 h 1067140"/>
                <a:gd name="connsiteX3" fmla="*/ 3068319 w 4340054"/>
                <a:gd name="connsiteY3" fmla="*/ 437221 h 1067140"/>
                <a:gd name="connsiteX4" fmla="*/ 0 w 4340054"/>
                <a:gd name="connsiteY4" fmla="*/ 305140 h 1067140"/>
                <a:gd name="connsiteX0" fmla="*/ 4351020 w 4454354"/>
                <a:gd name="connsiteY0" fmla="*/ 1067140 h 1067140"/>
                <a:gd name="connsiteX1" fmla="*/ 4422138 w 4454354"/>
                <a:gd name="connsiteY1" fmla="*/ 508341 h 1067140"/>
                <a:gd name="connsiteX2" fmla="*/ 3741420 w 4454354"/>
                <a:gd name="connsiteY2" fmla="*/ 340 h 1067140"/>
                <a:gd name="connsiteX3" fmla="*/ 3182619 w 4454354"/>
                <a:gd name="connsiteY3" fmla="*/ 437221 h 1067140"/>
                <a:gd name="connsiteX4" fmla="*/ 0 w 4454354"/>
                <a:gd name="connsiteY4" fmla="*/ 99400 h 1067140"/>
                <a:gd name="connsiteX0" fmla="*/ 4351020 w 4454354"/>
                <a:gd name="connsiteY0" fmla="*/ 1100353 h 1100353"/>
                <a:gd name="connsiteX1" fmla="*/ 4422138 w 4454354"/>
                <a:gd name="connsiteY1" fmla="*/ 541554 h 1100353"/>
                <a:gd name="connsiteX2" fmla="*/ 3741420 w 4454354"/>
                <a:gd name="connsiteY2" fmla="*/ 33553 h 1100353"/>
                <a:gd name="connsiteX3" fmla="*/ 3459478 w 4454354"/>
                <a:gd name="connsiteY3" fmla="*/ 94513 h 1100353"/>
                <a:gd name="connsiteX4" fmla="*/ 3182619 w 4454354"/>
                <a:gd name="connsiteY4" fmla="*/ 470434 h 1100353"/>
                <a:gd name="connsiteX5" fmla="*/ 0 w 4454354"/>
                <a:gd name="connsiteY5" fmla="*/ 132613 h 1100353"/>
                <a:gd name="connsiteX0" fmla="*/ 4351020 w 4454354"/>
                <a:gd name="connsiteY0" fmla="*/ 1100353 h 1100353"/>
                <a:gd name="connsiteX1" fmla="*/ 4422138 w 4454354"/>
                <a:gd name="connsiteY1" fmla="*/ 541554 h 1100353"/>
                <a:gd name="connsiteX2" fmla="*/ 3741420 w 4454354"/>
                <a:gd name="connsiteY2" fmla="*/ 33553 h 1100353"/>
                <a:gd name="connsiteX3" fmla="*/ 3459478 w 4454354"/>
                <a:gd name="connsiteY3" fmla="*/ 94513 h 1100353"/>
                <a:gd name="connsiteX4" fmla="*/ 3182619 w 4454354"/>
                <a:gd name="connsiteY4" fmla="*/ 470434 h 1100353"/>
                <a:gd name="connsiteX5" fmla="*/ 0 w 4454354"/>
                <a:gd name="connsiteY5" fmla="*/ 132613 h 110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4354" h="1100353">
                  <a:moveTo>
                    <a:pt x="4351020" y="1100353"/>
                  </a:moveTo>
                  <a:cubicBezTo>
                    <a:pt x="4352713" y="1020767"/>
                    <a:pt x="4523738" y="719354"/>
                    <a:pt x="4422138" y="541554"/>
                  </a:cubicBezTo>
                  <a:cubicBezTo>
                    <a:pt x="4320538" y="363754"/>
                    <a:pt x="3901863" y="108060"/>
                    <a:pt x="3741420" y="33553"/>
                  </a:cubicBezTo>
                  <a:cubicBezTo>
                    <a:pt x="3580977" y="-40954"/>
                    <a:pt x="3552611" y="21700"/>
                    <a:pt x="3459478" y="94513"/>
                  </a:cubicBezTo>
                  <a:cubicBezTo>
                    <a:pt x="3366345" y="167326"/>
                    <a:pt x="3434079" y="263424"/>
                    <a:pt x="3182619" y="470434"/>
                  </a:cubicBezTo>
                  <a:cubicBezTo>
                    <a:pt x="2786379" y="658394"/>
                    <a:pt x="463973" y="313800"/>
                    <a:pt x="0" y="132613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286" name="Straight Arrow Connector 285"/>
            <p:cNvCxnSpPr>
              <a:stCxn id="275" idx="1"/>
            </p:cNvCxnSpPr>
            <p:nvPr/>
          </p:nvCxnSpPr>
          <p:spPr>
            <a:xfrm flipV="1">
              <a:off x="3738563" y="3676653"/>
              <a:ext cx="26987" cy="241233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276" idx="6"/>
            </p:cNvCxnSpPr>
            <p:nvPr/>
          </p:nvCxnSpPr>
          <p:spPr>
            <a:xfrm flipV="1">
              <a:off x="3705225" y="3933757"/>
              <a:ext cx="207963" cy="257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267" idx="1"/>
            </p:cNvCxnSpPr>
            <p:nvPr/>
          </p:nvCxnSpPr>
          <p:spPr>
            <a:xfrm flipV="1">
              <a:off x="3913188" y="4003588"/>
              <a:ext cx="106362" cy="44755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268" idx="2"/>
            </p:cNvCxnSpPr>
            <p:nvPr/>
          </p:nvCxnSpPr>
          <p:spPr>
            <a:xfrm flipH="1" flipV="1">
              <a:off x="4068763" y="3933757"/>
              <a:ext cx="136525" cy="425333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278" idx="4"/>
            </p:cNvCxnSpPr>
            <p:nvPr/>
          </p:nvCxnSpPr>
          <p:spPr>
            <a:xfrm flipH="1">
              <a:off x="4019550" y="2489530"/>
              <a:ext cx="15875" cy="315826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279" idx="3"/>
            </p:cNvCxnSpPr>
            <p:nvPr/>
          </p:nvCxnSpPr>
          <p:spPr>
            <a:xfrm flipH="1">
              <a:off x="4340225" y="2778376"/>
              <a:ext cx="107950" cy="207906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269" idx="2"/>
            </p:cNvCxnSpPr>
            <p:nvPr/>
          </p:nvCxnSpPr>
          <p:spPr>
            <a:xfrm flipH="1" flipV="1">
              <a:off x="4221163" y="3882971"/>
              <a:ext cx="363537" cy="837969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Freeform 312"/>
            <p:cNvSpPr/>
            <p:nvPr/>
          </p:nvSpPr>
          <p:spPr>
            <a:xfrm>
              <a:off x="1798638" y="3271952"/>
              <a:ext cx="598487" cy="564994"/>
            </a:xfrm>
            <a:custGeom>
              <a:avLst/>
              <a:gdLst>
                <a:gd name="connsiteX0" fmla="*/ 0 w 873760"/>
                <a:gd name="connsiteY0" fmla="*/ 132080 h 328010"/>
                <a:gd name="connsiteX1" fmla="*/ 508000 w 873760"/>
                <a:gd name="connsiteY1" fmla="*/ 325120 h 328010"/>
                <a:gd name="connsiteX2" fmla="*/ 873760 w 873760"/>
                <a:gd name="connsiteY2" fmla="*/ 0 h 328010"/>
                <a:gd name="connsiteX0" fmla="*/ 0 w 924560"/>
                <a:gd name="connsiteY0" fmla="*/ 254000 h 349592"/>
                <a:gd name="connsiteX1" fmla="*/ 558800 w 924560"/>
                <a:gd name="connsiteY1" fmla="*/ 325120 h 349592"/>
                <a:gd name="connsiteX2" fmla="*/ 924560 w 924560"/>
                <a:gd name="connsiteY2" fmla="*/ 0 h 349592"/>
                <a:gd name="connsiteX0" fmla="*/ 0 w 1513840"/>
                <a:gd name="connsiteY0" fmla="*/ 0 h 1376198"/>
                <a:gd name="connsiteX1" fmla="*/ 1148080 w 1513840"/>
                <a:gd name="connsiteY1" fmla="*/ 1330960 h 1376198"/>
                <a:gd name="connsiteX2" fmla="*/ 1513840 w 1513840"/>
                <a:gd name="connsiteY2" fmla="*/ 1005840 h 1376198"/>
                <a:gd name="connsiteX0" fmla="*/ 0 w 1513840"/>
                <a:gd name="connsiteY0" fmla="*/ 0 h 1376198"/>
                <a:gd name="connsiteX1" fmla="*/ 1148080 w 1513840"/>
                <a:gd name="connsiteY1" fmla="*/ 1330960 h 1376198"/>
                <a:gd name="connsiteX2" fmla="*/ 1513840 w 1513840"/>
                <a:gd name="connsiteY2" fmla="*/ 1005840 h 1376198"/>
                <a:gd name="connsiteX0" fmla="*/ 0 w 1513840"/>
                <a:gd name="connsiteY0" fmla="*/ 0 h 1038810"/>
                <a:gd name="connsiteX1" fmla="*/ 335280 w 1513840"/>
                <a:gd name="connsiteY1" fmla="*/ 579120 h 1038810"/>
                <a:gd name="connsiteX2" fmla="*/ 1513840 w 1513840"/>
                <a:gd name="connsiteY2" fmla="*/ 1005840 h 1038810"/>
                <a:gd name="connsiteX0" fmla="*/ 0 w 843280"/>
                <a:gd name="connsiteY0" fmla="*/ 0 h 666929"/>
                <a:gd name="connsiteX1" fmla="*/ 335280 w 843280"/>
                <a:gd name="connsiteY1" fmla="*/ 579120 h 666929"/>
                <a:gd name="connsiteX2" fmla="*/ 843280 w 843280"/>
                <a:gd name="connsiteY2" fmla="*/ 568960 h 666929"/>
                <a:gd name="connsiteX0" fmla="*/ 0 w 843280"/>
                <a:gd name="connsiteY0" fmla="*/ 0 h 618614"/>
                <a:gd name="connsiteX1" fmla="*/ 335280 w 843280"/>
                <a:gd name="connsiteY1" fmla="*/ 579120 h 618614"/>
                <a:gd name="connsiteX2" fmla="*/ 843280 w 843280"/>
                <a:gd name="connsiteY2" fmla="*/ 568960 h 618614"/>
                <a:gd name="connsiteX0" fmla="*/ 0 w 843280"/>
                <a:gd name="connsiteY0" fmla="*/ 0 h 582762"/>
                <a:gd name="connsiteX1" fmla="*/ 335280 w 843280"/>
                <a:gd name="connsiteY1" fmla="*/ 579120 h 582762"/>
                <a:gd name="connsiteX2" fmla="*/ 843280 w 843280"/>
                <a:gd name="connsiteY2" fmla="*/ 568960 h 582762"/>
                <a:gd name="connsiteX0" fmla="*/ 0 w 843280"/>
                <a:gd name="connsiteY0" fmla="*/ 0 h 623114"/>
                <a:gd name="connsiteX1" fmla="*/ 335280 w 843280"/>
                <a:gd name="connsiteY1" fmla="*/ 579120 h 623114"/>
                <a:gd name="connsiteX2" fmla="*/ 843280 w 843280"/>
                <a:gd name="connsiteY2" fmla="*/ 568960 h 623114"/>
                <a:gd name="connsiteX0" fmla="*/ 0 w 843280"/>
                <a:gd name="connsiteY0" fmla="*/ 0 h 582762"/>
                <a:gd name="connsiteX1" fmla="*/ 335280 w 843280"/>
                <a:gd name="connsiteY1" fmla="*/ 579120 h 582762"/>
                <a:gd name="connsiteX2" fmla="*/ 843280 w 843280"/>
                <a:gd name="connsiteY2" fmla="*/ 568960 h 582762"/>
                <a:gd name="connsiteX0" fmla="*/ 0 w 843280"/>
                <a:gd name="connsiteY0" fmla="*/ 0 h 604233"/>
                <a:gd name="connsiteX1" fmla="*/ 335280 w 843280"/>
                <a:gd name="connsiteY1" fmla="*/ 579120 h 604233"/>
                <a:gd name="connsiteX2" fmla="*/ 843280 w 843280"/>
                <a:gd name="connsiteY2" fmla="*/ 508000 h 604233"/>
                <a:gd name="connsiteX0" fmla="*/ 0 w 843280"/>
                <a:gd name="connsiteY0" fmla="*/ 0 h 620727"/>
                <a:gd name="connsiteX1" fmla="*/ 335280 w 843280"/>
                <a:gd name="connsiteY1" fmla="*/ 579120 h 620727"/>
                <a:gd name="connsiteX2" fmla="*/ 843280 w 843280"/>
                <a:gd name="connsiteY2" fmla="*/ 508000 h 620727"/>
                <a:gd name="connsiteX0" fmla="*/ 0 w 599440"/>
                <a:gd name="connsiteY0" fmla="*/ 0 h 617357"/>
                <a:gd name="connsiteX1" fmla="*/ 335280 w 599440"/>
                <a:gd name="connsiteY1" fmla="*/ 579120 h 617357"/>
                <a:gd name="connsiteX2" fmla="*/ 599440 w 599440"/>
                <a:gd name="connsiteY2" fmla="*/ 497840 h 617357"/>
                <a:gd name="connsiteX0" fmla="*/ 0 w 599440"/>
                <a:gd name="connsiteY0" fmla="*/ 0 h 608451"/>
                <a:gd name="connsiteX1" fmla="*/ 335280 w 599440"/>
                <a:gd name="connsiteY1" fmla="*/ 579120 h 608451"/>
                <a:gd name="connsiteX2" fmla="*/ 599440 w 599440"/>
                <a:gd name="connsiteY2" fmla="*/ 497840 h 608451"/>
                <a:gd name="connsiteX0" fmla="*/ 0 w 599440"/>
                <a:gd name="connsiteY0" fmla="*/ 0 h 548434"/>
                <a:gd name="connsiteX1" fmla="*/ 264160 w 599440"/>
                <a:gd name="connsiteY1" fmla="*/ 497840 h 548434"/>
                <a:gd name="connsiteX2" fmla="*/ 599440 w 599440"/>
                <a:gd name="connsiteY2" fmla="*/ 497840 h 548434"/>
                <a:gd name="connsiteX0" fmla="*/ 0 w 599440"/>
                <a:gd name="connsiteY0" fmla="*/ 0 h 565636"/>
                <a:gd name="connsiteX1" fmla="*/ 264160 w 599440"/>
                <a:gd name="connsiteY1" fmla="*/ 497840 h 565636"/>
                <a:gd name="connsiteX2" fmla="*/ 599440 w 599440"/>
                <a:gd name="connsiteY2" fmla="*/ 497840 h 56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440" h="565636">
                  <a:moveTo>
                    <a:pt x="0" y="0"/>
                  </a:moveTo>
                  <a:cubicBezTo>
                    <a:pt x="120226" y="198966"/>
                    <a:pt x="215053" y="374227"/>
                    <a:pt x="264160" y="497840"/>
                  </a:cubicBezTo>
                  <a:cubicBezTo>
                    <a:pt x="313267" y="621453"/>
                    <a:pt x="438573" y="547793"/>
                    <a:pt x="599440" y="497840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3853" name="TextBox 311"/>
            <p:cNvSpPr txBox="1">
              <a:spLocks noChangeArrowheads="1"/>
            </p:cNvSpPr>
            <p:nvPr/>
          </p:nvSpPr>
          <p:spPr bwMode="auto">
            <a:xfrm>
              <a:off x="6507103" y="2256553"/>
              <a:ext cx="743644" cy="99604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З. Канада сланцы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54" name="TextBox 314"/>
            <p:cNvSpPr txBox="1">
              <a:spLocks noChangeArrowheads="1"/>
            </p:cNvSpPr>
            <p:nvPr/>
          </p:nvSpPr>
          <p:spPr bwMode="auto">
            <a:xfrm>
              <a:off x="7010400" y="3056842"/>
              <a:ext cx="612340" cy="99576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США сланцы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55" name="TextBox 315"/>
            <p:cNvSpPr txBox="1">
              <a:spLocks noChangeArrowheads="1"/>
            </p:cNvSpPr>
            <p:nvPr/>
          </p:nvSpPr>
          <p:spPr bwMode="auto">
            <a:xfrm>
              <a:off x="8006774" y="5357621"/>
              <a:ext cx="450415" cy="191883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Аргентина</a:t>
              </a:r>
              <a:r>
                <a:rPr lang="en-GB" sz="600" b="1" dirty="0" smtClean="0">
                  <a:solidFill>
                    <a:schemeClr val="accent2"/>
                  </a:solidFill>
                </a:rPr>
                <a:t> </a:t>
              </a:r>
              <a:r>
                <a:rPr lang="ru-RU" sz="600" b="1" dirty="0" smtClean="0">
                  <a:solidFill>
                    <a:schemeClr val="accent2"/>
                  </a:solidFill>
                </a:rPr>
                <a:t>сланцы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56" name="TextBox 316"/>
            <p:cNvSpPr txBox="1">
              <a:spLocks noChangeArrowheads="1"/>
            </p:cNvSpPr>
            <p:nvPr/>
          </p:nvSpPr>
          <p:spPr bwMode="auto">
            <a:xfrm>
              <a:off x="8305800" y="5050487"/>
              <a:ext cx="551657" cy="284191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Бразилия</a:t>
              </a:r>
            </a:p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подсолевые отл.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57" name="TextBox 317"/>
            <p:cNvSpPr txBox="1">
              <a:spLocks noChangeArrowheads="1"/>
            </p:cNvSpPr>
            <p:nvPr/>
          </p:nvSpPr>
          <p:spPr bwMode="auto">
            <a:xfrm>
              <a:off x="4191000" y="2045153"/>
              <a:ext cx="771670" cy="99576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Вост. Сибирь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58" name="TextBox 318"/>
            <p:cNvSpPr txBox="1">
              <a:spLocks noChangeArrowheads="1"/>
            </p:cNvSpPr>
            <p:nvPr/>
          </p:nvSpPr>
          <p:spPr bwMode="auto">
            <a:xfrm>
              <a:off x="4587240" y="2652086"/>
              <a:ext cx="424308" cy="99604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Сахалин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59" name="TextBox 319"/>
            <p:cNvSpPr txBox="1">
              <a:spLocks noChangeArrowheads="1"/>
            </p:cNvSpPr>
            <p:nvPr/>
          </p:nvSpPr>
          <p:spPr bwMode="auto">
            <a:xfrm>
              <a:off x="3810000" y="5089337"/>
              <a:ext cx="964396" cy="191883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Квинсленд</a:t>
              </a:r>
              <a:r>
                <a:rPr lang="en-GB" sz="600" b="1" dirty="0" smtClean="0">
                  <a:solidFill>
                    <a:schemeClr val="accent2"/>
                  </a:solidFill>
                </a:rPr>
                <a:t> </a:t>
              </a:r>
              <a:endParaRPr lang="ru-RU" sz="600" b="1" dirty="0" smtClean="0">
                <a:solidFill>
                  <a:schemeClr val="accent2"/>
                </a:solidFill>
              </a:endParaRPr>
            </a:p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Метан угольных пластов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60" name="TextBox 320"/>
            <p:cNvSpPr txBox="1">
              <a:spLocks noChangeArrowheads="1"/>
            </p:cNvSpPr>
            <p:nvPr/>
          </p:nvSpPr>
          <p:spPr bwMode="auto">
            <a:xfrm>
              <a:off x="3973567" y="4555736"/>
              <a:ext cx="474511" cy="191883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С</a:t>
              </a:r>
              <a:r>
                <a:rPr lang="en-GB" sz="600" b="1" dirty="0" smtClean="0">
                  <a:solidFill>
                    <a:schemeClr val="accent2"/>
                  </a:solidFill>
                </a:rPr>
                <a:t> </a:t>
              </a:r>
              <a:r>
                <a:rPr lang="en-GB" sz="600" b="1" dirty="0">
                  <a:solidFill>
                    <a:schemeClr val="accent2"/>
                  </a:solidFill>
                </a:rPr>
                <a:t>/ </a:t>
              </a:r>
              <a:r>
                <a:rPr lang="ru-RU" sz="600" b="1" dirty="0" smtClean="0">
                  <a:solidFill>
                    <a:schemeClr val="accent2"/>
                  </a:solidFill>
                </a:rPr>
                <a:t>С-З</a:t>
              </a:r>
              <a:r>
                <a:rPr lang="en-GB" sz="600" b="1" dirty="0" smtClean="0">
                  <a:solidFill>
                    <a:schemeClr val="accent1"/>
                  </a:solidFill>
                </a:rPr>
                <a:t> </a:t>
              </a:r>
              <a:r>
                <a:rPr lang="ru-RU" sz="600" b="1" dirty="0" smtClean="0">
                  <a:solidFill>
                    <a:schemeClr val="accent2"/>
                  </a:solidFill>
                </a:rPr>
                <a:t>Австралия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61" name="TextBox 322"/>
            <p:cNvSpPr txBox="1">
              <a:spLocks noChangeArrowheads="1"/>
            </p:cNvSpPr>
            <p:nvPr/>
          </p:nvSpPr>
          <p:spPr bwMode="auto">
            <a:xfrm>
              <a:off x="1553444" y="4207541"/>
              <a:ext cx="474511" cy="191883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В</a:t>
              </a:r>
              <a:r>
                <a:rPr lang="en-GB" sz="600" b="1" dirty="0" smtClean="0">
                  <a:solidFill>
                    <a:schemeClr val="accent2"/>
                  </a:solidFill>
                </a:rPr>
                <a:t>. </a:t>
              </a:r>
              <a:r>
                <a:rPr lang="ru-RU" sz="600" b="1" dirty="0" smtClean="0">
                  <a:solidFill>
                    <a:schemeClr val="accent2"/>
                  </a:solidFill>
                </a:rPr>
                <a:t>Африка</a:t>
              </a:r>
            </a:p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шельф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62" name="TextBox 323"/>
            <p:cNvSpPr txBox="1">
              <a:spLocks noChangeArrowheads="1"/>
            </p:cNvSpPr>
            <p:nvPr/>
          </p:nvSpPr>
          <p:spPr bwMode="auto">
            <a:xfrm>
              <a:off x="735727" y="4177337"/>
              <a:ext cx="474511" cy="99604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З.Африка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63" name="TextBox 324"/>
            <p:cNvSpPr txBox="1">
              <a:spLocks noChangeArrowheads="1"/>
            </p:cNvSpPr>
            <p:nvPr/>
          </p:nvSpPr>
          <p:spPr bwMode="auto">
            <a:xfrm>
              <a:off x="1210238" y="3542440"/>
              <a:ext cx="420689" cy="99604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С</a:t>
              </a:r>
              <a:r>
                <a:rPr lang="en-GB" sz="600" b="1" dirty="0" smtClean="0">
                  <a:solidFill>
                    <a:schemeClr val="accent2"/>
                  </a:solidFill>
                </a:rPr>
                <a:t>. </a:t>
              </a:r>
              <a:r>
                <a:rPr lang="ru-RU" sz="600" b="1" dirty="0" smtClean="0">
                  <a:solidFill>
                    <a:schemeClr val="accent2"/>
                  </a:solidFill>
                </a:rPr>
                <a:t>Африка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64" name="TextBox 325"/>
            <p:cNvSpPr txBox="1">
              <a:spLocks noChangeArrowheads="1"/>
            </p:cNvSpPr>
            <p:nvPr/>
          </p:nvSpPr>
          <p:spPr bwMode="auto">
            <a:xfrm>
              <a:off x="1932816" y="3149124"/>
              <a:ext cx="330447" cy="191883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Вост. Средиз.</a:t>
              </a:r>
              <a:r>
                <a:rPr lang="en-GB" sz="600" b="1" dirty="0" smtClean="0">
                  <a:solidFill>
                    <a:schemeClr val="accent1"/>
                  </a:solidFill>
                </a:rPr>
                <a:t>.</a:t>
              </a:r>
              <a:endParaRPr lang="en-GB" sz="600" b="1" dirty="0">
                <a:solidFill>
                  <a:schemeClr val="accent1"/>
                </a:solidFill>
              </a:endParaRPr>
            </a:p>
          </p:txBody>
        </p:sp>
        <p:sp>
          <p:nvSpPr>
            <p:cNvPr id="33865" name="TextBox 326"/>
            <p:cNvSpPr txBox="1">
              <a:spLocks noChangeArrowheads="1"/>
            </p:cNvSpPr>
            <p:nvPr/>
          </p:nvSpPr>
          <p:spPr bwMode="auto">
            <a:xfrm>
              <a:off x="2037480" y="3421214"/>
              <a:ext cx="400920" cy="99576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Бл.Восток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66" name="TextBox 327"/>
            <p:cNvSpPr txBox="1">
              <a:spLocks noChangeArrowheads="1"/>
            </p:cNvSpPr>
            <p:nvPr/>
          </p:nvSpPr>
          <p:spPr bwMode="auto">
            <a:xfrm>
              <a:off x="609600" y="1989046"/>
              <a:ext cx="469149" cy="99576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Сев</a:t>
              </a:r>
              <a:r>
                <a:rPr lang="en-GB" sz="600" b="1" dirty="0" smtClean="0">
                  <a:solidFill>
                    <a:schemeClr val="accent2"/>
                  </a:solidFill>
                </a:rPr>
                <a:t>. </a:t>
              </a:r>
              <a:r>
                <a:rPr lang="ru-RU" sz="600" b="1" dirty="0" smtClean="0">
                  <a:solidFill>
                    <a:schemeClr val="accent2"/>
                  </a:solidFill>
                </a:rPr>
                <a:t>море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67" name="TextBox 328"/>
            <p:cNvSpPr txBox="1">
              <a:spLocks noChangeArrowheads="1"/>
            </p:cNvSpPr>
            <p:nvPr/>
          </p:nvSpPr>
          <p:spPr bwMode="auto">
            <a:xfrm>
              <a:off x="990600" y="1654233"/>
              <a:ext cx="550275" cy="191883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Баренцево море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68" name="TextBox 329"/>
            <p:cNvSpPr txBox="1">
              <a:spLocks noChangeArrowheads="1"/>
            </p:cNvSpPr>
            <p:nvPr/>
          </p:nvSpPr>
          <p:spPr bwMode="auto">
            <a:xfrm>
              <a:off x="2667000" y="1646363"/>
              <a:ext cx="355245" cy="99604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Ямал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69" name="TextBox 330"/>
            <p:cNvSpPr txBox="1">
              <a:spLocks noChangeArrowheads="1"/>
            </p:cNvSpPr>
            <p:nvPr/>
          </p:nvSpPr>
          <p:spPr bwMode="auto">
            <a:xfrm>
              <a:off x="2712720" y="2156442"/>
              <a:ext cx="355245" cy="191883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Зап. Сибирь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70" name="TextBox 331"/>
            <p:cNvSpPr txBox="1">
              <a:spLocks noChangeArrowheads="1"/>
            </p:cNvSpPr>
            <p:nvPr/>
          </p:nvSpPr>
          <p:spPr bwMode="auto">
            <a:xfrm>
              <a:off x="3268365" y="4059891"/>
              <a:ext cx="264529" cy="191883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Ю-В</a:t>
              </a:r>
              <a:r>
                <a:rPr lang="en-GB" sz="600" b="1" dirty="0" smtClean="0">
                  <a:solidFill>
                    <a:schemeClr val="accent2"/>
                  </a:solidFill>
                </a:rPr>
                <a:t> </a:t>
              </a:r>
              <a:r>
                <a:rPr lang="ru-RU" sz="600" b="1" dirty="0" smtClean="0">
                  <a:solidFill>
                    <a:schemeClr val="accent2"/>
                  </a:solidFill>
                </a:rPr>
                <a:t>Азия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71" name="TextBox 332"/>
            <p:cNvSpPr txBox="1">
              <a:spLocks noChangeArrowheads="1"/>
            </p:cNvSpPr>
            <p:nvPr/>
          </p:nvSpPr>
          <p:spPr bwMode="auto">
            <a:xfrm>
              <a:off x="2079486" y="2805477"/>
              <a:ext cx="352314" cy="99604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chemeClr val="accent2"/>
                  </a:solidFill>
                </a:rPr>
                <a:t>Каспий</a:t>
              </a:r>
              <a:endParaRPr lang="en-GB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2465388" y="2741873"/>
              <a:ext cx="693737" cy="253930"/>
            </a:xfrm>
            <a:custGeom>
              <a:avLst/>
              <a:gdLst>
                <a:gd name="connsiteX0" fmla="*/ 0 w 873760"/>
                <a:gd name="connsiteY0" fmla="*/ 132080 h 328010"/>
                <a:gd name="connsiteX1" fmla="*/ 508000 w 873760"/>
                <a:gd name="connsiteY1" fmla="*/ 325120 h 328010"/>
                <a:gd name="connsiteX2" fmla="*/ 873760 w 873760"/>
                <a:gd name="connsiteY2" fmla="*/ 0 h 328010"/>
                <a:gd name="connsiteX0" fmla="*/ 0 w 924560"/>
                <a:gd name="connsiteY0" fmla="*/ 254000 h 349592"/>
                <a:gd name="connsiteX1" fmla="*/ 558800 w 924560"/>
                <a:gd name="connsiteY1" fmla="*/ 325120 h 349592"/>
                <a:gd name="connsiteX2" fmla="*/ 924560 w 924560"/>
                <a:gd name="connsiteY2" fmla="*/ 0 h 349592"/>
                <a:gd name="connsiteX0" fmla="*/ 0 w 843280"/>
                <a:gd name="connsiteY0" fmla="*/ 0 h 913883"/>
                <a:gd name="connsiteX1" fmla="*/ 477520 w 843280"/>
                <a:gd name="connsiteY1" fmla="*/ 894080 h 913883"/>
                <a:gd name="connsiteX2" fmla="*/ 843280 w 843280"/>
                <a:gd name="connsiteY2" fmla="*/ 568960 h 913883"/>
                <a:gd name="connsiteX0" fmla="*/ 0 w 843280"/>
                <a:gd name="connsiteY0" fmla="*/ 0 h 619377"/>
                <a:gd name="connsiteX1" fmla="*/ 162560 w 843280"/>
                <a:gd name="connsiteY1" fmla="*/ 396240 h 619377"/>
                <a:gd name="connsiteX2" fmla="*/ 843280 w 843280"/>
                <a:gd name="connsiteY2" fmla="*/ 568960 h 619377"/>
                <a:gd name="connsiteX0" fmla="*/ 0 w 487680"/>
                <a:gd name="connsiteY0" fmla="*/ 0 h 473965"/>
                <a:gd name="connsiteX1" fmla="*/ 162560 w 487680"/>
                <a:gd name="connsiteY1" fmla="*/ 396240 h 473965"/>
                <a:gd name="connsiteX2" fmla="*/ 487680 w 487680"/>
                <a:gd name="connsiteY2" fmla="*/ 386080 h 473965"/>
                <a:gd name="connsiteX0" fmla="*/ 0 w 487680"/>
                <a:gd name="connsiteY0" fmla="*/ 0 h 473965"/>
                <a:gd name="connsiteX1" fmla="*/ 162560 w 487680"/>
                <a:gd name="connsiteY1" fmla="*/ 396240 h 473965"/>
                <a:gd name="connsiteX2" fmla="*/ 487680 w 487680"/>
                <a:gd name="connsiteY2" fmla="*/ 386080 h 473965"/>
                <a:gd name="connsiteX0" fmla="*/ 0 w 487680"/>
                <a:gd name="connsiteY0" fmla="*/ 0 h 449283"/>
                <a:gd name="connsiteX1" fmla="*/ 162560 w 487680"/>
                <a:gd name="connsiteY1" fmla="*/ 396240 h 449283"/>
                <a:gd name="connsiteX2" fmla="*/ 487680 w 487680"/>
                <a:gd name="connsiteY2" fmla="*/ 386080 h 449283"/>
                <a:gd name="connsiteX0" fmla="*/ 0 w 723900"/>
                <a:gd name="connsiteY0" fmla="*/ 0 h 408875"/>
                <a:gd name="connsiteX1" fmla="*/ 398780 w 723900"/>
                <a:gd name="connsiteY1" fmla="*/ 358140 h 408875"/>
                <a:gd name="connsiteX2" fmla="*/ 723900 w 723900"/>
                <a:gd name="connsiteY2" fmla="*/ 347980 h 408875"/>
                <a:gd name="connsiteX0" fmla="*/ 0 w 723900"/>
                <a:gd name="connsiteY0" fmla="*/ 255936 h 612783"/>
                <a:gd name="connsiteX1" fmla="*/ 467360 w 723900"/>
                <a:gd name="connsiteY1" fmla="*/ 4476 h 612783"/>
                <a:gd name="connsiteX2" fmla="*/ 723900 w 723900"/>
                <a:gd name="connsiteY2" fmla="*/ 603916 h 612783"/>
                <a:gd name="connsiteX0" fmla="*/ 0 w 784860"/>
                <a:gd name="connsiteY0" fmla="*/ 251824 h 311095"/>
                <a:gd name="connsiteX1" fmla="*/ 467360 w 784860"/>
                <a:gd name="connsiteY1" fmla="*/ 364 h 311095"/>
                <a:gd name="connsiteX2" fmla="*/ 784860 w 784860"/>
                <a:gd name="connsiteY2" fmla="*/ 180704 h 311095"/>
                <a:gd name="connsiteX0" fmla="*/ 0 w 784860"/>
                <a:gd name="connsiteY0" fmla="*/ 252421 h 311692"/>
                <a:gd name="connsiteX1" fmla="*/ 467360 w 784860"/>
                <a:gd name="connsiteY1" fmla="*/ 961 h 311692"/>
                <a:gd name="connsiteX2" fmla="*/ 784860 w 784860"/>
                <a:gd name="connsiteY2" fmla="*/ 181301 h 311692"/>
                <a:gd name="connsiteX0" fmla="*/ 0 w 784860"/>
                <a:gd name="connsiteY0" fmla="*/ 252421 h 252421"/>
                <a:gd name="connsiteX1" fmla="*/ 467360 w 784860"/>
                <a:gd name="connsiteY1" fmla="*/ 961 h 252421"/>
                <a:gd name="connsiteX2" fmla="*/ 784860 w 784860"/>
                <a:gd name="connsiteY2" fmla="*/ 181301 h 252421"/>
                <a:gd name="connsiteX0" fmla="*/ 0 w 784860"/>
                <a:gd name="connsiteY0" fmla="*/ 252767 h 252767"/>
                <a:gd name="connsiteX1" fmla="*/ 467360 w 784860"/>
                <a:gd name="connsiteY1" fmla="*/ 1307 h 252767"/>
                <a:gd name="connsiteX2" fmla="*/ 784860 w 784860"/>
                <a:gd name="connsiteY2" fmla="*/ 181647 h 252767"/>
                <a:gd name="connsiteX0" fmla="*/ 0 w 707207"/>
                <a:gd name="connsiteY0" fmla="*/ 143311 h 180721"/>
                <a:gd name="connsiteX1" fmla="*/ 389707 w 707207"/>
                <a:gd name="connsiteY1" fmla="*/ 381 h 180721"/>
                <a:gd name="connsiteX2" fmla="*/ 707207 w 707207"/>
                <a:gd name="connsiteY2" fmla="*/ 180721 h 18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7207" h="180721">
                  <a:moveTo>
                    <a:pt x="0" y="143311"/>
                  </a:moveTo>
                  <a:cubicBezTo>
                    <a:pt x="117686" y="65417"/>
                    <a:pt x="271839" y="-5854"/>
                    <a:pt x="389707" y="381"/>
                  </a:cubicBezTo>
                  <a:cubicBezTo>
                    <a:pt x="507575" y="6616"/>
                    <a:pt x="543800" y="57954"/>
                    <a:pt x="707207" y="180721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35" name="Oval 334"/>
            <p:cNvSpPr/>
            <p:nvPr/>
          </p:nvSpPr>
          <p:spPr>
            <a:xfrm>
              <a:off x="2154238" y="2956126"/>
              <a:ext cx="330200" cy="12061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66" name="Oval 265"/>
            <p:cNvSpPr/>
            <p:nvPr/>
          </p:nvSpPr>
          <p:spPr>
            <a:xfrm>
              <a:off x="1720850" y="3156096"/>
              <a:ext cx="169863" cy="13490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3875" name="TextBox 354"/>
            <p:cNvSpPr txBox="1">
              <a:spLocks noChangeArrowheads="1"/>
            </p:cNvSpPr>
            <p:nvPr/>
          </p:nvSpPr>
          <p:spPr bwMode="auto">
            <a:xfrm>
              <a:off x="1182726" y="2692785"/>
              <a:ext cx="448201" cy="130381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800" b="1" dirty="0" smtClean="0">
                  <a:solidFill>
                    <a:schemeClr val="accent2"/>
                  </a:solidFill>
                </a:rPr>
                <a:t>Европа</a:t>
              </a:r>
              <a:endParaRPr lang="en-GB" sz="800" b="1" dirty="0">
                <a:solidFill>
                  <a:schemeClr val="accent2"/>
                </a:solidFill>
              </a:endParaRPr>
            </a:p>
          </p:txBody>
        </p:sp>
        <p:sp>
          <p:nvSpPr>
            <p:cNvPr id="33876" name="TextBox 355"/>
            <p:cNvSpPr txBox="1">
              <a:spLocks noChangeArrowheads="1"/>
            </p:cNvSpPr>
            <p:nvPr/>
          </p:nvSpPr>
          <p:spPr bwMode="auto">
            <a:xfrm>
              <a:off x="3328030" y="3248002"/>
              <a:ext cx="330447" cy="130381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800" b="1" dirty="0" smtClean="0">
                  <a:solidFill>
                    <a:schemeClr val="accent2"/>
                  </a:solidFill>
                </a:rPr>
                <a:t>Азия</a:t>
              </a:r>
              <a:endParaRPr lang="en-GB" sz="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Россия сталкивается с серьезной конкуренцией за мировые рынки сбыта углеводородов</a:t>
            </a:r>
            <a:endParaRPr lang="en-GB" sz="2400" dirty="0" smtClean="0"/>
          </a:p>
        </p:txBody>
      </p:sp>
      <p:sp>
        <p:nvSpPr>
          <p:cNvPr id="33796" name="TextBox 273"/>
          <p:cNvSpPr txBox="1">
            <a:spLocks noChangeArrowheads="1"/>
          </p:cNvSpPr>
          <p:nvPr/>
        </p:nvSpPr>
        <p:spPr bwMode="auto">
          <a:xfrm>
            <a:off x="300038" y="1028701"/>
            <a:ext cx="8543925" cy="2825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600" b="1" i="1" dirty="0" smtClean="0"/>
              <a:t>Традиционные и новые развивающиеся газо-экспортные регионы мира</a:t>
            </a:r>
            <a:endParaRPr lang="en-GB" sz="1600" b="1" i="1" dirty="0"/>
          </a:p>
        </p:txBody>
      </p:sp>
      <p:grpSp>
        <p:nvGrpSpPr>
          <p:cNvPr id="33797" name="Group 1023"/>
          <p:cNvGrpSpPr>
            <a:grpSpLocks noChangeAspect="1"/>
          </p:cNvGrpSpPr>
          <p:nvPr/>
        </p:nvGrpSpPr>
        <p:grpSpPr bwMode="auto">
          <a:xfrm>
            <a:off x="311150" y="5030787"/>
            <a:ext cx="3021013" cy="1049337"/>
            <a:chOff x="514351" y="5299540"/>
            <a:chExt cx="3021204" cy="1049687"/>
          </a:xfrm>
        </p:grpSpPr>
        <p:sp>
          <p:nvSpPr>
            <p:cNvPr id="339" name="Rectangle 338"/>
            <p:cNvSpPr/>
            <p:nvPr/>
          </p:nvSpPr>
          <p:spPr>
            <a:xfrm>
              <a:off x="514351" y="5299540"/>
              <a:ext cx="3021204" cy="104968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3805" name="TextBox 340"/>
            <p:cNvSpPr txBox="1">
              <a:spLocks noChangeArrowheads="1"/>
            </p:cNvSpPr>
            <p:nvPr/>
          </p:nvSpPr>
          <p:spPr bwMode="auto">
            <a:xfrm>
              <a:off x="1270050" y="5347301"/>
              <a:ext cx="1905120" cy="145819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900" b="1" dirty="0" smtClean="0">
                  <a:solidFill>
                    <a:srgbClr val="C00000"/>
                  </a:solidFill>
                </a:rPr>
                <a:t>Условные обозначения</a:t>
              </a:r>
              <a:endParaRPr lang="en-GB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679461" y="5486927"/>
              <a:ext cx="169874" cy="1619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3807" name="TextBox 342"/>
            <p:cNvSpPr txBox="1">
              <a:spLocks noChangeArrowheads="1"/>
            </p:cNvSpPr>
            <p:nvPr/>
          </p:nvSpPr>
          <p:spPr bwMode="auto">
            <a:xfrm>
              <a:off x="1199677" y="5503176"/>
              <a:ext cx="2271700" cy="145819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sz="900" dirty="0" smtClean="0">
                  <a:solidFill>
                    <a:srgbClr val="C00000"/>
                  </a:solidFill>
                </a:rPr>
                <a:t>Традиц. экспортные регионы </a:t>
              </a:r>
              <a:r>
                <a:rPr lang="en-GB" sz="900" dirty="0" smtClean="0">
                  <a:solidFill>
                    <a:srgbClr val="C00000"/>
                  </a:solidFill>
                </a:rPr>
                <a:t>/ </a:t>
              </a:r>
              <a:r>
                <a:rPr lang="ru-RU" sz="900" dirty="0" smtClean="0">
                  <a:solidFill>
                    <a:srgbClr val="C00000"/>
                  </a:solidFill>
                </a:rPr>
                <a:t>потоки</a:t>
              </a:r>
              <a:endParaRPr lang="en-GB" sz="900" dirty="0">
                <a:solidFill>
                  <a:srgbClr val="C00000"/>
                </a:solidFill>
              </a:endParaRPr>
            </a:p>
          </p:txBody>
        </p:sp>
        <p:cxnSp>
          <p:nvCxnSpPr>
            <p:cNvPr id="344" name="Straight Arrow Connector 343"/>
            <p:cNvCxnSpPr/>
            <p:nvPr/>
          </p:nvCxnSpPr>
          <p:spPr>
            <a:xfrm>
              <a:off x="922365" y="5567916"/>
              <a:ext cx="206388" cy="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679461" y="5702899"/>
              <a:ext cx="160348" cy="14768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348" name="Straight Arrow Connector 347"/>
            <p:cNvCxnSpPr/>
            <p:nvPr/>
          </p:nvCxnSpPr>
          <p:spPr>
            <a:xfrm flipV="1">
              <a:off x="933477" y="5777536"/>
              <a:ext cx="201626" cy="4765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11" name="TextBox 348"/>
            <p:cNvSpPr txBox="1">
              <a:spLocks noChangeArrowheads="1"/>
            </p:cNvSpPr>
            <p:nvPr/>
          </p:nvSpPr>
          <p:spPr bwMode="auto">
            <a:xfrm>
              <a:off x="1208172" y="5701708"/>
              <a:ext cx="2228577" cy="145770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sz="900" dirty="0" smtClean="0">
                  <a:solidFill>
                    <a:srgbClr val="C00000"/>
                  </a:solidFill>
                </a:rPr>
                <a:t>Новые экспортные регионы/потоки</a:t>
              </a:r>
              <a:endParaRPr lang="en-GB" sz="900" dirty="0">
                <a:solidFill>
                  <a:srgbClr val="C00000"/>
                </a:solidFill>
              </a:endParaRPr>
            </a:p>
          </p:txBody>
        </p:sp>
        <p:sp>
          <p:nvSpPr>
            <p:cNvPr id="33812" name="TextBox 349"/>
            <p:cNvSpPr txBox="1">
              <a:spLocks noChangeArrowheads="1"/>
            </p:cNvSpPr>
            <p:nvPr/>
          </p:nvSpPr>
          <p:spPr bwMode="auto">
            <a:xfrm>
              <a:off x="596203" y="5928255"/>
              <a:ext cx="521436" cy="99636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600" b="1" dirty="0" smtClean="0">
                  <a:solidFill>
                    <a:srgbClr val="C00000"/>
                  </a:solidFill>
                </a:rPr>
                <a:t>Сев. море</a:t>
              </a:r>
              <a:endParaRPr lang="en-GB" sz="600" b="1" dirty="0">
                <a:solidFill>
                  <a:srgbClr val="C00000"/>
                </a:solidFill>
              </a:endParaRPr>
            </a:p>
          </p:txBody>
        </p:sp>
        <p:sp>
          <p:nvSpPr>
            <p:cNvPr id="33813" name="TextBox 350"/>
            <p:cNvSpPr txBox="1">
              <a:spLocks noChangeArrowheads="1"/>
            </p:cNvSpPr>
            <p:nvPr/>
          </p:nvSpPr>
          <p:spPr bwMode="auto">
            <a:xfrm>
              <a:off x="1205791" y="5842846"/>
              <a:ext cx="2156979" cy="284364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sz="900" dirty="0" smtClean="0">
                  <a:solidFill>
                    <a:srgbClr val="C00000"/>
                  </a:solidFill>
                </a:rPr>
                <a:t>Название региона экспорта</a:t>
              </a:r>
              <a:r>
                <a:rPr lang="en-GB" sz="900" dirty="0" smtClean="0">
                  <a:solidFill>
                    <a:srgbClr val="C00000"/>
                  </a:solidFill>
                </a:rPr>
                <a:t> </a:t>
              </a:r>
              <a:r>
                <a:rPr lang="en-GB" sz="900" dirty="0">
                  <a:solidFill>
                    <a:srgbClr val="C00000"/>
                  </a:solidFill>
                </a:rPr>
                <a:t>/ </a:t>
              </a:r>
              <a:r>
                <a:rPr lang="ru-RU" sz="900" dirty="0" smtClean="0">
                  <a:solidFill>
                    <a:srgbClr val="C00000"/>
                  </a:solidFill>
                </a:rPr>
                <a:t>импорта газа</a:t>
              </a:r>
              <a:endParaRPr lang="en-GB" sz="900" dirty="0">
                <a:solidFill>
                  <a:srgbClr val="C00000"/>
                </a:solidFill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688987" y="6111023"/>
              <a:ext cx="169874" cy="150863"/>
            </a:xfrm>
            <a:prstGeom prst="rect">
              <a:avLst/>
            </a:prstGeom>
            <a:solidFill>
              <a:srgbClr val="BFE4FF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3815" name="TextBox 353"/>
            <p:cNvSpPr txBox="1">
              <a:spLocks noChangeArrowheads="1"/>
            </p:cNvSpPr>
            <p:nvPr/>
          </p:nvSpPr>
          <p:spPr bwMode="auto">
            <a:xfrm>
              <a:off x="1203792" y="6117966"/>
              <a:ext cx="1929744" cy="145770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sz="900" dirty="0" smtClean="0">
                  <a:solidFill>
                    <a:srgbClr val="C00000"/>
                  </a:solidFill>
                </a:rPr>
                <a:t>Регион импорта газа</a:t>
              </a:r>
              <a:endParaRPr lang="en-GB" sz="9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0" name="Oval 79"/>
          <p:cNvSpPr/>
          <p:nvPr/>
        </p:nvSpPr>
        <p:spPr>
          <a:xfrm>
            <a:off x="3306763" y="2816225"/>
            <a:ext cx="498475" cy="2809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799" name="TextBox 80"/>
          <p:cNvSpPr txBox="1">
            <a:spLocks noChangeArrowheads="1"/>
          </p:cNvSpPr>
          <p:nvPr/>
        </p:nvSpPr>
        <p:spPr bwMode="auto">
          <a:xfrm>
            <a:off x="3349625" y="2855913"/>
            <a:ext cx="436563" cy="192087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" tIns="3600" rIns="3600" bIns="36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" b="1" dirty="0" smtClean="0">
                <a:solidFill>
                  <a:schemeClr val="accent2"/>
                </a:solidFill>
              </a:rPr>
              <a:t>Китай</a:t>
            </a:r>
            <a:r>
              <a:rPr lang="en-GB" sz="600" b="1" dirty="0">
                <a:solidFill>
                  <a:schemeClr val="accent2"/>
                </a:solidFill>
              </a:rPr>
              <a:t/>
            </a:r>
            <a:br>
              <a:rPr lang="en-GB" sz="600" b="1" dirty="0">
                <a:solidFill>
                  <a:schemeClr val="accent2"/>
                </a:solidFill>
              </a:rPr>
            </a:br>
            <a:r>
              <a:rPr lang="ru-RU" sz="600" b="1" dirty="0" smtClean="0">
                <a:solidFill>
                  <a:schemeClr val="accent2"/>
                </a:solidFill>
              </a:rPr>
              <a:t>сланц. газ</a:t>
            </a:r>
            <a:endParaRPr lang="en-GB" sz="600" b="1" dirty="0">
              <a:solidFill>
                <a:schemeClr val="accent2"/>
              </a:solidFill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7461250" y="3086100"/>
            <a:ext cx="1335088" cy="284163"/>
          </a:xfrm>
          <a:custGeom>
            <a:avLst/>
            <a:gdLst>
              <a:gd name="connsiteX0" fmla="*/ 0 w 873760"/>
              <a:gd name="connsiteY0" fmla="*/ 132080 h 328010"/>
              <a:gd name="connsiteX1" fmla="*/ 508000 w 873760"/>
              <a:gd name="connsiteY1" fmla="*/ 325120 h 328010"/>
              <a:gd name="connsiteX2" fmla="*/ 873760 w 873760"/>
              <a:gd name="connsiteY2" fmla="*/ 0 h 328010"/>
              <a:gd name="connsiteX0" fmla="*/ 0 w 924560"/>
              <a:gd name="connsiteY0" fmla="*/ 254000 h 349592"/>
              <a:gd name="connsiteX1" fmla="*/ 558800 w 924560"/>
              <a:gd name="connsiteY1" fmla="*/ 325120 h 349592"/>
              <a:gd name="connsiteX2" fmla="*/ 924560 w 924560"/>
              <a:gd name="connsiteY2" fmla="*/ 0 h 349592"/>
              <a:gd name="connsiteX0" fmla="*/ 3760396 w 3767749"/>
              <a:gd name="connsiteY0" fmla="*/ 0 h 2047276"/>
              <a:gd name="connsiteX1" fmla="*/ 184076 w 3767749"/>
              <a:gd name="connsiteY1" fmla="*/ 1960880 h 2047276"/>
              <a:gd name="connsiteX2" fmla="*/ 549836 w 3767749"/>
              <a:gd name="connsiteY2" fmla="*/ 1635760 h 2047276"/>
              <a:gd name="connsiteX0" fmla="*/ 3215853 w 3242184"/>
              <a:gd name="connsiteY0" fmla="*/ 0 h 1662954"/>
              <a:gd name="connsiteX1" fmla="*/ 2067773 w 3242184"/>
              <a:gd name="connsiteY1" fmla="*/ 995680 h 1662954"/>
              <a:gd name="connsiteX2" fmla="*/ 5293 w 3242184"/>
              <a:gd name="connsiteY2" fmla="*/ 1635760 h 1662954"/>
              <a:gd name="connsiteX0" fmla="*/ 2245225 w 2267820"/>
              <a:gd name="connsiteY0" fmla="*/ 0 h 1145093"/>
              <a:gd name="connsiteX1" fmla="*/ 1097145 w 2267820"/>
              <a:gd name="connsiteY1" fmla="*/ 995680 h 1145093"/>
              <a:gd name="connsiteX2" fmla="*/ 10025 w 2267820"/>
              <a:gd name="connsiteY2" fmla="*/ 1046480 h 1145093"/>
              <a:gd name="connsiteX0" fmla="*/ 2235200 w 2257795"/>
              <a:gd name="connsiteY0" fmla="*/ 0 h 1132630"/>
              <a:gd name="connsiteX1" fmla="*/ 1087120 w 2257795"/>
              <a:gd name="connsiteY1" fmla="*/ 995680 h 1132630"/>
              <a:gd name="connsiteX2" fmla="*/ 0 w 2257795"/>
              <a:gd name="connsiteY2" fmla="*/ 1046480 h 1132630"/>
              <a:gd name="connsiteX0" fmla="*/ 2235200 w 2235200"/>
              <a:gd name="connsiteY0" fmla="*/ 0 h 1132630"/>
              <a:gd name="connsiteX1" fmla="*/ 1087120 w 2235200"/>
              <a:gd name="connsiteY1" fmla="*/ 995680 h 1132630"/>
              <a:gd name="connsiteX2" fmla="*/ 0 w 2235200"/>
              <a:gd name="connsiteY2" fmla="*/ 1046480 h 1132630"/>
              <a:gd name="connsiteX0" fmla="*/ 3058160 w 3058160"/>
              <a:gd name="connsiteY0" fmla="*/ 0 h 493716"/>
              <a:gd name="connsiteX1" fmla="*/ 1087120 w 3058160"/>
              <a:gd name="connsiteY1" fmla="*/ 386080 h 493716"/>
              <a:gd name="connsiteX2" fmla="*/ 0 w 3058160"/>
              <a:gd name="connsiteY2" fmla="*/ 436880 h 493716"/>
              <a:gd name="connsiteX0" fmla="*/ 3058160 w 3496908"/>
              <a:gd name="connsiteY0" fmla="*/ 0 h 556488"/>
              <a:gd name="connsiteX1" fmla="*/ 3342640 w 3496908"/>
              <a:gd name="connsiteY1" fmla="*/ 518160 h 556488"/>
              <a:gd name="connsiteX2" fmla="*/ 0 w 3496908"/>
              <a:gd name="connsiteY2" fmla="*/ 436880 h 556488"/>
              <a:gd name="connsiteX0" fmla="*/ 3129280 w 3572786"/>
              <a:gd name="connsiteY0" fmla="*/ 0 h 579011"/>
              <a:gd name="connsiteX1" fmla="*/ 3413760 w 3572786"/>
              <a:gd name="connsiteY1" fmla="*/ 518160 h 579011"/>
              <a:gd name="connsiteX2" fmla="*/ 0 w 3572786"/>
              <a:gd name="connsiteY2" fmla="*/ 487680 h 579011"/>
              <a:gd name="connsiteX0" fmla="*/ 3129280 w 3572786"/>
              <a:gd name="connsiteY0" fmla="*/ 0 h 568813"/>
              <a:gd name="connsiteX1" fmla="*/ 3413760 w 3572786"/>
              <a:gd name="connsiteY1" fmla="*/ 518160 h 568813"/>
              <a:gd name="connsiteX2" fmla="*/ 0 w 3572786"/>
              <a:gd name="connsiteY2" fmla="*/ 487680 h 568813"/>
              <a:gd name="connsiteX0" fmla="*/ 3129280 w 3446673"/>
              <a:gd name="connsiteY0" fmla="*/ 0 h 599437"/>
              <a:gd name="connsiteX1" fmla="*/ 3413760 w 3446673"/>
              <a:gd name="connsiteY1" fmla="*/ 518160 h 599437"/>
              <a:gd name="connsiteX2" fmla="*/ 0 w 3446673"/>
              <a:gd name="connsiteY2" fmla="*/ 487680 h 599437"/>
              <a:gd name="connsiteX0" fmla="*/ 3129280 w 3417690"/>
              <a:gd name="connsiteY0" fmla="*/ 0 h 620742"/>
              <a:gd name="connsiteX1" fmla="*/ 3383280 w 3417690"/>
              <a:gd name="connsiteY1" fmla="*/ 548640 h 620742"/>
              <a:gd name="connsiteX2" fmla="*/ 0 w 3417690"/>
              <a:gd name="connsiteY2" fmla="*/ 487680 h 620742"/>
              <a:gd name="connsiteX0" fmla="*/ 3129280 w 3400562"/>
              <a:gd name="connsiteY0" fmla="*/ 0 h 634283"/>
              <a:gd name="connsiteX1" fmla="*/ 3383280 w 3400562"/>
              <a:gd name="connsiteY1" fmla="*/ 548640 h 634283"/>
              <a:gd name="connsiteX2" fmla="*/ 0 w 3400562"/>
              <a:gd name="connsiteY2" fmla="*/ 487680 h 634283"/>
              <a:gd name="connsiteX0" fmla="*/ 3129280 w 3413776"/>
              <a:gd name="connsiteY0" fmla="*/ 0 h 634283"/>
              <a:gd name="connsiteX1" fmla="*/ 3383280 w 3413776"/>
              <a:gd name="connsiteY1" fmla="*/ 548640 h 634283"/>
              <a:gd name="connsiteX2" fmla="*/ 0 w 3413776"/>
              <a:gd name="connsiteY2" fmla="*/ 487680 h 634283"/>
              <a:gd name="connsiteX0" fmla="*/ 3083560 w 3534844"/>
              <a:gd name="connsiteY0" fmla="*/ 0 h 550191"/>
              <a:gd name="connsiteX1" fmla="*/ 3337560 w 3534844"/>
              <a:gd name="connsiteY1" fmla="*/ 548640 h 550191"/>
              <a:gd name="connsiteX2" fmla="*/ 0 w 3534844"/>
              <a:gd name="connsiteY2" fmla="*/ 160020 h 550191"/>
              <a:gd name="connsiteX0" fmla="*/ 3083560 w 3389556"/>
              <a:gd name="connsiteY0" fmla="*/ 0 h 598910"/>
              <a:gd name="connsiteX1" fmla="*/ 3337560 w 3389556"/>
              <a:gd name="connsiteY1" fmla="*/ 548640 h 598910"/>
              <a:gd name="connsiteX2" fmla="*/ 0 w 3389556"/>
              <a:gd name="connsiteY2" fmla="*/ 160020 h 598910"/>
              <a:gd name="connsiteX0" fmla="*/ 3037840 w 3523211"/>
              <a:gd name="connsiteY0" fmla="*/ 0 h 589045"/>
              <a:gd name="connsiteX1" fmla="*/ 3337560 w 3523211"/>
              <a:gd name="connsiteY1" fmla="*/ 586740 h 589045"/>
              <a:gd name="connsiteX2" fmla="*/ 0 w 3523211"/>
              <a:gd name="connsiteY2" fmla="*/ 198120 h 589045"/>
              <a:gd name="connsiteX0" fmla="*/ 3037840 w 3390432"/>
              <a:gd name="connsiteY0" fmla="*/ 0 h 641939"/>
              <a:gd name="connsiteX1" fmla="*/ 3337560 w 3390432"/>
              <a:gd name="connsiteY1" fmla="*/ 586740 h 641939"/>
              <a:gd name="connsiteX2" fmla="*/ 0 w 3390432"/>
              <a:gd name="connsiteY2" fmla="*/ 198120 h 641939"/>
              <a:gd name="connsiteX0" fmla="*/ 0 w 1182266"/>
              <a:gd name="connsiteY0" fmla="*/ 0 h 636431"/>
              <a:gd name="connsiteX1" fmla="*/ 299720 w 1182266"/>
              <a:gd name="connsiteY1" fmla="*/ 586740 h 636431"/>
              <a:gd name="connsiteX2" fmla="*/ 1153160 w 1182266"/>
              <a:gd name="connsiteY2" fmla="*/ 121920 h 636431"/>
              <a:gd name="connsiteX0" fmla="*/ 0 w 1182266"/>
              <a:gd name="connsiteY0" fmla="*/ 195952 h 832383"/>
              <a:gd name="connsiteX1" fmla="*/ 867728 w 1182266"/>
              <a:gd name="connsiteY1" fmla="*/ 16565 h 832383"/>
              <a:gd name="connsiteX2" fmla="*/ 299720 w 1182266"/>
              <a:gd name="connsiteY2" fmla="*/ 782692 h 832383"/>
              <a:gd name="connsiteX3" fmla="*/ 1153160 w 1182266"/>
              <a:gd name="connsiteY3" fmla="*/ 317872 h 832383"/>
              <a:gd name="connsiteX0" fmla="*/ 0 w 1238292"/>
              <a:gd name="connsiteY0" fmla="*/ 316230 h 934476"/>
              <a:gd name="connsiteX1" fmla="*/ 867728 w 1238292"/>
              <a:gd name="connsiteY1" fmla="*/ 136843 h 934476"/>
              <a:gd name="connsiteX2" fmla="*/ 299720 w 1238292"/>
              <a:gd name="connsiteY2" fmla="*/ 902970 h 934476"/>
              <a:gd name="connsiteX3" fmla="*/ 1210310 w 1238292"/>
              <a:gd name="connsiteY3" fmla="*/ 0 h 934476"/>
              <a:gd name="connsiteX0" fmla="*/ 0 w 1266348"/>
              <a:gd name="connsiteY0" fmla="*/ 316230 h 331606"/>
              <a:gd name="connsiteX1" fmla="*/ 867728 w 1266348"/>
              <a:gd name="connsiteY1" fmla="*/ 136843 h 331606"/>
              <a:gd name="connsiteX2" fmla="*/ 1037907 w 1266348"/>
              <a:gd name="connsiteY2" fmla="*/ 36195 h 331606"/>
              <a:gd name="connsiteX3" fmla="*/ 1210310 w 1266348"/>
              <a:gd name="connsiteY3" fmla="*/ 0 h 331606"/>
              <a:gd name="connsiteX0" fmla="*/ 0 w 1266348"/>
              <a:gd name="connsiteY0" fmla="*/ 316230 h 316230"/>
              <a:gd name="connsiteX1" fmla="*/ 1037907 w 1266348"/>
              <a:gd name="connsiteY1" fmla="*/ 36195 h 316230"/>
              <a:gd name="connsiteX2" fmla="*/ 1210310 w 1266348"/>
              <a:gd name="connsiteY2" fmla="*/ 0 h 316230"/>
              <a:gd name="connsiteX0" fmla="*/ 0 w 1297641"/>
              <a:gd name="connsiteY0" fmla="*/ 316230 h 316230"/>
              <a:gd name="connsiteX1" fmla="*/ 1037907 w 1297641"/>
              <a:gd name="connsiteY1" fmla="*/ 36195 h 316230"/>
              <a:gd name="connsiteX2" fmla="*/ 1210310 w 1297641"/>
              <a:gd name="connsiteY2" fmla="*/ 0 h 316230"/>
              <a:gd name="connsiteX0" fmla="*/ 0 w 1210310"/>
              <a:gd name="connsiteY0" fmla="*/ 316230 h 316230"/>
              <a:gd name="connsiteX1" fmla="*/ 1037907 w 1210310"/>
              <a:gd name="connsiteY1" fmla="*/ 36195 h 316230"/>
              <a:gd name="connsiteX2" fmla="*/ 1210310 w 1210310"/>
              <a:gd name="connsiteY2" fmla="*/ 0 h 316230"/>
              <a:gd name="connsiteX0" fmla="*/ 0 w 1210310"/>
              <a:gd name="connsiteY0" fmla="*/ 316230 h 316230"/>
              <a:gd name="connsiteX1" fmla="*/ 404495 w 1210310"/>
              <a:gd name="connsiteY1" fmla="*/ 283845 h 316230"/>
              <a:gd name="connsiteX2" fmla="*/ 1210310 w 1210310"/>
              <a:gd name="connsiteY2" fmla="*/ 0 h 316230"/>
              <a:gd name="connsiteX0" fmla="*/ 0 w 1210310"/>
              <a:gd name="connsiteY0" fmla="*/ 316230 h 322974"/>
              <a:gd name="connsiteX1" fmla="*/ 234315 w 1210310"/>
              <a:gd name="connsiteY1" fmla="*/ 322580 h 322974"/>
              <a:gd name="connsiteX2" fmla="*/ 404495 w 1210310"/>
              <a:gd name="connsiteY2" fmla="*/ 283845 h 322974"/>
              <a:gd name="connsiteX3" fmla="*/ 1210310 w 1210310"/>
              <a:gd name="connsiteY3" fmla="*/ 0 h 322974"/>
              <a:gd name="connsiteX0" fmla="*/ 0 w 1176972"/>
              <a:gd name="connsiteY0" fmla="*/ 301942 h 322769"/>
              <a:gd name="connsiteX1" fmla="*/ 200977 w 1176972"/>
              <a:gd name="connsiteY1" fmla="*/ 322580 h 322769"/>
              <a:gd name="connsiteX2" fmla="*/ 371157 w 1176972"/>
              <a:gd name="connsiteY2" fmla="*/ 283845 h 322769"/>
              <a:gd name="connsiteX3" fmla="*/ 1176972 w 1176972"/>
              <a:gd name="connsiteY3" fmla="*/ 0 h 322769"/>
              <a:gd name="connsiteX0" fmla="*/ 0 w 1362710"/>
              <a:gd name="connsiteY0" fmla="*/ 201930 h 322621"/>
              <a:gd name="connsiteX1" fmla="*/ 386715 w 1362710"/>
              <a:gd name="connsiteY1" fmla="*/ 322580 h 322621"/>
              <a:gd name="connsiteX2" fmla="*/ 556895 w 1362710"/>
              <a:gd name="connsiteY2" fmla="*/ 283845 h 322621"/>
              <a:gd name="connsiteX3" fmla="*/ 1362710 w 1362710"/>
              <a:gd name="connsiteY3" fmla="*/ 0 h 322621"/>
              <a:gd name="connsiteX0" fmla="*/ 0 w 1362710"/>
              <a:gd name="connsiteY0" fmla="*/ 201930 h 313099"/>
              <a:gd name="connsiteX1" fmla="*/ 258128 w 1362710"/>
              <a:gd name="connsiteY1" fmla="*/ 313055 h 313099"/>
              <a:gd name="connsiteX2" fmla="*/ 556895 w 1362710"/>
              <a:gd name="connsiteY2" fmla="*/ 283845 h 313099"/>
              <a:gd name="connsiteX3" fmla="*/ 1362710 w 1362710"/>
              <a:gd name="connsiteY3" fmla="*/ 0 h 313099"/>
              <a:gd name="connsiteX0" fmla="*/ 0 w 1362710"/>
              <a:gd name="connsiteY0" fmla="*/ 201930 h 313055"/>
              <a:gd name="connsiteX1" fmla="*/ 258128 w 1362710"/>
              <a:gd name="connsiteY1" fmla="*/ 313055 h 313055"/>
              <a:gd name="connsiteX2" fmla="*/ 556895 w 1362710"/>
              <a:gd name="connsiteY2" fmla="*/ 283845 h 313055"/>
              <a:gd name="connsiteX3" fmla="*/ 1362710 w 1362710"/>
              <a:gd name="connsiteY3" fmla="*/ 0 h 313055"/>
              <a:gd name="connsiteX0" fmla="*/ 0 w 1343660"/>
              <a:gd name="connsiteY0" fmla="*/ 178117 h 289242"/>
              <a:gd name="connsiteX1" fmla="*/ 258128 w 1343660"/>
              <a:gd name="connsiteY1" fmla="*/ 289242 h 289242"/>
              <a:gd name="connsiteX2" fmla="*/ 556895 w 1343660"/>
              <a:gd name="connsiteY2" fmla="*/ 260032 h 289242"/>
              <a:gd name="connsiteX3" fmla="*/ 1343660 w 1343660"/>
              <a:gd name="connsiteY3" fmla="*/ 0 h 289242"/>
              <a:gd name="connsiteX0" fmla="*/ 0 w 1343660"/>
              <a:gd name="connsiteY0" fmla="*/ 178117 h 289242"/>
              <a:gd name="connsiteX1" fmla="*/ 258128 w 1343660"/>
              <a:gd name="connsiteY1" fmla="*/ 289242 h 289242"/>
              <a:gd name="connsiteX2" fmla="*/ 556895 w 1343660"/>
              <a:gd name="connsiteY2" fmla="*/ 260032 h 289242"/>
              <a:gd name="connsiteX3" fmla="*/ 1343660 w 1343660"/>
              <a:gd name="connsiteY3" fmla="*/ 0 h 289242"/>
              <a:gd name="connsiteX0" fmla="*/ 0 w 1343660"/>
              <a:gd name="connsiteY0" fmla="*/ 178117 h 289242"/>
              <a:gd name="connsiteX1" fmla="*/ 258128 w 1343660"/>
              <a:gd name="connsiteY1" fmla="*/ 289242 h 289242"/>
              <a:gd name="connsiteX2" fmla="*/ 556895 w 1343660"/>
              <a:gd name="connsiteY2" fmla="*/ 260032 h 289242"/>
              <a:gd name="connsiteX3" fmla="*/ 1343660 w 1343660"/>
              <a:gd name="connsiteY3" fmla="*/ 0 h 289242"/>
              <a:gd name="connsiteX0" fmla="*/ 0 w 1343660"/>
              <a:gd name="connsiteY0" fmla="*/ 178117 h 274954"/>
              <a:gd name="connsiteX1" fmla="*/ 210503 w 1343660"/>
              <a:gd name="connsiteY1" fmla="*/ 274954 h 274954"/>
              <a:gd name="connsiteX2" fmla="*/ 556895 w 1343660"/>
              <a:gd name="connsiteY2" fmla="*/ 260032 h 274954"/>
              <a:gd name="connsiteX3" fmla="*/ 1343660 w 1343660"/>
              <a:gd name="connsiteY3" fmla="*/ 0 h 274954"/>
              <a:gd name="connsiteX0" fmla="*/ 0 w 1343660"/>
              <a:gd name="connsiteY0" fmla="*/ 178117 h 274954"/>
              <a:gd name="connsiteX1" fmla="*/ 210503 w 1343660"/>
              <a:gd name="connsiteY1" fmla="*/ 274954 h 274954"/>
              <a:gd name="connsiteX2" fmla="*/ 556895 w 1343660"/>
              <a:gd name="connsiteY2" fmla="*/ 260032 h 274954"/>
              <a:gd name="connsiteX3" fmla="*/ 1343660 w 1343660"/>
              <a:gd name="connsiteY3" fmla="*/ 0 h 274954"/>
              <a:gd name="connsiteX0" fmla="*/ 0 w 1343660"/>
              <a:gd name="connsiteY0" fmla="*/ 178117 h 283739"/>
              <a:gd name="connsiteX1" fmla="*/ 210503 w 1343660"/>
              <a:gd name="connsiteY1" fmla="*/ 274954 h 283739"/>
              <a:gd name="connsiteX2" fmla="*/ 556895 w 1343660"/>
              <a:gd name="connsiteY2" fmla="*/ 260032 h 283739"/>
              <a:gd name="connsiteX3" fmla="*/ 1343660 w 1343660"/>
              <a:gd name="connsiteY3" fmla="*/ 0 h 283739"/>
              <a:gd name="connsiteX0" fmla="*/ 0 w 1334135"/>
              <a:gd name="connsiteY0" fmla="*/ 144780 h 283739"/>
              <a:gd name="connsiteX1" fmla="*/ 200978 w 1334135"/>
              <a:gd name="connsiteY1" fmla="*/ 274954 h 283739"/>
              <a:gd name="connsiteX2" fmla="*/ 547370 w 1334135"/>
              <a:gd name="connsiteY2" fmla="*/ 260032 h 283739"/>
              <a:gd name="connsiteX3" fmla="*/ 1334135 w 1334135"/>
              <a:gd name="connsiteY3" fmla="*/ 0 h 283739"/>
              <a:gd name="connsiteX0" fmla="*/ 0 w 1334135"/>
              <a:gd name="connsiteY0" fmla="*/ 144780 h 283739"/>
              <a:gd name="connsiteX1" fmla="*/ 200978 w 1334135"/>
              <a:gd name="connsiteY1" fmla="*/ 274954 h 283739"/>
              <a:gd name="connsiteX2" fmla="*/ 547370 w 1334135"/>
              <a:gd name="connsiteY2" fmla="*/ 260032 h 283739"/>
              <a:gd name="connsiteX3" fmla="*/ 1334135 w 1334135"/>
              <a:gd name="connsiteY3" fmla="*/ 0 h 28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135" h="283739">
                <a:moveTo>
                  <a:pt x="0" y="144780"/>
                </a:moveTo>
                <a:cubicBezTo>
                  <a:pt x="38417" y="194522"/>
                  <a:pt x="29210" y="210925"/>
                  <a:pt x="200978" y="274954"/>
                </a:cubicBezTo>
                <a:cubicBezTo>
                  <a:pt x="372005" y="293792"/>
                  <a:pt x="333481" y="279294"/>
                  <a:pt x="547370" y="260032"/>
                </a:cubicBezTo>
                <a:cubicBezTo>
                  <a:pt x="899266" y="202565"/>
                  <a:pt x="1198033" y="38206"/>
                  <a:pt x="1334135" y="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3" name="Freeform 82"/>
          <p:cNvSpPr/>
          <p:nvPr/>
        </p:nvSpPr>
        <p:spPr>
          <a:xfrm>
            <a:off x="252413" y="2743200"/>
            <a:ext cx="461962" cy="153988"/>
          </a:xfrm>
          <a:custGeom>
            <a:avLst/>
            <a:gdLst>
              <a:gd name="connsiteX0" fmla="*/ 0 w 873760"/>
              <a:gd name="connsiteY0" fmla="*/ 132080 h 328010"/>
              <a:gd name="connsiteX1" fmla="*/ 508000 w 873760"/>
              <a:gd name="connsiteY1" fmla="*/ 325120 h 328010"/>
              <a:gd name="connsiteX2" fmla="*/ 873760 w 873760"/>
              <a:gd name="connsiteY2" fmla="*/ 0 h 328010"/>
              <a:gd name="connsiteX0" fmla="*/ 0 w 924560"/>
              <a:gd name="connsiteY0" fmla="*/ 254000 h 349592"/>
              <a:gd name="connsiteX1" fmla="*/ 558800 w 924560"/>
              <a:gd name="connsiteY1" fmla="*/ 325120 h 349592"/>
              <a:gd name="connsiteX2" fmla="*/ 924560 w 924560"/>
              <a:gd name="connsiteY2" fmla="*/ 0 h 349592"/>
              <a:gd name="connsiteX0" fmla="*/ 3760396 w 3767749"/>
              <a:gd name="connsiteY0" fmla="*/ 0 h 2047276"/>
              <a:gd name="connsiteX1" fmla="*/ 184076 w 3767749"/>
              <a:gd name="connsiteY1" fmla="*/ 1960880 h 2047276"/>
              <a:gd name="connsiteX2" fmla="*/ 549836 w 3767749"/>
              <a:gd name="connsiteY2" fmla="*/ 1635760 h 2047276"/>
              <a:gd name="connsiteX0" fmla="*/ 3215853 w 3242184"/>
              <a:gd name="connsiteY0" fmla="*/ 0 h 1662954"/>
              <a:gd name="connsiteX1" fmla="*/ 2067773 w 3242184"/>
              <a:gd name="connsiteY1" fmla="*/ 995680 h 1662954"/>
              <a:gd name="connsiteX2" fmla="*/ 5293 w 3242184"/>
              <a:gd name="connsiteY2" fmla="*/ 1635760 h 1662954"/>
              <a:gd name="connsiteX0" fmla="*/ 2245225 w 2267820"/>
              <a:gd name="connsiteY0" fmla="*/ 0 h 1145093"/>
              <a:gd name="connsiteX1" fmla="*/ 1097145 w 2267820"/>
              <a:gd name="connsiteY1" fmla="*/ 995680 h 1145093"/>
              <a:gd name="connsiteX2" fmla="*/ 10025 w 2267820"/>
              <a:gd name="connsiteY2" fmla="*/ 1046480 h 1145093"/>
              <a:gd name="connsiteX0" fmla="*/ 2235200 w 2257795"/>
              <a:gd name="connsiteY0" fmla="*/ 0 h 1132630"/>
              <a:gd name="connsiteX1" fmla="*/ 1087120 w 2257795"/>
              <a:gd name="connsiteY1" fmla="*/ 995680 h 1132630"/>
              <a:gd name="connsiteX2" fmla="*/ 0 w 2257795"/>
              <a:gd name="connsiteY2" fmla="*/ 1046480 h 1132630"/>
              <a:gd name="connsiteX0" fmla="*/ 2235200 w 2235200"/>
              <a:gd name="connsiteY0" fmla="*/ 0 h 1132630"/>
              <a:gd name="connsiteX1" fmla="*/ 1087120 w 2235200"/>
              <a:gd name="connsiteY1" fmla="*/ 995680 h 1132630"/>
              <a:gd name="connsiteX2" fmla="*/ 0 w 2235200"/>
              <a:gd name="connsiteY2" fmla="*/ 1046480 h 1132630"/>
              <a:gd name="connsiteX0" fmla="*/ 3058160 w 3058160"/>
              <a:gd name="connsiteY0" fmla="*/ 0 h 493716"/>
              <a:gd name="connsiteX1" fmla="*/ 1087120 w 3058160"/>
              <a:gd name="connsiteY1" fmla="*/ 386080 h 493716"/>
              <a:gd name="connsiteX2" fmla="*/ 0 w 3058160"/>
              <a:gd name="connsiteY2" fmla="*/ 436880 h 493716"/>
              <a:gd name="connsiteX0" fmla="*/ 3058160 w 3496908"/>
              <a:gd name="connsiteY0" fmla="*/ 0 h 556488"/>
              <a:gd name="connsiteX1" fmla="*/ 3342640 w 3496908"/>
              <a:gd name="connsiteY1" fmla="*/ 518160 h 556488"/>
              <a:gd name="connsiteX2" fmla="*/ 0 w 3496908"/>
              <a:gd name="connsiteY2" fmla="*/ 436880 h 556488"/>
              <a:gd name="connsiteX0" fmla="*/ 3129280 w 3572786"/>
              <a:gd name="connsiteY0" fmla="*/ 0 h 579011"/>
              <a:gd name="connsiteX1" fmla="*/ 3413760 w 3572786"/>
              <a:gd name="connsiteY1" fmla="*/ 518160 h 579011"/>
              <a:gd name="connsiteX2" fmla="*/ 0 w 3572786"/>
              <a:gd name="connsiteY2" fmla="*/ 487680 h 579011"/>
              <a:gd name="connsiteX0" fmla="*/ 3129280 w 3572786"/>
              <a:gd name="connsiteY0" fmla="*/ 0 h 568813"/>
              <a:gd name="connsiteX1" fmla="*/ 3413760 w 3572786"/>
              <a:gd name="connsiteY1" fmla="*/ 518160 h 568813"/>
              <a:gd name="connsiteX2" fmla="*/ 0 w 3572786"/>
              <a:gd name="connsiteY2" fmla="*/ 487680 h 568813"/>
              <a:gd name="connsiteX0" fmla="*/ 3129280 w 3446673"/>
              <a:gd name="connsiteY0" fmla="*/ 0 h 599437"/>
              <a:gd name="connsiteX1" fmla="*/ 3413760 w 3446673"/>
              <a:gd name="connsiteY1" fmla="*/ 518160 h 599437"/>
              <a:gd name="connsiteX2" fmla="*/ 0 w 3446673"/>
              <a:gd name="connsiteY2" fmla="*/ 487680 h 599437"/>
              <a:gd name="connsiteX0" fmla="*/ 3129280 w 3417690"/>
              <a:gd name="connsiteY0" fmla="*/ 0 h 620742"/>
              <a:gd name="connsiteX1" fmla="*/ 3383280 w 3417690"/>
              <a:gd name="connsiteY1" fmla="*/ 548640 h 620742"/>
              <a:gd name="connsiteX2" fmla="*/ 0 w 3417690"/>
              <a:gd name="connsiteY2" fmla="*/ 487680 h 620742"/>
              <a:gd name="connsiteX0" fmla="*/ 3129280 w 3400562"/>
              <a:gd name="connsiteY0" fmla="*/ 0 h 634283"/>
              <a:gd name="connsiteX1" fmla="*/ 3383280 w 3400562"/>
              <a:gd name="connsiteY1" fmla="*/ 548640 h 634283"/>
              <a:gd name="connsiteX2" fmla="*/ 0 w 3400562"/>
              <a:gd name="connsiteY2" fmla="*/ 487680 h 634283"/>
              <a:gd name="connsiteX0" fmla="*/ 3129280 w 3413776"/>
              <a:gd name="connsiteY0" fmla="*/ 0 h 634283"/>
              <a:gd name="connsiteX1" fmla="*/ 3383280 w 3413776"/>
              <a:gd name="connsiteY1" fmla="*/ 548640 h 634283"/>
              <a:gd name="connsiteX2" fmla="*/ 0 w 3413776"/>
              <a:gd name="connsiteY2" fmla="*/ 487680 h 634283"/>
              <a:gd name="connsiteX0" fmla="*/ 3083560 w 3534844"/>
              <a:gd name="connsiteY0" fmla="*/ 0 h 550191"/>
              <a:gd name="connsiteX1" fmla="*/ 3337560 w 3534844"/>
              <a:gd name="connsiteY1" fmla="*/ 548640 h 550191"/>
              <a:gd name="connsiteX2" fmla="*/ 0 w 3534844"/>
              <a:gd name="connsiteY2" fmla="*/ 160020 h 550191"/>
              <a:gd name="connsiteX0" fmla="*/ 3083560 w 3389556"/>
              <a:gd name="connsiteY0" fmla="*/ 0 h 598910"/>
              <a:gd name="connsiteX1" fmla="*/ 3337560 w 3389556"/>
              <a:gd name="connsiteY1" fmla="*/ 548640 h 598910"/>
              <a:gd name="connsiteX2" fmla="*/ 0 w 3389556"/>
              <a:gd name="connsiteY2" fmla="*/ 160020 h 598910"/>
              <a:gd name="connsiteX0" fmla="*/ 3037840 w 3523211"/>
              <a:gd name="connsiteY0" fmla="*/ 0 h 589045"/>
              <a:gd name="connsiteX1" fmla="*/ 3337560 w 3523211"/>
              <a:gd name="connsiteY1" fmla="*/ 586740 h 589045"/>
              <a:gd name="connsiteX2" fmla="*/ 0 w 3523211"/>
              <a:gd name="connsiteY2" fmla="*/ 198120 h 589045"/>
              <a:gd name="connsiteX0" fmla="*/ 3037840 w 3390432"/>
              <a:gd name="connsiteY0" fmla="*/ 0 h 641939"/>
              <a:gd name="connsiteX1" fmla="*/ 3337560 w 3390432"/>
              <a:gd name="connsiteY1" fmla="*/ 586740 h 641939"/>
              <a:gd name="connsiteX2" fmla="*/ 0 w 3390432"/>
              <a:gd name="connsiteY2" fmla="*/ 198120 h 641939"/>
              <a:gd name="connsiteX0" fmla="*/ 0 w 1182266"/>
              <a:gd name="connsiteY0" fmla="*/ 0 h 636431"/>
              <a:gd name="connsiteX1" fmla="*/ 299720 w 1182266"/>
              <a:gd name="connsiteY1" fmla="*/ 586740 h 636431"/>
              <a:gd name="connsiteX2" fmla="*/ 1153160 w 1182266"/>
              <a:gd name="connsiteY2" fmla="*/ 121920 h 636431"/>
              <a:gd name="connsiteX0" fmla="*/ 0 w 1182266"/>
              <a:gd name="connsiteY0" fmla="*/ 195952 h 832383"/>
              <a:gd name="connsiteX1" fmla="*/ 867728 w 1182266"/>
              <a:gd name="connsiteY1" fmla="*/ 16565 h 832383"/>
              <a:gd name="connsiteX2" fmla="*/ 299720 w 1182266"/>
              <a:gd name="connsiteY2" fmla="*/ 782692 h 832383"/>
              <a:gd name="connsiteX3" fmla="*/ 1153160 w 1182266"/>
              <a:gd name="connsiteY3" fmla="*/ 317872 h 832383"/>
              <a:gd name="connsiteX0" fmla="*/ 0 w 1238292"/>
              <a:gd name="connsiteY0" fmla="*/ 316230 h 934476"/>
              <a:gd name="connsiteX1" fmla="*/ 867728 w 1238292"/>
              <a:gd name="connsiteY1" fmla="*/ 136843 h 934476"/>
              <a:gd name="connsiteX2" fmla="*/ 299720 w 1238292"/>
              <a:gd name="connsiteY2" fmla="*/ 902970 h 934476"/>
              <a:gd name="connsiteX3" fmla="*/ 1210310 w 1238292"/>
              <a:gd name="connsiteY3" fmla="*/ 0 h 934476"/>
              <a:gd name="connsiteX0" fmla="*/ 0 w 1266348"/>
              <a:gd name="connsiteY0" fmla="*/ 316230 h 331606"/>
              <a:gd name="connsiteX1" fmla="*/ 867728 w 1266348"/>
              <a:gd name="connsiteY1" fmla="*/ 136843 h 331606"/>
              <a:gd name="connsiteX2" fmla="*/ 1037907 w 1266348"/>
              <a:gd name="connsiteY2" fmla="*/ 36195 h 331606"/>
              <a:gd name="connsiteX3" fmla="*/ 1210310 w 1266348"/>
              <a:gd name="connsiteY3" fmla="*/ 0 h 331606"/>
              <a:gd name="connsiteX0" fmla="*/ 0 w 1266348"/>
              <a:gd name="connsiteY0" fmla="*/ 316230 h 316230"/>
              <a:gd name="connsiteX1" fmla="*/ 1037907 w 1266348"/>
              <a:gd name="connsiteY1" fmla="*/ 36195 h 316230"/>
              <a:gd name="connsiteX2" fmla="*/ 1210310 w 1266348"/>
              <a:gd name="connsiteY2" fmla="*/ 0 h 316230"/>
              <a:gd name="connsiteX0" fmla="*/ 0 w 1297641"/>
              <a:gd name="connsiteY0" fmla="*/ 316230 h 316230"/>
              <a:gd name="connsiteX1" fmla="*/ 1037907 w 1297641"/>
              <a:gd name="connsiteY1" fmla="*/ 36195 h 316230"/>
              <a:gd name="connsiteX2" fmla="*/ 1210310 w 1297641"/>
              <a:gd name="connsiteY2" fmla="*/ 0 h 316230"/>
              <a:gd name="connsiteX0" fmla="*/ 0 w 1210310"/>
              <a:gd name="connsiteY0" fmla="*/ 316230 h 316230"/>
              <a:gd name="connsiteX1" fmla="*/ 1037907 w 1210310"/>
              <a:gd name="connsiteY1" fmla="*/ 36195 h 316230"/>
              <a:gd name="connsiteX2" fmla="*/ 1210310 w 1210310"/>
              <a:gd name="connsiteY2" fmla="*/ 0 h 316230"/>
              <a:gd name="connsiteX0" fmla="*/ 0 w 1210310"/>
              <a:gd name="connsiteY0" fmla="*/ 316230 h 316230"/>
              <a:gd name="connsiteX1" fmla="*/ 404495 w 1210310"/>
              <a:gd name="connsiteY1" fmla="*/ 283845 h 316230"/>
              <a:gd name="connsiteX2" fmla="*/ 1210310 w 1210310"/>
              <a:gd name="connsiteY2" fmla="*/ 0 h 316230"/>
              <a:gd name="connsiteX0" fmla="*/ 0 w 1210310"/>
              <a:gd name="connsiteY0" fmla="*/ 316230 h 322974"/>
              <a:gd name="connsiteX1" fmla="*/ 234315 w 1210310"/>
              <a:gd name="connsiteY1" fmla="*/ 322580 h 322974"/>
              <a:gd name="connsiteX2" fmla="*/ 404495 w 1210310"/>
              <a:gd name="connsiteY2" fmla="*/ 283845 h 322974"/>
              <a:gd name="connsiteX3" fmla="*/ 1210310 w 1210310"/>
              <a:gd name="connsiteY3" fmla="*/ 0 h 322974"/>
              <a:gd name="connsiteX0" fmla="*/ 0 w 1176972"/>
              <a:gd name="connsiteY0" fmla="*/ 301942 h 322769"/>
              <a:gd name="connsiteX1" fmla="*/ 200977 w 1176972"/>
              <a:gd name="connsiteY1" fmla="*/ 322580 h 322769"/>
              <a:gd name="connsiteX2" fmla="*/ 371157 w 1176972"/>
              <a:gd name="connsiteY2" fmla="*/ 283845 h 322769"/>
              <a:gd name="connsiteX3" fmla="*/ 1176972 w 1176972"/>
              <a:gd name="connsiteY3" fmla="*/ 0 h 322769"/>
              <a:gd name="connsiteX0" fmla="*/ 0 w 1362710"/>
              <a:gd name="connsiteY0" fmla="*/ 201930 h 322621"/>
              <a:gd name="connsiteX1" fmla="*/ 386715 w 1362710"/>
              <a:gd name="connsiteY1" fmla="*/ 322580 h 322621"/>
              <a:gd name="connsiteX2" fmla="*/ 556895 w 1362710"/>
              <a:gd name="connsiteY2" fmla="*/ 283845 h 322621"/>
              <a:gd name="connsiteX3" fmla="*/ 1362710 w 1362710"/>
              <a:gd name="connsiteY3" fmla="*/ 0 h 322621"/>
              <a:gd name="connsiteX0" fmla="*/ 0 w 1362710"/>
              <a:gd name="connsiteY0" fmla="*/ 201930 h 313099"/>
              <a:gd name="connsiteX1" fmla="*/ 258128 w 1362710"/>
              <a:gd name="connsiteY1" fmla="*/ 313055 h 313099"/>
              <a:gd name="connsiteX2" fmla="*/ 556895 w 1362710"/>
              <a:gd name="connsiteY2" fmla="*/ 283845 h 313099"/>
              <a:gd name="connsiteX3" fmla="*/ 1362710 w 1362710"/>
              <a:gd name="connsiteY3" fmla="*/ 0 h 313099"/>
              <a:gd name="connsiteX0" fmla="*/ 0 w 1362710"/>
              <a:gd name="connsiteY0" fmla="*/ 201930 h 313055"/>
              <a:gd name="connsiteX1" fmla="*/ 258128 w 1362710"/>
              <a:gd name="connsiteY1" fmla="*/ 313055 h 313055"/>
              <a:gd name="connsiteX2" fmla="*/ 556895 w 1362710"/>
              <a:gd name="connsiteY2" fmla="*/ 283845 h 313055"/>
              <a:gd name="connsiteX3" fmla="*/ 1362710 w 1362710"/>
              <a:gd name="connsiteY3" fmla="*/ 0 h 313055"/>
              <a:gd name="connsiteX0" fmla="*/ 0 w 1343660"/>
              <a:gd name="connsiteY0" fmla="*/ 178117 h 289242"/>
              <a:gd name="connsiteX1" fmla="*/ 258128 w 1343660"/>
              <a:gd name="connsiteY1" fmla="*/ 289242 h 289242"/>
              <a:gd name="connsiteX2" fmla="*/ 556895 w 1343660"/>
              <a:gd name="connsiteY2" fmla="*/ 260032 h 289242"/>
              <a:gd name="connsiteX3" fmla="*/ 1343660 w 1343660"/>
              <a:gd name="connsiteY3" fmla="*/ 0 h 289242"/>
              <a:gd name="connsiteX0" fmla="*/ 0 w 1343660"/>
              <a:gd name="connsiteY0" fmla="*/ 178117 h 289242"/>
              <a:gd name="connsiteX1" fmla="*/ 258128 w 1343660"/>
              <a:gd name="connsiteY1" fmla="*/ 289242 h 289242"/>
              <a:gd name="connsiteX2" fmla="*/ 556895 w 1343660"/>
              <a:gd name="connsiteY2" fmla="*/ 260032 h 289242"/>
              <a:gd name="connsiteX3" fmla="*/ 1343660 w 1343660"/>
              <a:gd name="connsiteY3" fmla="*/ 0 h 289242"/>
              <a:gd name="connsiteX0" fmla="*/ 0 w 1343660"/>
              <a:gd name="connsiteY0" fmla="*/ 178117 h 289242"/>
              <a:gd name="connsiteX1" fmla="*/ 258128 w 1343660"/>
              <a:gd name="connsiteY1" fmla="*/ 289242 h 289242"/>
              <a:gd name="connsiteX2" fmla="*/ 556895 w 1343660"/>
              <a:gd name="connsiteY2" fmla="*/ 260032 h 289242"/>
              <a:gd name="connsiteX3" fmla="*/ 1343660 w 1343660"/>
              <a:gd name="connsiteY3" fmla="*/ 0 h 289242"/>
              <a:gd name="connsiteX0" fmla="*/ 0 w 1343660"/>
              <a:gd name="connsiteY0" fmla="*/ 178117 h 274954"/>
              <a:gd name="connsiteX1" fmla="*/ 210503 w 1343660"/>
              <a:gd name="connsiteY1" fmla="*/ 274954 h 274954"/>
              <a:gd name="connsiteX2" fmla="*/ 556895 w 1343660"/>
              <a:gd name="connsiteY2" fmla="*/ 260032 h 274954"/>
              <a:gd name="connsiteX3" fmla="*/ 1343660 w 1343660"/>
              <a:gd name="connsiteY3" fmla="*/ 0 h 274954"/>
              <a:gd name="connsiteX0" fmla="*/ 0 w 1343660"/>
              <a:gd name="connsiteY0" fmla="*/ 178117 h 274954"/>
              <a:gd name="connsiteX1" fmla="*/ 210503 w 1343660"/>
              <a:gd name="connsiteY1" fmla="*/ 274954 h 274954"/>
              <a:gd name="connsiteX2" fmla="*/ 556895 w 1343660"/>
              <a:gd name="connsiteY2" fmla="*/ 260032 h 274954"/>
              <a:gd name="connsiteX3" fmla="*/ 1343660 w 1343660"/>
              <a:gd name="connsiteY3" fmla="*/ 0 h 274954"/>
              <a:gd name="connsiteX0" fmla="*/ 0 w 1343660"/>
              <a:gd name="connsiteY0" fmla="*/ 178117 h 283739"/>
              <a:gd name="connsiteX1" fmla="*/ 210503 w 1343660"/>
              <a:gd name="connsiteY1" fmla="*/ 274954 h 283739"/>
              <a:gd name="connsiteX2" fmla="*/ 556895 w 1343660"/>
              <a:gd name="connsiteY2" fmla="*/ 260032 h 283739"/>
              <a:gd name="connsiteX3" fmla="*/ 1343660 w 1343660"/>
              <a:gd name="connsiteY3" fmla="*/ 0 h 283739"/>
              <a:gd name="connsiteX0" fmla="*/ 0 w 1334135"/>
              <a:gd name="connsiteY0" fmla="*/ 144780 h 283739"/>
              <a:gd name="connsiteX1" fmla="*/ 200978 w 1334135"/>
              <a:gd name="connsiteY1" fmla="*/ 274954 h 283739"/>
              <a:gd name="connsiteX2" fmla="*/ 547370 w 1334135"/>
              <a:gd name="connsiteY2" fmla="*/ 260032 h 283739"/>
              <a:gd name="connsiteX3" fmla="*/ 1334135 w 1334135"/>
              <a:gd name="connsiteY3" fmla="*/ 0 h 283739"/>
              <a:gd name="connsiteX0" fmla="*/ 0 w 1334135"/>
              <a:gd name="connsiteY0" fmla="*/ 144780 h 283739"/>
              <a:gd name="connsiteX1" fmla="*/ 200978 w 1334135"/>
              <a:gd name="connsiteY1" fmla="*/ 274954 h 283739"/>
              <a:gd name="connsiteX2" fmla="*/ 547370 w 1334135"/>
              <a:gd name="connsiteY2" fmla="*/ 260032 h 283739"/>
              <a:gd name="connsiteX3" fmla="*/ 1334135 w 1334135"/>
              <a:gd name="connsiteY3" fmla="*/ 0 h 283739"/>
              <a:gd name="connsiteX0" fmla="*/ 0 w 1334135"/>
              <a:gd name="connsiteY0" fmla="*/ 144780 h 276964"/>
              <a:gd name="connsiteX1" fmla="*/ 200978 w 1334135"/>
              <a:gd name="connsiteY1" fmla="*/ 274954 h 276964"/>
              <a:gd name="connsiteX2" fmla="*/ 406917 w 1334135"/>
              <a:gd name="connsiteY2" fmla="*/ 155257 h 276964"/>
              <a:gd name="connsiteX3" fmla="*/ 1334135 w 1334135"/>
              <a:gd name="connsiteY3" fmla="*/ 0 h 276964"/>
              <a:gd name="connsiteX0" fmla="*/ 0 w 1334135"/>
              <a:gd name="connsiteY0" fmla="*/ 144780 h 164142"/>
              <a:gd name="connsiteX1" fmla="*/ 406917 w 1334135"/>
              <a:gd name="connsiteY1" fmla="*/ 155257 h 164142"/>
              <a:gd name="connsiteX2" fmla="*/ 1334135 w 1334135"/>
              <a:gd name="connsiteY2" fmla="*/ 0 h 164142"/>
              <a:gd name="connsiteX0" fmla="*/ 0 w 1321368"/>
              <a:gd name="connsiteY0" fmla="*/ 0 h 273820"/>
              <a:gd name="connsiteX1" fmla="*/ 394150 w 1321368"/>
              <a:gd name="connsiteY1" fmla="*/ 272414 h 273820"/>
              <a:gd name="connsiteX2" fmla="*/ 1321368 w 1321368"/>
              <a:gd name="connsiteY2" fmla="*/ 117157 h 273820"/>
              <a:gd name="connsiteX0" fmla="*/ 0 w 1321368"/>
              <a:gd name="connsiteY0" fmla="*/ 0 h 121995"/>
              <a:gd name="connsiteX1" fmla="*/ 534604 w 1321368"/>
              <a:gd name="connsiteY1" fmla="*/ 10477 h 121995"/>
              <a:gd name="connsiteX2" fmla="*/ 1321368 w 1321368"/>
              <a:gd name="connsiteY2" fmla="*/ 117157 h 121995"/>
              <a:gd name="connsiteX0" fmla="*/ 0 w 1308601"/>
              <a:gd name="connsiteY0" fmla="*/ 35243 h 54605"/>
              <a:gd name="connsiteX1" fmla="*/ 534604 w 1308601"/>
              <a:gd name="connsiteY1" fmla="*/ 45720 h 54605"/>
              <a:gd name="connsiteX2" fmla="*/ 1308601 w 1308601"/>
              <a:gd name="connsiteY2" fmla="*/ 0 h 54605"/>
              <a:gd name="connsiteX0" fmla="*/ 0 w 1308601"/>
              <a:gd name="connsiteY0" fmla="*/ 35243 h 54605"/>
              <a:gd name="connsiteX1" fmla="*/ 534604 w 1308601"/>
              <a:gd name="connsiteY1" fmla="*/ 45720 h 54605"/>
              <a:gd name="connsiteX2" fmla="*/ 1308601 w 1308601"/>
              <a:gd name="connsiteY2" fmla="*/ 0 h 54605"/>
              <a:gd name="connsiteX0" fmla="*/ 0 w 1308601"/>
              <a:gd name="connsiteY0" fmla="*/ 35243 h 54605"/>
              <a:gd name="connsiteX1" fmla="*/ 534604 w 1308601"/>
              <a:gd name="connsiteY1" fmla="*/ 45720 h 54605"/>
              <a:gd name="connsiteX2" fmla="*/ 1308601 w 1308601"/>
              <a:gd name="connsiteY2" fmla="*/ 0 h 54605"/>
              <a:gd name="connsiteX0" fmla="*/ 0 w 1308601"/>
              <a:gd name="connsiteY0" fmla="*/ 35243 h 45720"/>
              <a:gd name="connsiteX1" fmla="*/ 534604 w 1308601"/>
              <a:gd name="connsiteY1" fmla="*/ 45720 h 45720"/>
              <a:gd name="connsiteX2" fmla="*/ 1308601 w 1308601"/>
              <a:gd name="connsiteY2" fmla="*/ 0 h 45720"/>
              <a:gd name="connsiteX0" fmla="*/ 0 w 1334138"/>
              <a:gd name="connsiteY0" fmla="*/ 63818 h 63954"/>
              <a:gd name="connsiteX1" fmla="*/ 560141 w 1334138"/>
              <a:gd name="connsiteY1" fmla="*/ 45720 h 63954"/>
              <a:gd name="connsiteX2" fmla="*/ 1334138 w 1334138"/>
              <a:gd name="connsiteY2" fmla="*/ 0 h 63954"/>
              <a:gd name="connsiteX0" fmla="*/ 0 w 1334138"/>
              <a:gd name="connsiteY0" fmla="*/ 63818 h 63985"/>
              <a:gd name="connsiteX1" fmla="*/ 713364 w 1334138"/>
              <a:gd name="connsiteY1" fmla="*/ 50483 h 63985"/>
              <a:gd name="connsiteX2" fmla="*/ 1334138 w 1334138"/>
              <a:gd name="connsiteY2" fmla="*/ 0 h 63985"/>
              <a:gd name="connsiteX0" fmla="*/ 0 w 1436287"/>
              <a:gd name="connsiteY0" fmla="*/ 168593 h 168621"/>
              <a:gd name="connsiteX1" fmla="*/ 815513 w 1436287"/>
              <a:gd name="connsiteY1" fmla="*/ 50483 h 168621"/>
              <a:gd name="connsiteX2" fmla="*/ 1436287 w 1436287"/>
              <a:gd name="connsiteY2" fmla="*/ 0 h 16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287" h="168621">
                <a:moveTo>
                  <a:pt x="0" y="168593"/>
                </a:moveTo>
                <a:cubicBezTo>
                  <a:pt x="84774" y="170776"/>
                  <a:pt x="452702" y="46038"/>
                  <a:pt x="815513" y="50483"/>
                </a:cubicBezTo>
                <a:cubicBezTo>
                  <a:pt x="1141872" y="26353"/>
                  <a:pt x="1019275" y="23919"/>
                  <a:pt x="1436287" y="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803" name="TextBox 5"/>
          <p:cNvSpPr txBox="1">
            <a:spLocks noChangeArrowheads="1"/>
          </p:cNvSpPr>
          <p:nvPr/>
        </p:nvSpPr>
        <p:spPr bwMode="auto">
          <a:xfrm>
            <a:off x="5075238" y="4441825"/>
            <a:ext cx="2849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200" i="1" dirty="0" smtClean="0"/>
              <a:t>Растущий мировой потенциал СПГ </a:t>
            </a:r>
            <a:endParaRPr lang="en-GB" sz="1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75986" y="6458211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/>
              <a:t>Источник</a:t>
            </a:r>
            <a:r>
              <a:rPr lang="en-GB" sz="1000" i="1" dirty="0" smtClean="0"/>
              <a:t>: </a:t>
            </a:r>
            <a:r>
              <a:rPr lang="ru-RU" sz="1000" i="1" dirty="0" smtClean="0"/>
              <a:t>МЭА</a:t>
            </a:r>
            <a:endParaRPr lang="en-GB" sz="1000" i="1" dirty="0"/>
          </a:p>
        </p:txBody>
      </p:sp>
      <p:pic>
        <p:nvPicPr>
          <p:cNvPr id="86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6516" y="4724400"/>
            <a:ext cx="3059432" cy="1777197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 bwMode="auto">
          <a:xfrm>
            <a:off x="4962142" y="4784372"/>
            <a:ext cx="111252" cy="1446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06516" y="4951250"/>
            <a:ext cx="246221" cy="12237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400" dirty="0" smtClean="0"/>
              <a:t>Мощности СПГ (млрд. м3)</a:t>
            </a: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5574028" y="6119397"/>
            <a:ext cx="210240" cy="105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6241541" y="6119397"/>
            <a:ext cx="667512" cy="111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7298436" y="6119397"/>
            <a:ext cx="333756" cy="111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62776" y="6095842"/>
            <a:ext cx="25031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dirty="0" smtClean="0">
                <a:latin typeface="Arial Narrow" pitchFamily="34" charset="0"/>
              </a:rPr>
              <a:t>Существующие	 Строящиеся                                                      Потенциальный</a:t>
            </a: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5141284" y="6230649"/>
            <a:ext cx="421316" cy="222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61966" y="6230649"/>
            <a:ext cx="500634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" dirty="0" smtClean="0">
                <a:latin typeface="Arial Narrow" pitchFamily="34" charset="0"/>
              </a:rPr>
              <a:t>Существующие </a:t>
            </a:r>
          </a:p>
          <a:p>
            <a:pPr>
              <a:lnSpc>
                <a:spcPct val="80000"/>
              </a:lnSpc>
            </a:pPr>
            <a:r>
              <a:rPr lang="ru-RU" sz="400" dirty="0" smtClean="0">
                <a:latin typeface="Arial Narrow" pitchFamily="34" charset="0"/>
              </a:rPr>
              <a:t>мощности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061966" y="6341901"/>
            <a:ext cx="500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dirty="0" smtClean="0">
                <a:latin typeface="Arial Narrow" pitchFamily="34" charset="0"/>
              </a:rPr>
              <a:t>Австралия и Азия</a:t>
            </a:r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5598000" y="6230649"/>
            <a:ext cx="213358" cy="222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6043565" y="6245103"/>
            <a:ext cx="309228" cy="222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6500837" y="6259557"/>
            <a:ext cx="309228" cy="222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Прямоугольник 98"/>
          <p:cNvSpPr/>
          <p:nvPr/>
        </p:nvSpPr>
        <p:spPr bwMode="auto">
          <a:xfrm>
            <a:off x="6933581" y="6274011"/>
            <a:ext cx="364854" cy="222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7378590" y="6230649"/>
            <a:ext cx="364854" cy="222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08000" y="6336000"/>
            <a:ext cx="25031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dirty="0" smtClean="0">
                <a:latin typeface="Arial Narrow" pitchFamily="34" charset="0"/>
              </a:rPr>
              <a:t>Канада                             Евразия                         Европа                            Латинская Америка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08000" y="6228000"/>
            <a:ext cx="25031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dirty="0" smtClean="0">
                <a:latin typeface="Arial Narrow" pitchFamily="34" charset="0"/>
              </a:rPr>
              <a:t>Другие                             Австралия                      США                                Африка                          Ближний Восток</a:t>
            </a:r>
          </a:p>
        </p:txBody>
      </p:sp>
    </p:spTree>
    <p:extLst>
      <p:ext uri="{BB962C8B-B14F-4D97-AF65-F5344CB8AC3E}">
        <p14:creationId xmlns:p14="http://schemas.microsoft.com/office/powerpoint/2010/main" val="3452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ru-RU" sz="2600" dirty="0" smtClean="0"/>
              <a:t>Объективные (постоянные) причины «торможения» в освоении УВ российского шельфа</a:t>
            </a:r>
            <a:endParaRPr lang="en-GB" sz="2600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/>
          <a:lstStyle/>
          <a:p>
            <a:pPr lvl="0"/>
            <a:r>
              <a:rPr lang="ru-RU" sz="1800" dirty="0"/>
              <a:t>Технологические причины. </a:t>
            </a:r>
            <a:r>
              <a:rPr lang="ru-RU" sz="1800" b="0" dirty="0"/>
              <a:t>Для большинства обширных арктических акваторий, включающих такие моря, как Карское, Лаптевых, Восточно-Сибирское, Чукотское  в мировой практике  отсутствуют апробированные технологические решения для морской добычи</a:t>
            </a:r>
            <a:r>
              <a:rPr lang="ru-RU" sz="1800" b="0" dirty="0" smtClean="0"/>
              <a:t>.</a:t>
            </a:r>
            <a:endParaRPr lang="ru-RU" sz="1800" b="0" dirty="0"/>
          </a:p>
          <a:p>
            <a:pPr lvl="0"/>
            <a:r>
              <a:rPr lang="ru-RU" sz="1800" dirty="0"/>
              <a:t>Природно-климатические причины. </a:t>
            </a:r>
            <a:r>
              <a:rPr lang="ru-RU" sz="1800" b="0" dirty="0"/>
              <a:t>Суровые условия Арктики и Дальнего Востока с тяжелой ледовой обстановкой, длинными полярными ночами и преобладанием очень низких температур не позволяют не только эффективно обустраивать морские промыслы, но и создать необходимую развитую промышленную береговую инфраструктуру. Условия труда и жизни людей здесь постоянно являются экстремальными и зачастую опасными.</a:t>
            </a:r>
            <a:r>
              <a:rPr lang="ru-RU" sz="1800" dirty="0"/>
              <a:t> </a:t>
            </a:r>
          </a:p>
          <a:p>
            <a:pPr lvl="0"/>
            <a:r>
              <a:rPr lang="ru-RU" sz="1800" dirty="0"/>
              <a:t>Экологические причины. </a:t>
            </a:r>
            <a:r>
              <a:rPr lang="ru-RU" sz="1800" b="0" dirty="0"/>
              <a:t>Последствия разливов нефти или иных неблагоприятных техногенных событий для ранимой арктической природы могут быть катастрофическими, поскольку организовать оперативную ликвидацию таких последствий практически невозможно. </a:t>
            </a:r>
          </a:p>
          <a:p>
            <a:pPr lvl="0"/>
            <a:r>
              <a:rPr lang="ru-RU" sz="1800" dirty="0"/>
              <a:t>Экономические причины. </a:t>
            </a:r>
            <a:r>
              <a:rPr lang="ru-RU" sz="1800" b="0" dirty="0"/>
              <a:t>Все вышеперечисленные факторы говорят о том, что разведка и особенно будущее освоение углеводородных ресурсов российского шельфа потребуют весьма значительных затрат, несопоставимых с затратами на подобные цели в других регионах</a:t>
            </a:r>
            <a:r>
              <a:rPr lang="ru-RU" sz="1800" b="0" dirty="0" smtClean="0"/>
              <a:t>. В условиях развернувшейся жесткой конкуренции за рынки сбыта, потенциальные будущие потребители «дорогих» шельфовых УВ не ясны. </a:t>
            </a:r>
          </a:p>
        </p:txBody>
      </p:sp>
    </p:spTree>
    <p:extLst>
      <p:ext uri="{BB962C8B-B14F-4D97-AF65-F5344CB8AC3E}">
        <p14:creationId xmlns:p14="http://schemas.microsoft.com/office/powerpoint/2010/main" val="42899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6950" y="107950"/>
            <a:ext cx="6858000" cy="723900"/>
          </a:xfrm>
        </p:spPr>
        <p:txBody>
          <a:bodyPr/>
          <a:lstStyle/>
          <a:p>
            <a:r>
              <a:rPr lang="ru-RU" sz="2800" dirty="0" smtClean="0"/>
              <a:t>Е.М. Примаков об освоении российского шельфа 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08888" y="914400"/>
            <a:ext cx="7035112" cy="23622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«На арктическом шельфе рентабельность добычи обеспечивается только при цене 100-120 долларов за баррель. Стоит ли нам в таких условиях форсировать добычу на шельфе Ледового океана? Почему при всей важности этого региона для России не сделать паузу в освоении арктических нефтегазовых месторождений? Такую паузу уже сделали некоторые наши конкуренты. США пробурили последнюю скважину на арктическом шельфе в 2003 году, Канада – в 2005 году</a:t>
            </a:r>
            <a:r>
              <a:rPr lang="ru-RU" sz="1600" dirty="0" smtClean="0"/>
              <a:t>…»</a:t>
            </a:r>
          </a:p>
          <a:p>
            <a:pPr marL="0" indent="0">
              <a:buNone/>
            </a:pPr>
            <a:r>
              <a:rPr lang="ru-RU" sz="1600" i="1" dirty="0" smtClean="0">
                <a:solidFill>
                  <a:srgbClr val="2D2DFF"/>
                </a:solidFill>
              </a:rPr>
              <a:t>13 января 2015 г. </a:t>
            </a:r>
            <a:r>
              <a:rPr lang="en-US" sz="1600" u="sng" dirty="0">
                <a:solidFill>
                  <a:srgbClr val="2D2DFF"/>
                </a:solidFill>
              </a:rPr>
              <a:t>https</a:t>
            </a:r>
            <a:r>
              <a:rPr lang="ru-RU" sz="1600" u="sng" dirty="0">
                <a:solidFill>
                  <a:srgbClr val="2D2DFF"/>
                </a:solidFill>
              </a:rPr>
              <a:t>://</a:t>
            </a:r>
            <a:r>
              <a:rPr lang="en-US" sz="1600" u="sng" dirty="0">
                <a:solidFill>
                  <a:srgbClr val="2D2DFF"/>
                </a:solidFill>
              </a:rPr>
              <a:t>ria</a:t>
            </a:r>
            <a:r>
              <a:rPr lang="ru-RU" sz="1600" u="sng" dirty="0">
                <a:solidFill>
                  <a:srgbClr val="2D2DFF"/>
                </a:solidFill>
              </a:rPr>
              <a:t>.</a:t>
            </a:r>
            <a:r>
              <a:rPr lang="en-US" sz="1600" u="sng" dirty="0" err="1">
                <a:solidFill>
                  <a:srgbClr val="2D2DFF"/>
                </a:solidFill>
              </a:rPr>
              <a:t>ru</a:t>
            </a:r>
            <a:r>
              <a:rPr lang="ru-RU" sz="1600" u="sng" dirty="0">
                <a:solidFill>
                  <a:srgbClr val="2D2DFF"/>
                </a:solidFill>
              </a:rPr>
              <a:t>/</a:t>
            </a:r>
            <a:r>
              <a:rPr lang="en-US" sz="1600" u="sng" dirty="0">
                <a:solidFill>
                  <a:srgbClr val="2D2DFF"/>
                </a:solidFill>
              </a:rPr>
              <a:t>economy</a:t>
            </a:r>
            <a:r>
              <a:rPr lang="ru-RU" sz="1600" u="sng" dirty="0">
                <a:solidFill>
                  <a:srgbClr val="2D2DFF"/>
                </a:solidFill>
              </a:rPr>
              <a:t>/20150113/1042426281.</a:t>
            </a:r>
            <a:r>
              <a:rPr lang="en-US" sz="1600" u="sng" dirty="0" smtClean="0">
                <a:solidFill>
                  <a:srgbClr val="2D2DFF"/>
                </a:solidFill>
              </a:rPr>
              <a:t>html</a:t>
            </a:r>
            <a:r>
              <a:rPr lang="ru-RU" sz="1600" u="sng" dirty="0">
                <a:solidFill>
                  <a:srgbClr val="2D2DFF"/>
                </a:solidFill>
              </a:rPr>
              <a:t> </a:t>
            </a:r>
            <a:endParaRPr lang="ru-RU" sz="1600" i="1" dirty="0">
              <a:solidFill>
                <a:srgbClr val="2D2D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>
              <a:defRPr/>
            </a:pPr>
            <a:fld id="{6A580509-E8BB-4347-9151-D32406E0901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35792"/>
          <a:stretch/>
        </p:blipFill>
        <p:spPr bwMode="auto">
          <a:xfrm>
            <a:off x="99616" y="762000"/>
            <a:ext cx="195778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4"/>
          <p:cNvSpPr txBox="1">
            <a:spLocks/>
          </p:cNvSpPr>
          <p:nvPr/>
        </p:nvSpPr>
        <p:spPr bwMode="auto">
          <a:xfrm>
            <a:off x="152400" y="34290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0000"/>
              </a:buClr>
              <a:buSzPct val="70000"/>
              <a:buFont typeface="Wingdings" pitchFamily="2" charset="2"/>
              <a:buChar char="l"/>
              <a:defRPr sz="2800" b="1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0000"/>
              <a:buFont typeface="Wingdings" pitchFamily="2" charset="2"/>
              <a:buChar char="l"/>
              <a:defRPr sz="2400" b="1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2000" kern="0" dirty="0" smtClean="0">
                <a:solidFill>
                  <a:srgbClr val="7E4620"/>
                </a:solidFill>
              </a:rPr>
              <a:t>РАЗУМНЫЕ КОМПРОМИССЫ:</a:t>
            </a:r>
          </a:p>
          <a:p>
            <a:pPr marL="0" indent="0" algn="ctr">
              <a:buFont typeface="Wingdings" pitchFamily="2" charset="2"/>
              <a:buNone/>
            </a:pPr>
            <a:endParaRPr lang="ru-RU" sz="2000" i="1" kern="0" dirty="0">
              <a:solidFill>
                <a:srgbClr val="7E4620"/>
              </a:solidFill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 bwMode="auto">
          <a:xfrm>
            <a:off x="228600" y="4038600"/>
            <a:ext cx="861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0000"/>
              </a:buClr>
              <a:buSzPct val="70000"/>
              <a:buFont typeface="Wingdings" pitchFamily="2" charset="2"/>
              <a:buChar char="l"/>
              <a:defRPr sz="2800" b="1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0000"/>
              <a:buFont typeface="Wingdings" pitchFamily="2" charset="2"/>
              <a:buChar char="l"/>
              <a:defRPr sz="2400" b="1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kern="0" dirty="0" smtClean="0">
                <a:solidFill>
                  <a:srgbClr val="002060"/>
                </a:solidFill>
              </a:rPr>
              <a:t>Продолжить геологоразведку в зонах, примыкающих к районам </a:t>
            </a:r>
            <a:r>
              <a:rPr lang="ru-RU" sz="1800" kern="0" dirty="0" err="1" smtClean="0">
                <a:solidFill>
                  <a:srgbClr val="002060"/>
                </a:solidFill>
              </a:rPr>
              <a:t>нефтегазодобычи</a:t>
            </a:r>
            <a:r>
              <a:rPr lang="ru-RU" sz="1800" kern="0" dirty="0" smtClean="0">
                <a:solidFill>
                  <a:srgbClr val="002060"/>
                </a:solidFill>
              </a:rPr>
              <a:t> с развитой инфраструктурой (суша, транзитные и прибрежные зоны, незамерзающие акватории и т.п.) несмотря на потенциальную отрицательную экономическую оценку </a:t>
            </a:r>
            <a:r>
              <a:rPr lang="ru-RU" sz="1800" kern="0" dirty="0" err="1" smtClean="0">
                <a:solidFill>
                  <a:srgbClr val="002060"/>
                </a:solidFill>
              </a:rPr>
              <a:t>разведуемых</a:t>
            </a:r>
            <a:r>
              <a:rPr lang="ru-RU" sz="1800" kern="0" dirty="0" smtClean="0">
                <a:solidFill>
                  <a:srgbClr val="002060"/>
                </a:solidFill>
              </a:rPr>
              <a:t> объектов при нынешних ценах;</a:t>
            </a:r>
          </a:p>
          <a:p>
            <a:r>
              <a:rPr lang="ru-RU" sz="1800" kern="0" dirty="0" smtClean="0">
                <a:solidFill>
                  <a:srgbClr val="002060"/>
                </a:solidFill>
              </a:rPr>
              <a:t>В остальных районах</a:t>
            </a:r>
            <a:r>
              <a:rPr lang="ru-RU" sz="1800" kern="0" dirty="0">
                <a:solidFill>
                  <a:srgbClr val="002060"/>
                </a:solidFill>
              </a:rPr>
              <a:t> </a:t>
            </a:r>
            <a:r>
              <a:rPr lang="ru-RU" sz="1800" kern="0" dirty="0" smtClean="0">
                <a:solidFill>
                  <a:srgbClr val="002060"/>
                </a:solidFill>
              </a:rPr>
              <a:t>«держать руку на пульсе», проводя </a:t>
            </a:r>
            <a:r>
              <a:rPr lang="ru-RU" sz="1800" kern="0" smtClean="0">
                <a:solidFill>
                  <a:srgbClr val="002060"/>
                </a:solidFill>
              </a:rPr>
              <a:t>на шельфе планомерное </a:t>
            </a:r>
            <a:r>
              <a:rPr lang="ru-RU" sz="1800" kern="0" dirty="0" smtClean="0">
                <a:solidFill>
                  <a:srgbClr val="002060"/>
                </a:solidFill>
              </a:rPr>
              <a:t>изучение недр недорогими дистанционными методами и поисковой сейсморазведкой</a:t>
            </a:r>
            <a:endParaRPr lang="ru-RU" sz="1800" i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/>
          </p:cNvSpPr>
          <p:nvPr/>
        </p:nvSpPr>
        <p:spPr bwMode="auto">
          <a:xfrm>
            <a:off x="216596" y="813483"/>
            <a:ext cx="9144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000" b="1" dirty="0">
              <a:solidFill>
                <a:schemeClr val="accent2"/>
              </a:solidFill>
              <a:cs typeface="Times New Roman" charset="0"/>
            </a:endParaRP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cs typeface="Times New Roman" charset="0"/>
              </a:rPr>
              <a:t>Изменение </a:t>
            </a:r>
            <a:r>
              <a:rPr lang="ru-RU" sz="3600" b="1" dirty="0">
                <a:solidFill>
                  <a:schemeClr val="accent2"/>
                </a:solidFill>
                <a:cs typeface="Times New Roman" charset="0"/>
              </a:rPr>
              <a:t>структуры энергопотребления в </a:t>
            </a:r>
            <a:r>
              <a:rPr lang="ru-RU" sz="3600" b="1" dirty="0" smtClean="0">
                <a:solidFill>
                  <a:schemeClr val="accent2"/>
                </a:solidFill>
                <a:cs typeface="Times New Roman" charset="0"/>
              </a:rPr>
              <a:t>мире за 200 лет</a:t>
            </a:r>
            <a:endParaRPr lang="ru-RU" sz="3600" b="1" dirty="0">
              <a:solidFill>
                <a:schemeClr val="accent2"/>
              </a:solidFill>
              <a:cs typeface="Times New Roman" charset="0"/>
            </a:endParaRPr>
          </a:p>
          <a:p>
            <a:pPr algn="ctr"/>
            <a:endParaRPr lang="ru-RU" sz="3600" b="1" dirty="0">
              <a:solidFill>
                <a:schemeClr val="accent2"/>
              </a:solidFill>
              <a:cs typeface="Times New Roman" charset="0"/>
            </a:endParaRPr>
          </a:p>
          <a:p>
            <a:pPr algn="ctr"/>
            <a:r>
              <a:rPr lang="ru-RU" sz="2400" b="1" dirty="0">
                <a:solidFill>
                  <a:schemeClr val="accent2"/>
                </a:solidFill>
                <a:cs typeface="Times New Roman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cs typeface="Times New Roman" charset="0"/>
              </a:rPr>
            </a:br>
            <a:endParaRPr lang="ru-RU" sz="3200" dirty="0">
              <a:solidFill>
                <a:schemeClr val="accent2"/>
              </a:solidFill>
              <a:cs typeface="Times New Roman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6"/>
          <a:stretch/>
        </p:blipFill>
        <p:spPr>
          <a:xfrm>
            <a:off x="0" y="1611085"/>
            <a:ext cx="9144000" cy="4865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1465944"/>
            <a:ext cx="3276600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Это требует поиска новых видов полезных ископаемых, в том числе в Арктике!</a:t>
            </a:r>
            <a:endParaRPr lang="ru-RU" sz="2400" b="1" i="1" dirty="0">
              <a:solidFill>
                <a:srgbClr val="3399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/>
          <a:lstStyle/>
          <a:p>
            <a:r>
              <a:rPr lang="ru-RU" dirty="0" smtClean="0"/>
              <a:t>Геологическая карта севера России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F1F44-EB4A-45AE-BF14-EA0E5FA5A4F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600200"/>
            <a:ext cx="9144000" cy="2765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2" y="838200"/>
            <a:ext cx="5181598" cy="7386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Большое количество «рудных районов», которые не были разведаны и даже </a:t>
            </a:r>
            <a:r>
              <a:rPr lang="ru-RU" sz="1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опоискованы</a:t>
            </a:r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предыдущие десятилетия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562600"/>
            <a:ext cx="6096000" cy="95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Месторождения твердых полезных ископаемых (ТПИ) кратно менее </a:t>
            </a:r>
            <a:r>
              <a:rPr lang="ru-RU" sz="14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затратны</a:t>
            </a:r>
            <a:r>
              <a:rPr lang="ru-RU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обустройстве по сравнению с шельфовыми, а объемы транспортировки руды или готовой продукции несопоставимо меньше УВ сырья </a:t>
            </a:r>
            <a:endParaRPr lang="ru-RU" sz="14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1" y="4343400"/>
            <a:ext cx="8610600" cy="116955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Вероятность открытия крупных месторождений полиметаллических руд и редкоземельных элементов не подлежит сомнению: </a:t>
            </a:r>
            <a:r>
              <a:rPr lang="ru-RU" sz="1400" b="1" i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400" b="1" i="1" dirty="0" smtClean="0">
                <a:solidFill>
                  <a:srgbClr val="2D2DFF"/>
                </a:solidFill>
                <a:latin typeface="Arial" pitchFamily="34" charset="0"/>
                <a:cs typeface="Arial" pitchFamily="34" charset="0"/>
              </a:rPr>
              <a:t>едь, цинк, никель, кобальт, золото, свинец, олово, титан, литий, кадмий, уран </a:t>
            </a:r>
            <a:r>
              <a:rPr lang="ru-RU" sz="1400" b="1" i="1" dirty="0" smtClean="0">
                <a:solidFill>
                  <a:srgbClr val="2D2DFF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1400" b="1" i="1" dirty="0" smtClean="0">
                <a:solidFill>
                  <a:srgbClr val="2D2D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smtClean="0">
                <a:solidFill>
                  <a:srgbClr val="2D2DFF"/>
                </a:solidFill>
                <a:latin typeface="Arial" pitchFamily="34" charset="0"/>
                <a:cs typeface="Arial" pitchFamily="34" charset="0"/>
              </a:rPr>
              <a:t>т.д.</a:t>
            </a:r>
            <a:endParaRPr lang="ru-RU" sz="1400" b="1" i="1" dirty="0" smtClean="0">
              <a:solidFill>
                <a:srgbClr val="2D2D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Найдут применение в условиях развивающейся энергетики ВИЭ и в будущих технологиях аккумулирования энергии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>
            <a:stCxn id="10" idx="2"/>
          </p:cNvCxnSpPr>
          <p:nvPr/>
        </p:nvCxnSpPr>
        <p:spPr bwMode="auto">
          <a:xfrm flipH="1">
            <a:off x="457203" y="1576864"/>
            <a:ext cx="4114798" cy="107658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2"/>
          </p:cNvCxnSpPr>
          <p:nvPr/>
        </p:nvCxnSpPr>
        <p:spPr bwMode="auto">
          <a:xfrm flipH="1">
            <a:off x="2286003" y="1576864"/>
            <a:ext cx="2285998" cy="92418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</p:cNvCxnSpPr>
          <p:nvPr/>
        </p:nvCxnSpPr>
        <p:spPr bwMode="auto">
          <a:xfrm flipH="1">
            <a:off x="1981203" y="1576864"/>
            <a:ext cx="2590798" cy="237198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0"/>
          </p:cNvCxnSpPr>
          <p:nvPr/>
        </p:nvCxnSpPr>
        <p:spPr bwMode="auto">
          <a:xfrm flipH="1">
            <a:off x="4114800" y="1600200"/>
            <a:ext cx="444500" cy="1600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2"/>
          </p:cNvCxnSpPr>
          <p:nvPr/>
        </p:nvCxnSpPr>
        <p:spPr bwMode="auto">
          <a:xfrm>
            <a:off x="4572001" y="1576864"/>
            <a:ext cx="380999" cy="244818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2"/>
          </p:cNvCxnSpPr>
          <p:nvPr/>
        </p:nvCxnSpPr>
        <p:spPr bwMode="auto">
          <a:xfrm>
            <a:off x="4572001" y="1576864"/>
            <a:ext cx="3657599" cy="69558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609600"/>
          </a:xfrm>
        </p:spPr>
        <p:txBody>
          <a:bodyPr/>
          <a:lstStyle/>
          <a:p>
            <a:r>
              <a:rPr lang="ru-RU" dirty="0" smtClean="0"/>
              <a:t>Необходимые виды деятельности в Арктике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4953000"/>
          </a:xfrm>
        </p:spPr>
        <p:txBody>
          <a:bodyPr/>
          <a:lstStyle/>
          <a:p>
            <a:r>
              <a:rPr lang="ru-RU" sz="2400" dirty="0" smtClean="0"/>
              <a:t>Восстановление сети наблюдательных станций  </a:t>
            </a:r>
            <a:r>
              <a:rPr lang="ru-RU" sz="2400" dirty="0" err="1" smtClean="0"/>
              <a:t>гидрометслужбы</a:t>
            </a:r>
            <a:r>
              <a:rPr lang="ru-RU" sz="2400" dirty="0" smtClean="0"/>
              <a:t> и их техническое перевооружение</a:t>
            </a:r>
          </a:p>
          <a:p>
            <a:r>
              <a:rPr lang="ru-RU" sz="2400" dirty="0" err="1" smtClean="0"/>
              <a:t>Севморпуть</a:t>
            </a:r>
            <a:r>
              <a:rPr lang="ru-RU" sz="2400" dirty="0" smtClean="0"/>
              <a:t> – транспортная артерия будущего: строительство портов</a:t>
            </a:r>
            <a:r>
              <a:rPr lang="ru-RU" sz="2400" dirty="0"/>
              <a:t> </a:t>
            </a:r>
            <a:r>
              <a:rPr lang="ru-RU" sz="2400" dirty="0" smtClean="0"/>
              <a:t>и  инфраструктуры.</a:t>
            </a:r>
          </a:p>
          <a:p>
            <a:r>
              <a:rPr lang="ru-RU" sz="2400" dirty="0" smtClean="0"/>
              <a:t> Развитие горнорудной промышленности для перспективных видов сырья</a:t>
            </a:r>
          </a:p>
          <a:p>
            <a:r>
              <a:rPr lang="ru-RU" sz="2400" dirty="0" smtClean="0"/>
              <a:t>Поддержание хозяйственной деятельности коренного этноса и вывод его на самоокупаемость</a:t>
            </a:r>
          </a:p>
          <a:p>
            <a:r>
              <a:rPr lang="ru-RU" sz="2400" dirty="0" smtClean="0"/>
              <a:t>Укрепление обороноспособности северных рубежей России 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DEF6D-E5F3-4714-9A42-0DCCE63D1C9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5042118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Все данные виды деятельности на сегодняшний день представляются более приоритетными, нежели освоение нефтегазового потенциала шельфа Арктики!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14" y="609600"/>
            <a:ext cx="5611628" cy="5037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48713"/>
            <a:ext cx="4283968" cy="260928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550314" y="1520007"/>
            <a:ext cx="3593686" cy="91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8900000" algn="ctr" rotWithShape="0">
              <a:srgbClr val="A4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/>
              <a:t/>
            </a:r>
            <a:br>
              <a:rPr lang="ru-RU" sz="2800" kern="0" dirty="0" smtClean="0"/>
            </a:br>
            <a:r>
              <a:rPr lang="ru-RU" sz="2800" kern="0" dirty="0" smtClean="0"/>
              <a:t/>
            </a:r>
            <a:br>
              <a:rPr lang="ru-RU" sz="2800" kern="0" dirty="0" smtClean="0"/>
            </a:br>
            <a:r>
              <a:rPr lang="ru-RU" sz="2800" kern="0" dirty="0" smtClean="0"/>
              <a:t/>
            </a:r>
            <a:br>
              <a:rPr lang="ru-RU" sz="2800" kern="0" dirty="0" smtClean="0"/>
            </a:br>
            <a:r>
              <a:rPr lang="ru-RU" sz="2800" kern="0" dirty="0" smtClean="0"/>
              <a:t>Дополнительные статьи </a:t>
            </a:r>
            <a:br>
              <a:rPr lang="ru-RU" sz="2800" kern="0" dirty="0" smtClean="0"/>
            </a:br>
            <a:r>
              <a:rPr lang="ru-RU" sz="2800" kern="0" dirty="0" smtClean="0"/>
              <a:t>и материалы доступны на сайте </a:t>
            </a:r>
            <a:r>
              <a:rPr lang="en-US" sz="2800" kern="0" dirty="0" smtClean="0">
                <a:solidFill>
                  <a:srgbClr val="3333CC"/>
                </a:solidFill>
                <a:hlinkClick r:id="rId5"/>
              </a:rPr>
              <a:t>www.ampilov.ru</a:t>
            </a:r>
            <a:r>
              <a:rPr lang="ru-RU" sz="2800" kern="0" dirty="0" smtClean="0">
                <a:solidFill>
                  <a:srgbClr val="FF0066"/>
                </a:solidFill>
              </a:rPr>
              <a:t/>
            </a:r>
            <a:br>
              <a:rPr lang="ru-RU" sz="2800" kern="0" dirty="0" smtClean="0">
                <a:solidFill>
                  <a:srgbClr val="FF0066"/>
                </a:solidFill>
              </a:rPr>
            </a:br>
            <a:endParaRPr lang="ru-RU" sz="28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1" t="8068" r="21734" b="5190"/>
          <a:stretch/>
        </p:blipFill>
        <p:spPr bwMode="auto">
          <a:xfrm>
            <a:off x="-38230" y="50694"/>
            <a:ext cx="5638800" cy="569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026" y="5772150"/>
            <a:ext cx="5538288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7961" dir="18900000" algn="ctr" rotWithShape="0">
              <a:srgbClr val="A4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1800" kern="0" dirty="0" smtClean="0">
                <a:solidFill>
                  <a:srgbClr val="FF0000"/>
                </a:solidFill>
              </a:rPr>
              <a:t/>
            </a:r>
            <a:br>
              <a:rPr lang="ru-RU" sz="1800" kern="0" dirty="0" smtClean="0">
                <a:solidFill>
                  <a:srgbClr val="FF0000"/>
                </a:solidFill>
              </a:rPr>
            </a:br>
            <a:r>
              <a:rPr lang="ru-RU" sz="1800" kern="0" dirty="0" smtClean="0">
                <a:solidFill>
                  <a:srgbClr val="FF0000"/>
                </a:solidFill>
              </a:rPr>
              <a:t>Опубликована в журнале «Минеральные ресурсы России. Экономика и управление», 2017, №2, с. 38-50</a:t>
            </a:r>
            <a:br>
              <a:rPr lang="ru-RU" sz="1800" kern="0" dirty="0" smtClean="0">
                <a:solidFill>
                  <a:srgbClr val="FF0000"/>
                </a:solidFill>
              </a:rPr>
            </a:br>
            <a:endParaRPr lang="ru-RU" sz="18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01000" cy="8995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Разные источники – одни потребители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165699"/>
              </p:ext>
            </p:extLst>
          </p:nvPr>
        </p:nvGraphicFramePr>
        <p:xfrm>
          <a:off x="899592" y="1916832"/>
          <a:ext cx="81472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" y="3657600"/>
            <a:ext cx="2281638" cy="1524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9904" y="685800"/>
            <a:ext cx="9001000" cy="8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8900000" algn="ctr" rotWithShape="0">
              <a:srgbClr val="A4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ru-RU" sz="3200" kern="0" dirty="0" smtClean="0">
                <a:solidFill>
                  <a:srgbClr val="8A0000"/>
                </a:solidFill>
              </a:rPr>
              <a:t>ТРИЛЕММА:</a:t>
            </a:r>
            <a:endParaRPr lang="ru-RU" sz="3200" kern="0" dirty="0">
              <a:solidFill>
                <a:srgbClr val="8A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" y="2133600"/>
            <a:ext cx="22816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23241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по добыче на российском шельфе по состоянию на 2010 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CEF77-F5BD-46C4-B946-26ABD7BE811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8" y="1143000"/>
            <a:ext cx="8401564" cy="416877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200" y="55626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8900000" algn="ctr" rotWithShape="0">
              <a:srgbClr val="A4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ru-RU" sz="2400" kern="0" dirty="0" smtClean="0">
                <a:solidFill>
                  <a:srgbClr val="FF0000"/>
                </a:solidFill>
                <a:effectLst/>
              </a:rPr>
              <a:t>По состоянию на 2017 г. сроки значительно отодвинуты, </a:t>
            </a:r>
          </a:p>
          <a:p>
            <a:r>
              <a:rPr lang="ru-RU" sz="2400" kern="0" dirty="0" smtClean="0">
                <a:solidFill>
                  <a:srgbClr val="FF0000"/>
                </a:solidFill>
                <a:effectLst/>
              </a:rPr>
              <a:t>а плановые объемы кратно уменьшились</a:t>
            </a:r>
            <a:endParaRPr lang="ru-RU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95536" y="6553200"/>
            <a:ext cx="84290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Ю.П. Ампилов</a:t>
            </a: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: 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«Анализ состояния работ на шельфе в </a:t>
            </a: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условиях 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кризиса и низких цен на нефть»</a:t>
            </a: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  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09600"/>
          </a:xfrm>
        </p:spPr>
        <p:txBody>
          <a:bodyPr/>
          <a:lstStyle/>
          <a:p>
            <a:r>
              <a:rPr lang="ru-RU" sz="2600" dirty="0" smtClean="0"/>
              <a:t>Мировая динамика по морскому бурению: значительное падение в условиях кризиса 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CEF77-F5BD-46C4-B946-26ABD7BE811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838201"/>
            <a:ext cx="4086225" cy="2895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41667" r="36511" b="17583"/>
          <a:stretch/>
        </p:blipFill>
        <p:spPr bwMode="auto">
          <a:xfrm>
            <a:off x="457200" y="3810000"/>
            <a:ext cx="7467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981200"/>
            <a:ext cx="3657600" cy="7386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Средняя суточная ставка </a:t>
            </a:r>
          </a:p>
          <a:p>
            <a:pPr algn="ctr"/>
            <a:r>
              <a:rPr lang="ru-RU" sz="1400" b="1" i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на одну среднюю буровую установку упала с </a:t>
            </a:r>
            <a:r>
              <a:rPr lang="en-US" sz="1400" b="1" i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400" b="1" i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600 </a:t>
            </a:r>
            <a:r>
              <a:rPr lang="ru-RU" sz="1400" b="1" i="1" dirty="0" err="1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en-US" sz="1400" b="1" i="1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i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en-US" sz="1400" b="1" i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400" b="1" i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ru-RU" sz="1400" b="1" i="1" dirty="0" err="1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en-US" sz="1400" b="1" i="1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i="1" dirty="0">
              <a:solidFill>
                <a:srgbClr val="8A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3972580"/>
            <a:ext cx="3886200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Количество работающих </a:t>
            </a:r>
          </a:p>
          <a:p>
            <a:pPr algn="ctr"/>
            <a:r>
              <a:rPr lang="ru-RU" sz="1400" b="1" i="1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400" b="1" i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орских буровых снизилось с 460 до 320</a:t>
            </a:r>
            <a:endParaRPr lang="ru-RU" sz="1400" b="1" i="1" dirty="0">
              <a:solidFill>
                <a:srgbClr val="8A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150" y="5715000"/>
            <a:ext cx="6750050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Данные факты следует учитывать при планировании строительства собственных дорогостоящих буровых установок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395536" y="6657201"/>
            <a:ext cx="84290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Ю.П. Ампилов</a:t>
            </a: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: 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«Анализ состояния работ на шельфе в </a:t>
            </a: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условиях 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кризиса и низких цен на нефть»</a:t>
            </a: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  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54" y="44624"/>
            <a:ext cx="9207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7776864" cy="5494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928" y="1123890"/>
            <a:ext cx="769647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Выручка по кварталам за последние 15 лет, млн. </a:t>
            </a:r>
            <a:r>
              <a:rPr lang="en-US" sz="18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USD</a:t>
            </a:r>
            <a:endParaRPr lang="ru-RU" sz="1800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35496" y="235803"/>
            <a:ext cx="767723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квартал 2016 наихудший в истории мировой  сейсморазведки на шельфе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95536" y="6581001"/>
            <a:ext cx="84290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Ю.П. Ампилов</a:t>
            </a: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: 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«Анализ состояния работ на шельфе в </a:t>
            </a: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условиях 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кризиса и низких цен на нефть»</a:t>
            </a: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  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ru-RU" sz="2400" dirty="0" smtClean="0"/>
              <a:t>Ход выполнения лицензионных обязательств по ГРР на участках  российского шельфа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74220" y="6651559"/>
            <a:ext cx="325974" cy="200055"/>
          </a:xfrm>
          <a:prstGeom prst="rect">
            <a:avLst/>
          </a:prstGeom>
        </p:spPr>
        <p:txBody>
          <a:bodyPr/>
          <a:lstStyle/>
          <a:p>
            <a:fld id="{75CE08BF-DDD9-B543-9431-4F8D40BEB680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t="20800" r="50501" b="5531"/>
          <a:stretch/>
        </p:blipFill>
        <p:spPr bwMode="auto">
          <a:xfrm>
            <a:off x="35496" y="1412776"/>
            <a:ext cx="9110331" cy="470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16806" y="4370863"/>
            <a:ext cx="962167" cy="3101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3D  1500 km2</a:t>
            </a:r>
          </a:p>
          <a:p>
            <a:pPr algn="ctr"/>
            <a:r>
              <a:rPr lang="en-US" sz="900" dirty="0" smtClean="0">
                <a:solidFill>
                  <a:srgbClr val="C00000"/>
                </a:solidFill>
              </a:rPr>
              <a:t>RN/Statoil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6380330" y="4680964"/>
            <a:ext cx="617560" cy="273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52311" y="2415988"/>
            <a:ext cx="866930" cy="31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3D 4000 km2</a:t>
            </a:r>
          </a:p>
          <a:p>
            <a:pPr algn="ctr"/>
            <a:r>
              <a:rPr lang="en-US" sz="900" dirty="0" smtClean="0">
                <a:solidFill>
                  <a:srgbClr val="C00000"/>
                </a:solidFill>
              </a:rPr>
              <a:t>Gazprom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1944806" y="2571039"/>
            <a:ext cx="407505" cy="31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46060" y="5303575"/>
            <a:ext cx="866930" cy="3101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3D 1200 km2</a:t>
            </a:r>
          </a:p>
          <a:p>
            <a:pPr algn="ctr"/>
            <a:r>
              <a:rPr lang="en-US" sz="900" dirty="0" smtClean="0">
                <a:solidFill>
                  <a:srgbClr val="C00000"/>
                </a:solidFill>
              </a:rPr>
              <a:t>RN/</a:t>
            </a:r>
            <a:r>
              <a:rPr lang="en-US" sz="900" dirty="0" err="1" smtClean="0">
                <a:solidFill>
                  <a:srgbClr val="C00000"/>
                </a:solidFill>
              </a:rPr>
              <a:t>Inpex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>
            <a:stCxn id="18" idx="0"/>
          </p:cNvCxnSpPr>
          <p:nvPr/>
        </p:nvCxnSpPr>
        <p:spPr>
          <a:xfrm flipH="1" flipV="1">
            <a:off x="6649873" y="4966596"/>
            <a:ext cx="129652" cy="336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36873" y="4914049"/>
            <a:ext cx="910990" cy="31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3D  1700 km2</a:t>
            </a:r>
          </a:p>
          <a:p>
            <a:pPr algn="ctr"/>
            <a:r>
              <a:rPr lang="en-US" sz="900" dirty="0" smtClean="0">
                <a:solidFill>
                  <a:srgbClr val="C00000"/>
                </a:solidFill>
              </a:rPr>
              <a:t>Gazprom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6892119" y="5069100"/>
            <a:ext cx="344754" cy="155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69813" y="2506973"/>
            <a:ext cx="866930" cy="31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3D 3200 km2</a:t>
            </a:r>
          </a:p>
          <a:p>
            <a:pPr algn="ctr"/>
            <a:r>
              <a:rPr lang="en-US" sz="900" dirty="0" smtClean="0">
                <a:solidFill>
                  <a:srgbClr val="C00000"/>
                </a:solidFill>
              </a:rPr>
              <a:t>Gazprom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 flipH="1" flipV="1">
            <a:off x="846161" y="2367887"/>
            <a:ext cx="357117" cy="139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569839" y="1572102"/>
            <a:ext cx="866930" cy="310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3D 2500 km2</a:t>
            </a:r>
          </a:p>
          <a:p>
            <a:pPr algn="ctr"/>
            <a:r>
              <a:rPr lang="en-US" sz="900" dirty="0" err="1" smtClean="0">
                <a:solidFill>
                  <a:srgbClr val="C00000"/>
                </a:solidFill>
              </a:rPr>
              <a:t>Rosneft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1446663" y="1727153"/>
            <a:ext cx="123176" cy="272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0998" y="1628968"/>
            <a:ext cx="1082280" cy="3101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3D 1- 3000 km2</a:t>
            </a:r>
          </a:p>
          <a:p>
            <a:pPr algn="ctr"/>
            <a:r>
              <a:rPr lang="en-US" sz="900" dirty="0" err="1" smtClean="0">
                <a:solidFill>
                  <a:srgbClr val="C00000"/>
                </a:solidFill>
              </a:rPr>
              <a:t>Rosneft</a:t>
            </a:r>
            <a:r>
              <a:rPr lang="en-US" sz="900" dirty="0" smtClean="0">
                <a:solidFill>
                  <a:srgbClr val="C00000"/>
                </a:solidFill>
              </a:rPr>
              <a:t>/ENI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2048" name="Straight Arrow Connector 2047"/>
          <p:cNvCxnSpPr>
            <a:stCxn id="32" idx="2"/>
          </p:cNvCxnSpPr>
          <p:nvPr/>
        </p:nvCxnSpPr>
        <p:spPr>
          <a:xfrm flipH="1">
            <a:off x="348018" y="1939069"/>
            <a:ext cx="314120" cy="346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98559" y="3657935"/>
            <a:ext cx="1246497" cy="310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3D 1900 km2</a:t>
            </a:r>
          </a:p>
          <a:p>
            <a:pPr algn="ctr"/>
            <a:r>
              <a:rPr lang="en-US" sz="900" dirty="0" err="1" smtClean="0">
                <a:solidFill>
                  <a:srgbClr val="C00000"/>
                </a:solidFill>
              </a:rPr>
              <a:t>Rosneft</a:t>
            </a:r>
            <a:r>
              <a:rPr lang="en-US" sz="900" dirty="0" smtClean="0">
                <a:solidFill>
                  <a:srgbClr val="C00000"/>
                </a:solidFill>
              </a:rPr>
              <a:t> (OBN/OBC)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2051" name="Straight Arrow Connector 2050"/>
          <p:cNvCxnSpPr>
            <a:stCxn id="35" idx="0"/>
          </p:cNvCxnSpPr>
          <p:nvPr/>
        </p:nvCxnSpPr>
        <p:spPr>
          <a:xfrm flipH="1" flipV="1">
            <a:off x="1255594" y="3418764"/>
            <a:ext cx="366214" cy="239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98559" y="1236427"/>
            <a:ext cx="866930" cy="310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2D 14000 km</a:t>
            </a:r>
          </a:p>
          <a:p>
            <a:pPr algn="ctr"/>
            <a:r>
              <a:rPr lang="en-US" sz="900" dirty="0" err="1" smtClean="0">
                <a:solidFill>
                  <a:srgbClr val="C00000"/>
                </a:solidFill>
              </a:rPr>
              <a:t>Rosneft</a:t>
            </a:r>
            <a:endParaRPr lang="en-US" sz="900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01747" y="1957483"/>
            <a:ext cx="1190621" cy="3101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2D 14-17000 km</a:t>
            </a:r>
          </a:p>
          <a:p>
            <a:pPr algn="ctr"/>
            <a:r>
              <a:rPr lang="en-US" sz="900" dirty="0" err="1" smtClean="0">
                <a:solidFill>
                  <a:srgbClr val="C00000"/>
                </a:solidFill>
              </a:rPr>
              <a:t>Rosneft</a:t>
            </a:r>
            <a:r>
              <a:rPr lang="en-US" sz="900" dirty="0" smtClean="0">
                <a:solidFill>
                  <a:srgbClr val="C00000"/>
                </a:solidFill>
              </a:rPr>
              <a:t>/EM *</a:t>
            </a:r>
            <a:endParaRPr lang="en-US" sz="900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67849" y="5738677"/>
            <a:ext cx="866930" cy="3101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3D 1500 km2</a:t>
            </a:r>
          </a:p>
          <a:p>
            <a:pPr algn="ctr"/>
            <a:r>
              <a:rPr lang="en-US" sz="900" dirty="0" err="1" smtClean="0">
                <a:solidFill>
                  <a:srgbClr val="C00000"/>
                </a:solidFill>
              </a:rPr>
              <a:t>ExxonM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2054" name="Straight Arrow Connector 2053"/>
          <p:cNvCxnSpPr>
            <a:stCxn id="41" idx="1"/>
          </p:cNvCxnSpPr>
          <p:nvPr/>
        </p:nvCxnSpPr>
        <p:spPr>
          <a:xfrm flipH="1" flipV="1">
            <a:off x="6291618" y="5613676"/>
            <a:ext cx="176231" cy="280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241825" y="5615744"/>
            <a:ext cx="866930" cy="3101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3D 500 km2</a:t>
            </a:r>
          </a:p>
          <a:p>
            <a:pPr algn="ctr"/>
            <a:r>
              <a:rPr lang="en-US" sz="900" dirty="0" smtClean="0">
                <a:solidFill>
                  <a:srgbClr val="C00000"/>
                </a:solidFill>
              </a:rPr>
              <a:t>Sakhalin En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2057" name="Straight Arrow Connector 2056"/>
          <p:cNvCxnSpPr/>
          <p:nvPr/>
        </p:nvCxnSpPr>
        <p:spPr>
          <a:xfrm flipV="1">
            <a:off x="6108755" y="5613676"/>
            <a:ext cx="182863" cy="157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8" name="TextBox 27"/>
          <p:cNvSpPr txBox="1"/>
          <p:nvPr/>
        </p:nvSpPr>
        <p:spPr>
          <a:xfrm>
            <a:off x="471816" y="2133600"/>
            <a:ext cx="798638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 участках группы «Газпром» (всего 38) сейсморазведка </a:t>
            </a:r>
            <a:r>
              <a:rPr lang="en-US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2D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завершена и последние 3 года более не проводится</a:t>
            </a:r>
            <a:endParaRPr lang="ru-RU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31" name="TextBox 30"/>
          <p:cNvSpPr txBox="1"/>
          <p:nvPr/>
        </p:nvSpPr>
        <p:spPr>
          <a:xfrm>
            <a:off x="457200" y="2743200"/>
            <a:ext cx="800100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 33 участках «Газпром» выполнялась сейсморазведка 3</a:t>
            </a:r>
            <a:r>
              <a:rPr lang="en-US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Остальные объемы по 3</a:t>
            </a:r>
            <a:r>
              <a:rPr lang="en-US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рамках лицензионных обязательств близки к завершению</a:t>
            </a:r>
            <a:endParaRPr lang="ru-RU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33" name="TextBox 32"/>
          <p:cNvSpPr txBox="1"/>
          <p:nvPr/>
        </p:nvSpPr>
        <p:spPr>
          <a:xfrm>
            <a:off x="457200" y="4191000"/>
            <a:ext cx="800099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На участках ПАО «Роснефть» (всего 55) выполнены десятки тысяч </a:t>
            </a:r>
            <a:r>
              <a:rPr lang="ru-RU" sz="1400" b="1" i="1" dirty="0" err="1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пог</a:t>
            </a:r>
            <a:r>
              <a:rPr lang="ru-RU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i="1" dirty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м сейсморазведки </a:t>
            </a:r>
            <a:r>
              <a:rPr lang="en-US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2D</a:t>
            </a:r>
            <a:r>
              <a:rPr lang="ru-RU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, но предстоит сделать еще не менее половины</a:t>
            </a:r>
            <a:endParaRPr lang="ru-RU" sz="1400" b="1" i="1" dirty="0">
              <a:solidFill>
                <a:srgbClr val="7E462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34" name="TextBox 33"/>
          <p:cNvSpPr txBox="1"/>
          <p:nvPr/>
        </p:nvSpPr>
        <p:spPr>
          <a:xfrm>
            <a:off x="457199" y="1524000"/>
            <a:ext cx="800099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2012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года начался период беспрецедентной активности в геологическом изучении шельфа российской Арктики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36" name="TextBox 35"/>
          <p:cNvSpPr txBox="1"/>
          <p:nvPr/>
        </p:nvSpPr>
        <p:spPr>
          <a:xfrm>
            <a:off x="457200" y="3352800"/>
            <a:ext cx="800100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Программа первоочередного поисково-разведочного бурения «Газпром» на дальневосточных участках близка к завершению. Основные объемы теперь должны выполняться, преимущественно, в Карском море, но ситуация пока не ясна.</a:t>
            </a:r>
            <a:endParaRPr lang="ru-RU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37" name="TextBox 36"/>
          <p:cNvSpPr txBox="1"/>
          <p:nvPr/>
        </p:nvSpPr>
        <p:spPr>
          <a:xfrm>
            <a:off x="457200" y="4800600"/>
            <a:ext cx="800099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На первоочередных участках ПАО «Роснефть» выполнена сейсморазведка 3</a:t>
            </a:r>
            <a:r>
              <a:rPr lang="en-US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и в ближайшие годы ее ежегодный объем будет сокращен</a:t>
            </a:r>
            <a:endParaRPr lang="ru-RU" sz="1400" b="1" i="1" dirty="0">
              <a:solidFill>
                <a:srgbClr val="7E462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40" name="TextBox 39"/>
          <p:cNvSpPr txBox="1"/>
          <p:nvPr/>
        </p:nvSpPr>
        <p:spPr>
          <a:xfrm>
            <a:off x="457200" y="5420380"/>
            <a:ext cx="8000998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На большинстве участков ПАО «Роснефть» поисково-разведочное бурение пока не начато. В текущей </a:t>
            </a:r>
            <a:r>
              <a:rPr lang="ru-RU" sz="1400" b="1" i="1" dirty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400" b="1" i="1" dirty="0" smtClean="0">
                <a:solidFill>
                  <a:srgbClr val="7E4620"/>
                </a:solidFill>
                <a:latin typeface="Arial" pitchFamily="34" charset="0"/>
                <a:cs typeface="Arial" pitchFamily="34" charset="0"/>
              </a:rPr>
              <a:t>ризисной ситуации, бурение на многих участках будет отложено</a:t>
            </a:r>
            <a:endParaRPr lang="ru-RU" sz="1400" b="1" i="1" dirty="0">
              <a:solidFill>
                <a:srgbClr val="7E46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Вопросы, требующие ответа?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114800"/>
          </a:xfrm>
        </p:spPr>
        <p:txBody>
          <a:bodyPr/>
          <a:lstStyle/>
          <a:p>
            <a:r>
              <a:rPr lang="ru-RU" sz="2400" dirty="0" smtClean="0"/>
              <a:t>Обладаем ли мы собственными безопасными и экологически безупречными технологиями добычи УВ в условиях долговременных санкций? </a:t>
            </a:r>
          </a:p>
          <a:p>
            <a:r>
              <a:rPr lang="ru-RU" sz="2400" dirty="0" smtClean="0"/>
              <a:t>Насколько рентабельны Арктические нефтегазовые проекты в новых ценовых условиях? </a:t>
            </a:r>
          </a:p>
          <a:p>
            <a:r>
              <a:rPr lang="ru-RU" sz="2400" dirty="0" smtClean="0"/>
              <a:t>Есть ли в обозримом будущем рынок для газа шельфа Арктики? (По ресурсам на 80% там газ и менее 20% нефть)</a:t>
            </a:r>
          </a:p>
          <a:p>
            <a:r>
              <a:rPr lang="ru-RU" sz="2400" dirty="0" smtClean="0"/>
              <a:t>Выдержат ли конкуренцию дорогостоящие УВ шельфа Арктики в условиях текущего и ожидаемого профицита УВ сырья?</a:t>
            </a:r>
          </a:p>
          <a:p>
            <a:r>
              <a:rPr lang="ru-RU" sz="2400" dirty="0" smtClean="0"/>
              <a:t>Какая альтернативная деятельность возможна в Арктике кроме будущей добычи углеводородов и какая геологоразведка нужна для этого?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DEF6D-E5F3-4714-9A42-0DCCE63D1C9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3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-58521" y="-152400"/>
            <a:ext cx="9319565" cy="820737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Принципиальные схемы обустройства (2013г)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12440" y="1475158"/>
            <a:ext cx="4383960" cy="238219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 eaLnBrk="1" hangingPunct="1">
              <a:spcBef>
                <a:spcPct val="20000"/>
              </a:spcBef>
              <a:defRPr/>
            </a:pPr>
            <a:r>
              <a:rPr lang="ru-RU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Русановское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и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Ленинградское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</a:p>
          <a:p>
            <a:pPr defTabSz="457200" eaLnBrk="1" hangingPunct="1">
              <a:spcBef>
                <a:spcPct val="20000"/>
              </a:spcBef>
              <a:defRPr/>
            </a:pPr>
            <a:r>
              <a:rPr lang="ru-RU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Чтобы создать необходимый фонд эксплуатационных скважин к 2030 году их бурение надо было начать в прошлом году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50"/>
            <a:ext cx="4895596" cy="324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28" y="3857349"/>
            <a:ext cx="2956560" cy="296926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16" y="3998595"/>
            <a:ext cx="2188845" cy="2859405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2141" y="6172200"/>
            <a:ext cx="2782214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 eaLnBrk="1" hangingPunct="1">
              <a:spcBef>
                <a:spcPct val="20000"/>
              </a:spcBef>
              <a:defRPr/>
            </a:pPr>
            <a:r>
              <a:rPr lang="ru-RU" sz="2400" b="1" dirty="0" err="1" smtClean="0">
                <a:solidFill>
                  <a:srgbClr val="447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Скуратовская</a:t>
            </a:r>
            <a:endParaRPr lang="ru-RU" sz="2400" b="1" dirty="0" smtClean="0">
              <a:solidFill>
                <a:srgbClr val="4472C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65309" y="6188984"/>
            <a:ext cx="2313413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 eaLnBrk="1" hangingPunct="1">
              <a:spcBef>
                <a:spcPct val="20000"/>
              </a:spcBef>
              <a:defRPr/>
            </a:pPr>
            <a:r>
              <a:rPr lang="ru-RU" sz="2400" b="1" dirty="0" err="1" smtClean="0">
                <a:solidFill>
                  <a:srgbClr val="447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Нярмейская</a:t>
            </a:r>
            <a:endParaRPr lang="ru-RU" sz="2400" b="1" dirty="0" smtClean="0">
              <a:solidFill>
                <a:srgbClr val="4472C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48200" y="457200"/>
            <a:ext cx="4477004" cy="10156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 eaLnBrk="1" hangingPunct="1">
              <a:spcBef>
                <a:spcPct val="20000"/>
              </a:spcBef>
              <a:defRPr/>
            </a:pPr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(Гипотетические схемы, оборудования нет)</a:t>
            </a:r>
          </a:p>
        </p:txBody>
      </p:sp>
    </p:spTree>
    <p:extLst>
      <p:ext uri="{BB962C8B-B14F-4D97-AF65-F5344CB8AC3E}">
        <p14:creationId xmlns:p14="http://schemas.microsoft.com/office/powerpoint/2010/main" val="27781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871116"/>
            <a:ext cx="9319565" cy="82073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Необходимый </a:t>
            </a:r>
            <a:r>
              <a:rPr lang="ru-RU" sz="3200" b="1" dirty="0">
                <a:solidFill>
                  <a:schemeClr val="accent1"/>
                </a:solidFill>
                <a:latin typeface="+mn-lt"/>
              </a:rPr>
              <a:t>уровень цен на продукцию, обеспечивающий ВНД в 10 % для </a:t>
            </a:r>
            <a:r>
              <a:rPr lang="ru-RU" sz="3200" b="1" dirty="0" err="1">
                <a:solidFill>
                  <a:schemeClr val="accent1"/>
                </a:solidFill>
                <a:latin typeface="+mn-lt"/>
              </a:rPr>
              <a:t>Приямальских</a:t>
            </a:r>
            <a:r>
              <a:rPr lang="ru-RU" sz="3200" b="1" dirty="0">
                <a:solidFill>
                  <a:schemeClr val="accent1"/>
                </a:solidFill>
                <a:latin typeface="+mn-lt"/>
              </a:rPr>
              <a:t> проектов при действующей налоговой системе (ДНС)/ льготы для шельфа</a:t>
            </a:r>
            <a:endParaRPr lang="ru-RU" altLang="ru-RU" sz="3200" b="1" dirty="0" smtClean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12254"/>
              </p:ext>
            </p:extLst>
          </p:nvPr>
        </p:nvGraphicFramePr>
        <p:xfrm>
          <a:off x="599845" y="2275027"/>
          <a:ext cx="7761431" cy="4052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962"/>
                <a:gridCol w="1726638"/>
                <a:gridCol w="1724763"/>
                <a:gridCol w="1359610"/>
                <a:gridCol w="1398458"/>
              </a:tblGrid>
              <a:tr h="36842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ДНС/льготы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Русановское месторождение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Ленинградское месторождение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Нярмейская структура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Скуратовская структура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842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Цена реализации газа на рынке Европы, </a:t>
                      </a:r>
                      <a:r>
                        <a:rPr lang="ru-RU" sz="1600" dirty="0" err="1">
                          <a:effectLst/>
                        </a:rPr>
                        <a:t>долл</a:t>
                      </a:r>
                      <a:r>
                        <a:rPr lang="ru-RU" sz="1600" dirty="0">
                          <a:effectLst/>
                        </a:rPr>
                        <a:t>/1000 м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691/535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623</a:t>
                      </a:r>
                      <a:r>
                        <a:rPr lang="en-US" sz="1800" b="1" dirty="0">
                          <a:effectLst/>
                        </a:rPr>
                        <a:t>/480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617</a:t>
                      </a:r>
                      <a:r>
                        <a:rPr lang="en-US" sz="1800" b="1">
                          <a:effectLst/>
                        </a:rPr>
                        <a:t>/353</a:t>
                      </a:r>
                      <a:endParaRPr lang="ru-RU" sz="18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665</a:t>
                      </a:r>
                      <a:r>
                        <a:rPr lang="en-US" sz="1800" b="1">
                          <a:effectLst/>
                        </a:rPr>
                        <a:t>/445</a:t>
                      </a:r>
                      <a:endParaRPr lang="ru-RU" sz="18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11052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Цена нефти </a:t>
                      </a:r>
                      <a:r>
                        <a:rPr lang="en-US" sz="1600">
                          <a:effectLst/>
                        </a:rPr>
                        <a:t>Urals</a:t>
                      </a:r>
                      <a:r>
                        <a:rPr lang="ru-RU" sz="1600">
                          <a:effectLst/>
                        </a:rPr>
                        <a:t>, долл/баррель 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158/122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142</a:t>
                      </a:r>
                      <a:r>
                        <a:rPr lang="en-US" sz="1800" b="1" dirty="0">
                          <a:effectLst/>
                        </a:rPr>
                        <a:t>/110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141</a:t>
                      </a:r>
                      <a:r>
                        <a:rPr lang="en-US" sz="1800" b="1" dirty="0">
                          <a:effectLst/>
                        </a:rPr>
                        <a:t>/99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152</a:t>
                      </a:r>
                      <a:r>
                        <a:rPr lang="en-US" sz="1800" b="1" dirty="0">
                          <a:effectLst/>
                        </a:rPr>
                        <a:t>/102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33525" y="2492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ru-RU" altLang="ru-RU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nathan Stern Template">
  <a:themeElements>
    <a:clrScheme name="Jonathan Stern Template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Jonathan Ster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onathan Ster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nathan Ster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nathan Ster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nathan Ster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nathan Ster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nathan Ster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nathan Ster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ia-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>
        <a:prstTxWarp prst="textNoShape">
          <a:avLst/>
        </a:prstTxWarp>
      </a:bodyPr>
      <a:lstStyle>
        <a:defPPr eaLnBrk="0" hangingPunct="0">
          <a:defRPr sz="1600" i="1" dirty="0" smtClean="0">
            <a:solidFill>
              <a:srgbClr val="333333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15554</TotalTime>
  <Words>1344</Words>
  <Application>Microsoft Office PowerPoint</Application>
  <PresentationFormat>Экран (4:3)</PresentationFormat>
  <Paragraphs>179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Jonathan Stern Template</vt:lpstr>
      <vt:lpstr>Custom Design</vt:lpstr>
      <vt:lpstr>eia-template</vt:lpstr>
      <vt:lpstr>4_Custom Design</vt:lpstr>
      <vt:lpstr>1_Custom Design</vt:lpstr>
      <vt:lpstr>6_Custom Design</vt:lpstr>
      <vt:lpstr>Тема Office</vt:lpstr>
      <vt:lpstr> Новый взгляд на геологоразведку в Арктике</vt:lpstr>
      <vt:lpstr>Разные источники – одни потребители</vt:lpstr>
      <vt:lpstr>Планы по добыче на российском шельфе по состоянию на 2010 г.</vt:lpstr>
      <vt:lpstr>Мировая динамика по морскому бурению: значительное падение в условиях кризиса </vt:lpstr>
      <vt:lpstr>Презентация PowerPoint</vt:lpstr>
      <vt:lpstr>Ход выполнения лицензионных обязательств по ГРР на участках  российского шельфа</vt:lpstr>
      <vt:lpstr>Вопросы, требующие ответа?</vt:lpstr>
      <vt:lpstr>Принципиальные схемы обустройства (2013г)</vt:lpstr>
      <vt:lpstr>Необходимый уровень цен на продукцию, обеспечивающий ВНД в 10 % для Приямальских проектов при действующей налоговой системе (ДНС)/ льготы для шельфа</vt:lpstr>
      <vt:lpstr>Россия сталкивается с серьезной конкуренцией за мировые рынки сбыта углеводородов</vt:lpstr>
      <vt:lpstr>Объективные (постоянные) причины «торможения» в освоении УВ российского шельфа</vt:lpstr>
      <vt:lpstr>Е.М. Примаков об освоении российского шельфа </vt:lpstr>
      <vt:lpstr>Презентация PowerPoint</vt:lpstr>
      <vt:lpstr>Геологическая карта севера России</vt:lpstr>
      <vt:lpstr>Необходимые виды деятельности в Арктике</vt:lpstr>
      <vt:lpstr>Презентация PowerPoint</vt:lpstr>
    </vt:vector>
  </TitlesOfParts>
  <Company>AG Graphics &amp;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</dc:title>
  <dc:creator>Anita Gardiner</dc:creator>
  <cp:lastModifiedBy>YA</cp:lastModifiedBy>
  <cp:revision>1357</cp:revision>
  <cp:lastPrinted>2013-01-17T18:43:32Z</cp:lastPrinted>
  <dcterms:created xsi:type="dcterms:W3CDTF">2003-09-06T09:08:41Z</dcterms:created>
  <dcterms:modified xsi:type="dcterms:W3CDTF">2017-10-25T05:20:23Z</dcterms:modified>
</cp:coreProperties>
</file>