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5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92" r:id="rId1"/>
    <p:sldMasterId id="2147483696" r:id="rId2"/>
    <p:sldMasterId id="2147483774" r:id="rId3"/>
    <p:sldMasterId id="2147483802" r:id="rId4"/>
    <p:sldMasterId id="2147483829" r:id="rId5"/>
    <p:sldMasterId id="2147483856" r:id="rId6"/>
  </p:sldMasterIdLst>
  <p:notesMasterIdLst>
    <p:notesMasterId r:id="rId17"/>
  </p:notesMasterIdLst>
  <p:sldIdLst>
    <p:sldId id="256" r:id="rId7"/>
    <p:sldId id="347" r:id="rId8"/>
    <p:sldId id="350" r:id="rId9"/>
    <p:sldId id="335" r:id="rId10"/>
    <p:sldId id="338" r:id="rId11"/>
    <p:sldId id="312" r:id="rId12"/>
    <p:sldId id="258" r:id="rId13"/>
    <p:sldId id="348" r:id="rId14"/>
    <p:sldId id="349" r:id="rId15"/>
    <p:sldId id="346" r:id="rId1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ey Knizhnikov" initials="AK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  <a:srgbClr val="006600"/>
    <a:srgbClr val="CC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0"/>
  </p:normalViewPr>
  <p:slideViewPr>
    <p:cSldViewPr>
      <p:cViewPr varScale="1">
        <p:scale>
          <a:sx n="92" d="100"/>
          <a:sy n="92" d="100"/>
        </p:scale>
        <p:origin x="11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9773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7455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04040"/>
              </a:buClr>
              <a:buFont typeface="Merriweather Sans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0321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Актуальность КУМП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89059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50F9CB-DE1F-421D-83EB-9DE17D66FBAE}" type="slidenum">
              <a:rPr lang="en-IE" baseline="0" smtClean="0">
                <a:solidFill>
                  <a:prstClr val="black"/>
                </a:solidFill>
              </a:rPr>
              <a:pPr eaLnBrk="1" hangingPunct="1"/>
              <a:t>3</a:t>
            </a:fld>
            <a:endParaRPr lang="en-IE" baseline="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800" dirty="0" smtClean="0">
                <a:latin typeface="Calibri" panose="020F0502020204030204" pitchFamily="34" charset="0"/>
              </a:rPr>
              <a:t>Протокол по </a:t>
            </a:r>
            <a:r>
              <a:rPr lang="ru-RU" sz="1800" b="1" dirty="0" smtClean="0">
                <a:latin typeface="Calibri" panose="020F0502020204030204" pitchFamily="34" charset="0"/>
              </a:rPr>
              <a:t>стратегической экологической оценке (СЭО</a:t>
            </a:r>
            <a:r>
              <a:rPr lang="ru-RU" sz="1800" dirty="0" smtClean="0">
                <a:latin typeface="Calibri" panose="020F0502020204030204" pitchFamily="34" charset="0"/>
              </a:rPr>
              <a:t>) к конвенции об оценке воздействия на окружающую среду в трансграничном контексте (Киев, 2003).</a:t>
            </a:r>
          </a:p>
          <a:p>
            <a:endParaRPr lang="ru-RU" sz="1800" b="1" dirty="0" smtClean="0">
              <a:latin typeface="Calibri" panose="020F0502020204030204" pitchFamily="34" charset="0"/>
            </a:endParaRPr>
          </a:p>
          <a:p>
            <a:r>
              <a:rPr lang="ru-RU" sz="1200" dirty="0" smtClean="0">
                <a:latin typeface="Calibri" panose="020F0502020204030204" pitchFamily="34" charset="0"/>
              </a:rPr>
              <a:t>Целью стратегической экологической оценки является обеспечение высокого уровня охраны окружающей среды путем:</a:t>
            </a:r>
          </a:p>
          <a:p>
            <a:pPr lvl="0"/>
            <a:r>
              <a:rPr lang="ru-RU" sz="1200" dirty="0" smtClean="0">
                <a:latin typeface="Calibri" panose="020F0502020204030204" pitchFamily="34" charset="0"/>
              </a:rPr>
              <a:t>- обеспечения того, чтобы экологические, в том числе связанные со здоровьем населения, соображения тщательно учитывались при разработке планов и программ;</a:t>
            </a:r>
          </a:p>
          <a:p>
            <a:pPr lvl="0"/>
            <a:r>
              <a:rPr lang="ru-RU" sz="1200" dirty="0" smtClean="0">
                <a:latin typeface="Calibri" panose="020F0502020204030204" pitchFamily="34" charset="0"/>
              </a:rPr>
              <a:t>- установления четких, открытых и эффективных процедур стратегической экологической оценки;</a:t>
            </a:r>
          </a:p>
          <a:p>
            <a:pPr lvl="0"/>
            <a:r>
              <a:rPr lang="ru-RU" sz="1200" dirty="0" smtClean="0">
                <a:latin typeface="Calibri" panose="020F0502020204030204" pitchFamily="34" charset="0"/>
              </a:rPr>
              <a:t>- обеспечения участия общественности в стратегической экологической оценке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859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50F9CB-DE1F-421D-83EB-9DE17D66FBAE}" type="slidenum">
              <a:rPr lang="en-IE" baseline="0" smtClean="0">
                <a:solidFill>
                  <a:prstClr val="black"/>
                </a:solidFill>
              </a:rPr>
              <a:pPr eaLnBrk="1" hangingPunct="1"/>
              <a:t>4</a:t>
            </a:fld>
            <a:endParaRPr lang="en-IE" baseline="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kern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При подготовке к ратификации Протокола по СЭО было решено до принятия международных обязательств подготовить проекты нормативных правовых актов, направленных </a:t>
            </a:r>
            <a:r>
              <a:rPr lang="ru-RU" sz="1200" b="1" kern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на гармонизацию требований этих документов с положениями законодательства РФ</a:t>
            </a:r>
            <a:r>
              <a:rPr lang="ru-RU" sz="1200" kern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 </a:t>
            </a:r>
          </a:p>
          <a:p>
            <a:endParaRPr lang="ru-RU" sz="1200" kern="1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ru-RU" sz="1200" dirty="0" smtClean="0">
                <a:latin typeface="Calibri" panose="020F0502020204030204" pitchFamily="34" charset="0"/>
              </a:rPr>
              <a:t>В настоящее время разработан законопроект «О ратификации Конвенции об оценке воздействия на окружающую среду в трансграничном контексте и о присоединении к Протоколу по стратегической экологической оценке к Конвенции об оценке воздействия на окружающую среду в трансграничном контексте».</a:t>
            </a:r>
          </a:p>
          <a:p>
            <a:pPr defTabSz="457200"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571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91926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1176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1176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04040"/>
              </a:buClr>
              <a:buFont typeface="Merriweather Sans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032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with subheaders and 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856000" y="2458800"/>
            <a:ext cx="180000" cy="37044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95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 title with ma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1200"/>
            <a:ext cx="8028912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408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1200"/>
            <a:ext cx="8028912" cy="36720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648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4233600"/>
            <a:ext cx="3744912" cy="615600"/>
          </a:xfrm>
        </p:spPr>
        <p:txBody>
          <a:bodyPr/>
          <a:lstStyle>
            <a:lvl1pPr marL="0" indent="0">
              <a:buNone/>
              <a:defRPr i="1"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088" y="1699200"/>
            <a:ext cx="8028912" cy="442800"/>
          </a:xfrm>
        </p:spPr>
        <p:txBody>
          <a:bodyPr anchor="b">
            <a:normAutofit/>
          </a:bodyPr>
          <a:lstStyle>
            <a:lvl1pPr marL="0" indent="0">
              <a:buNone/>
              <a:defRPr sz="1400" b="1" i="0" baseline="0">
                <a:solidFill>
                  <a:srgbClr val="707070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 hasCustomPrompt="1"/>
          </p:nvPr>
        </p:nvSpPr>
        <p:spPr>
          <a:xfrm>
            <a:off x="828000" y="2491200"/>
            <a:ext cx="8028000" cy="15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873167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ext frames with 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2896"/>
            <a:ext cx="3870000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4986000" y="2492896"/>
            <a:ext cx="3870000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2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539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mapkers with a 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5136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476400" y="6105600"/>
            <a:ext cx="2379600" cy="270000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6" hasCustomPrompt="1"/>
          </p:nvPr>
        </p:nvSpPr>
        <p:spPr>
          <a:xfrm>
            <a:off x="6476400" y="2491200"/>
            <a:ext cx="2379600" cy="3513600"/>
          </a:xfrm>
        </p:spPr>
        <p:txBody>
          <a:bodyPr>
            <a:normAutofit/>
          </a:bodyPr>
          <a:lstStyle>
            <a:lvl1pPr marL="182563" indent="-182563"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77600" y="2491200"/>
            <a:ext cx="180000" cy="35136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7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20" name="Текст 17"/>
          <p:cNvSpPr>
            <a:spLocks noGrp="1"/>
          </p:cNvSpPr>
          <p:nvPr>
            <p:ph type="body" sz="quarter" idx="22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852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 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5136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476400" y="6105600"/>
            <a:ext cx="2379600" cy="270000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6" hasCustomPrompt="1"/>
          </p:nvPr>
        </p:nvSpPr>
        <p:spPr>
          <a:xfrm>
            <a:off x="6476400" y="2491200"/>
            <a:ext cx="2379600" cy="3513600"/>
          </a:xfrm>
        </p:spPr>
        <p:txBody>
          <a:bodyPr>
            <a:normAutofit/>
          </a:bodyPr>
          <a:lstStyle>
            <a:lvl1pPr marL="182563" indent="-182563"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77600" y="2491200"/>
            <a:ext cx="180000" cy="35136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7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20" name="Текст 17"/>
          <p:cNvSpPr>
            <a:spLocks noGrp="1"/>
          </p:cNvSpPr>
          <p:nvPr>
            <p:ph type="body" sz="quarter" idx="22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601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n object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Содержимое 16"/>
          <p:cNvSpPr>
            <a:spLocks noGrp="1"/>
          </p:cNvSpPr>
          <p:nvPr>
            <p:ph sz="quarter" idx="15" hasCustomPrompt="1"/>
          </p:nvPr>
        </p:nvSpPr>
        <p:spPr>
          <a:xfrm>
            <a:off x="6476400" y="2492375"/>
            <a:ext cx="2379600" cy="36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792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ma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672000"/>
          </a:xfrm>
        </p:spPr>
        <p:txBody>
          <a:bodyPr/>
          <a:lstStyle>
            <a:lvl1pPr indent="-180000">
              <a:defRPr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93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672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tex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16"/>
          <p:cNvSpPr>
            <a:spLocks noGrp="1"/>
          </p:cNvSpPr>
          <p:nvPr>
            <p:ph sz="quarter" idx="15" hasCustomPrompt="1"/>
          </p:nvPr>
        </p:nvSpPr>
        <p:spPr>
          <a:xfrm>
            <a:off x="539552" y="2492375"/>
            <a:ext cx="5724723" cy="36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Текст 22"/>
          <p:cNvSpPr>
            <a:spLocks noGrp="1"/>
          </p:cNvSpPr>
          <p:nvPr>
            <p:ph type="body" sz="quarter" idx="20" hasCustomPrompt="1"/>
          </p:nvPr>
        </p:nvSpPr>
        <p:spPr>
          <a:xfrm>
            <a:off x="6477000" y="2492375"/>
            <a:ext cx="2378074" cy="3671888"/>
          </a:xfrm>
          <a:prstGeom prst="rect">
            <a:avLst/>
          </a:prstGeom>
        </p:spPr>
        <p:txBody>
          <a:bodyPr/>
          <a:lstStyle>
            <a:lvl1pPr marL="136525" indent="-136525">
              <a:spcBef>
                <a:spcPts val="600"/>
              </a:spcBef>
              <a:defRPr lang="ru-RU" sz="1400" kern="1200" baseline="0" dirty="0" smtClean="0">
                <a:solidFill>
                  <a:srgbClr val="404040"/>
                </a:solidFill>
                <a:latin typeface="Arial"/>
                <a:ea typeface="Geneva" pitchFamily="-106" charset="-128"/>
                <a:cs typeface="Arial"/>
              </a:defRPr>
            </a:lvl1pPr>
          </a:lstStyle>
          <a:p>
            <a:pPr marL="142875" marR="0" lvl="0" indent="-142875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Geneva" pitchFamily="-106" charset="-128"/>
                <a:cs typeface="Arial"/>
              </a:rPr>
              <a:t>Click to edit Master text style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Geneva" pitchFamily="-106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16671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16"/>
          <p:cNvSpPr>
            <a:spLocks noGrp="1"/>
          </p:cNvSpPr>
          <p:nvPr>
            <p:ph sz="quarter" idx="15" hasCustomPrompt="1"/>
          </p:nvPr>
        </p:nvSpPr>
        <p:spPr>
          <a:xfrm>
            <a:off x="539551" y="2492375"/>
            <a:ext cx="6537600" cy="36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752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a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062800" y="1519200"/>
            <a:ext cx="6789600" cy="3790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2062800" y="5407200"/>
            <a:ext cx="4244400" cy="75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12" name="Текст 9"/>
          <p:cNvSpPr>
            <a:spLocks noGrp="1"/>
          </p:cNvSpPr>
          <p:nvPr>
            <p:ph type="body" sz="quarter" idx="15" hasCustomPrompt="1"/>
          </p:nvPr>
        </p:nvSpPr>
        <p:spPr>
          <a:xfrm>
            <a:off x="7236000" y="5407200"/>
            <a:ext cx="1616400" cy="756000"/>
          </a:xfrm>
        </p:spPr>
        <p:txBody>
          <a:bodyPr anchor="t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cxnSp>
        <p:nvCxnSpPr>
          <p:cNvPr id="13" name="Straight Connector 5"/>
          <p:cNvCxnSpPr/>
          <p:nvPr/>
        </p:nvCxnSpPr>
        <p:spPr>
          <a:xfrm>
            <a:off x="5173975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877600" y="1519200"/>
            <a:ext cx="180000" cy="37908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cxnSp>
        <p:nvCxnSpPr>
          <p:cNvPr id="14" name="Straight Connector 12"/>
          <p:cNvCxnSpPr/>
          <p:nvPr/>
        </p:nvCxnSpPr>
        <p:spPr>
          <a:xfrm>
            <a:off x="431800" y="1519238"/>
            <a:ext cx="842327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7182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5"/>
          <p:cNvCxnSpPr/>
          <p:nvPr/>
        </p:nvCxnSpPr>
        <p:spPr>
          <a:xfrm>
            <a:off x="5173975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964000" y="2923200"/>
            <a:ext cx="180000" cy="37044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720000" cy="6858000"/>
          </a:xfrm>
          <a:prstGeom prst="rect">
            <a:avLst/>
          </a:prstGeom>
          <a:solidFill>
            <a:srgbClr val="F3F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1200">
              <a:solidFill>
                <a:srgbClr val="00000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176400" y="118800"/>
            <a:ext cx="8787600" cy="6516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8"/>
          </p:nvPr>
        </p:nvSpPr>
        <p:spPr>
          <a:xfrm>
            <a:off x="174875" y="6670800"/>
            <a:ext cx="2401200" cy="190800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613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336400" y="1540800"/>
            <a:ext cx="5871600" cy="120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2336400" y="2968831"/>
            <a:ext cx="5871600" cy="724396"/>
          </a:xfrm>
        </p:spPr>
        <p:txBody>
          <a:bodyPr anchor="ctr">
            <a:normAutofit/>
          </a:bodyPr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US" dirty="0" smtClean="0"/>
              <a:t>Click to edit Master text</a:t>
            </a:r>
            <a:r>
              <a:rPr lang="ru-RU" dirty="0" smtClean="0"/>
              <a:t> </a:t>
            </a:r>
            <a:r>
              <a:rPr lang="en-US" dirty="0" smtClean="0"/>
              <a:t>style</a:t>
            </a:r>
            <a:endParaRPr lang="ru-RU" dirty="0" smtClean="0"/>
          </a:p>
        </p:txBody>
      </p:sp>
      <p:cxnSp>
        <p:nvCxnSpPr>
          <p:cNvPr id="21" name="Straight Connector 8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9"/>
          <p:cNvCxnSpPr/>
          <p:nvPr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711879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2336400" y="3067200"/>
            <a:ext cx="2919600" cy="806400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</a:t>
            </a:r>
            <a:r>
              <a:rPr lang="ru-RU" dirty="0" smtClean="0"/>
              <a:t> </a:t>
            </a:r>
            <a:r>
              <a:rPr lang="en-US" dirty="0" smtClean="0"/>
              <a:t>style</a:t>
            </a:r>
            <a:endParaRPr lang="ru-RU" dirty="0" smtClean="0"/>
          </a:p>
        </p:txBody>
      </p:sp>
      <p:cxnSp>
        <p:nvCxnSpPr>
          <p:cNvPr id="10" name="Straight Connector 8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>
          <a:xfrm>
            <a:off x="2336400" y="1540800"/>
            <a:ext cx="5871600" cy="120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8"/>
          </p:nvPr>
        </p:nvSpPr>
        <p:spPr>
          <a:xfrm>
            <a:off x="6832800" y="6667200"/>
            <a:ext cx="2133600" cy="190800"/>
          </a:xfrm>
          <a:prstGeom prst="rect">
            <a:avLst/>
          </a:prstGeom>
        </p:spPr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924407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5"/>
          <p:cNvCxnSpPr/>
          <p:nvPr/>
        </p:nvCxnSpPr>
        <p:spPr>
          <a:xfrm>
            <a:off x="5173975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90800" y="0"/>
            <a:ext cx="734400" cy="1036800"/>
          </a:xfrm>
          <a:prstGeom prst="rect">
            <a:avLst/>
          </a:prstGeom>
          <a:solidFill>
            <a:srgbClr val="F3F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1200" dirty="0">
              <a:solidFill>
                <a:srgbClr val="F3F3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339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239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2336400" y="2923200"/>
            <a:ext cx="5871600" cy="828000"/>
          </a:xfrm>
        </p:spPr>
        <p:txBody>
          <a:bodyPr anchor="ctr">
            <a:normAutofit/>
          </a:bodyPr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cxnSp>
        <p:nvCxnSpPr>
          <p:cNvPr id="21" name="Straight Connector 8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9"/>
          <p:cNvCxnSpPr/>
          <p:nvPr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7EB6CD8-DD04-445D-95E4-3A9F38E93647}" type="datetime5">
              <a:rPr lang="en-US" smtClean="0"/>
              <a:pPr/>
              <a:t>25-Oct-17</a:t>
            </a:fld>
            <a:r>
              <a:rPr lang="ru-RU" smtClean="0"/>
              <a:t> / </a:t>
            </a:r>
            <a:fld id="{FBFF7A77-ECFB-4A7C-9E3D-DDC296ED6CF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Presentation to Company Name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2336400" y="1540800"/>
            <a:ext cx="5871600" cy="120600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8792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828000" y="216000"/>
            <a:ext cx="8136000" cy="6415200"/>
          </a:xfrm>
        </p:spPr>
        <p:txBody>
          <a:bodyPr>
            <a:normAutofit/>
          </a:bodyPr>
          <a:lstStyle>
            <a:lvl1pPr marL="182563" indent="-182563"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964000" y="2923200"/>
            <a:ext cx="180000" cy="37044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32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2336400" y="2923200"/>
            <a:ext cx="5871600" cy="828000"/>
          </a:xfrm>
        </p:spPr>
        <p:txBody>
          <a:bodyPr anchor="ctr">
            <a:normAutofit/>
          </a:bodyPr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cxnSp>
        <p:nvCxnSpPr>
          <p:cNvPr id="21" name="Straight Connector 8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9"/>
          <p:cNvCxnSpPr/>
          <p:nvPr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7EB6CD8-DD04-445D-95E4-3A9F38E93647}" type="datetime5">
              <a:rPr lang="en-US" smtClean="0"/>
              <a:pPr/>
              <a:t>25-Oct-17</a:t>
            </a:fld>
            <a:r>
              <a:rPr lang="ru-RU"/>
              <a:t> / </a:t>
            </a:r>
            <a:fld id="{FBFF7A77-ECFB-4A7C-9E3D-DDC296ED6CF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to Company Name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2336400" y="1540800"/>
            <a:ext cx="5871600" cy="1206000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2561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8000" y="118800"/>
            <a:ext cx="8139600" cy="65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1200">
              <a:solidFill>
                <a:srgbClr val="000000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21200" y="3171600"/>
            <a:ext cx="7534800" cy="299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21200" y="1836000"/>
            <a:ext cx="7534800" cy="1018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cxnSp>
        <p:nvCxnSpPr>
          <p:cNvPr id="10" name="Straight Connector 12"/>
          <p:cNvCxnSpPr/>
          <p:nvPr/>
        </p:nvCxnSpPr>
        <p:spPr>
          <a:xfrm>
            <a:off x="1320800" y="2976562"/>
            <a:ext cx="7534275" cy="0"/>
          </a:xfrm>
          <a:prstGeom prst="line">
            <a:avLst/>
          </a:prstGeom>
          <a:ln w="635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19"/>
          <p:cNvSpPr>
            <a:spLocks noGrp="1"/>
          </p:cNvSpPr>
          <p:nvPr>
            <p:ph type="body" sz="quarter" idx="15" hasCustomPrompt="1"/>
          </p:nvPr>
        </p:nvSpPr>
        <p:spPr>
          <a:xfrm>
            <a:off x="7347600" y="727200"/>
            <a:ext cx="1508400" cy="3348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rgbClr val="0D0D0D"/>
                </a:solidFill>
              </a:defRPr>
            </a:lvl1pPr>
            <a:lvl2pPr marL="0" indent="0" algn="r">
              <a:buNone/>
              <a:defRPr sz="1400"/>
            </a:lvl2pPr>
          </a:lstStyle>
          <a:p>
            <a:pPr lvl="0"/>
            <a:r>
              <a:rPr lang="ru-RU" dirty="0" smtClean="0"/>
              <a:t>№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319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coral image2.jpg"/>
          <p:cNvPicPr>
            <a:picLocks noChangeAspect="1"/>
          </p:cNvPicPr>
          <p:nvPr/>
        </p:nvPicPr>
        <p:blipFill>
          <a:blip r:embed="rId2" cstate="print"/>
          <a:srcRect l="2441" r="2441"/>
          <a:stretch>
            <a:fillRect/>
          </a:stretch>
        </p:blipFill>
        <p:spPr>
          <a:xfrm>
            <a:off x="828000" y="216000"/>
            <a:ext cx="8136000" cy="64152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89997" y="1735200"/>
            <a:ext cx="3157603" cy="3927600"/>
            <a:chOff x="5089997" y="1735200"/>
            <a:chExt cx="3157603" cy="392760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090400" y="2016000"/>
              <a:ext cx="3157200" cy="3646800"/>
            </a:xfrm>
            <a:prstGeom prst="rect">
              <a:avLst/>
            </a:prstGeom>
            <a:solidFill>
              <a:srgbClr val="102759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800">
                <a:ea typeface="+mn-ea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090400" y="1735200"/>
              <a:ext cx="1418400" cy="280800"/>
            </a:xfrm>
            <a:prstGeom prst="rect">
              <a:avLst/>
            </a:prstGeom>
            <a:solidFill>
              <a:srgbClr val="102759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800">
                <a:ea typeface="+mn-ea"/>
              </a:endParaRPr>
            </a:p>
          </p:txBody>
        </p:sp>
        <p:cxnSp>
          <p:nvCxnSpPr>
            <p:cNvPr id="23" name="Straight Connector 5"/>
            <p:cNvCxnSpPr/>
            <p:nvPr/>
          </p:nvCxnSpPr>
          <p:spPr>
            <a:xfrm>
              <a:off x="5173975" y="3881438"/>
              <a:ext cx="2921000" cy="1587"/>
            </a:xfrm>
            <a:prstGeom prst="line">
              <a:avLst/>
            </a:prstGeom>
            <a:noFill/>
            <a:ln w="6350" cap="flat" cmpd="sng" algn="ctr">
              <a:solidFill>
                <a:srgbClr val="F3F2E9"/>
              </a:solidFill>
              <a:prstDash val="solid"/>
            </a:ln>
            <a:effectLst/>
          </p:spPr>
        </p:cxnSp>
        <p:cxnSp>
          <p:nvCxnSpPr>
            <p:cNvPr id="24" name="Straight Connector 5"/>
            <p:cNvCxnSpPr/>
            <p:nvPr/>
          </p:nvCxnSpPr>
          <p:spPr>
            <a:xfrm>
              <a:off x="5173975" y="4775994"/>
              <a:ext cx="2921000" cy="1587"/>
            </a:xfrm>
            <a:prstGeom prst="line">
              <a:avLst/>
            </a:prstGeom>
            <a:noFill/>
            <a:ln w="6350" cap="flat" cmpd="sng" algn="ctr">
              <a:solidFill>
                <a:srgbClr val="F3F2E9"/>
              </a:solidFill>
              <a:prstDash val="solid"/>
            </a:ln>
            <a:effectLst/>
          </p:spPr>
        </p:cxnSp>
        <p:cxnSp>
          <p:nvCxnSpPr>
            <p:cNvPr id="25" name="Straight Connector 5"/>
            <p:cNvCxnSpPr/>
            <p:nvPr/>
          </p:nvCxnSpPr>
          <p:spPr>
            <a:xfrm flipV="1">
              <a:off x="5089997" y="2016124"/>
              <a:ext cx="3150000" cy="2"/>
            </a:xfrm>
            <a:prstGeom prst="line">
              <a:avLst/>
            </a:prstGeom>
            <a:noFill/>
            <a:ln w="6350" cap="flat" cmpd="sng" algn="ctr">
              <a:solidFill>
                <a:srgbClr val="F3F2E9"/>
              </a:solidFill>
              <a:prstDash val="solid"/>
            </a:ln>
            <a:effectLst/>
          </p:spPr>
        </p:cxnSp>
      </p:grpSp>
      <p:sp>
        <p:nvSpPr>
          <p:cNvPr id="11" name="Номер слайда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173200" y="2235600"/>
            <a:ext cx="2919600" cy="1519200"/>
          </a:xfrm>
        </p:spPr>
        <p:txBody>
          <a:bodyPr lIns="90000" tIns="46800" rIns="90000" bIns="46800" anchor="t" anchorCtr="0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5173200" y="3927600"/>
            <a:ext cx="2919600" cy="795600"/>
          </a:xfrm>
        </p:spPr>
        <p:txBody>
          <a:bodyPr lIns="90000" tIns="46800" rIns="90000" bIns="46800" anchor="ctr">
            <a:normAutofit/>
          </a:bodyPr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173200" y="4852800"/>
            <a:ext cx="2919600" cy="820800"/>
          </a:xfrm>
        </p:spPr>
        <p:txBody>
          <a:bodyPr lIns="90000" tIns="46800" rIns="90000" bIns="4680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600" b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8" hasCustomPrompt="1"/>
          </p:nvPr>
        </p:nvSpPr>
        <p:spPr>
          <a:xfrm>
            <a:off x="5263200" y="1746000"/>
            <a:ext cx="1237262" cy="280800"/>
          </a:xfrm>
        </p:spPr>
        <p:txBody>
          <a:bodyPr anchor="ctr" anchorCtr="0">
            <a:normAutofit/>
          </a:bodyPr>
          <a:lstStyle>
            <a:lvl1pPr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964000" y="2923200"/>
            <a:ext cx="180000" cy="3704400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r>
              <a:rPr lang="en-US" sz="800" kern="1200" dirty="0" smtClean="0">
                <a:solidFill>
                  <a:srgbClr val="404040"/>
                </a:solidFill>
                <a:ea typeface="+mn-ea"/>
              </a:rPr>
              <a:t>© Cat Holloway / WWF-Canon</a:t>
            </a:r>
          </a:p>
        </p:txBody>
      </p:sp>
    </p:spTree>
    <p:extLst>
      <p:ext uri="{BB962C8B-B14F-4D97-AF65-F5344CB8AC3E}">
        <p14:creationId xmlns:p14="http://schemas.microsoft.com/office/powerpoint/2010/main" val="328739089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0" descr="Himalayas.jpg"/>
          <p:cNvPicPr>
            <a:picLocks noChangeAspect="1"/>
          </p:cNvPicPr>
          <p:nvPr/>
        </p:nvPicPr>
        <p:blipFill>
          <a:blip r:embed="rId2" cstate="print">
            <a:lum bright="-12000"/>
          </a:blip>
          <a:srcRect l="2441" r="2441"/>
          <a:stretch>
            <a:fillRect/>
          </a:stretch>
        </p:blipFill>
        <p:spPr>
          <a:xfrm>
            <a:off x="828000" y="216000"/>
            <a:ext cx="8136000" cy="64152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099050" y="1555750"/>
            <a:ext cx="3155950" cy="2571750"/>
            <a:chOff x="5099050" y="1555750"/>
            <a:chExt cx="3155950" cy="2571750"/>
          </a:xfrm>
        </p:grpSpPr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5099050" y="1555750"/>
              <a:ext cx="3155950" cy="2571750"/>
            </a:xfrm>
            <a:prstGeom prst="rect">
              <a:avLst/>
            </a:prstGeom>
            <a:solidFill>
              <a:srgbClr val="7CC8E5">
                <a:alpha val="4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kern="1200">
                <a:ea typeface="+mn-ea"/>
              </a:endParaRPr>
            </a:p>
          </p:txBody>
        </p:sp>
        <p:cxnSp>
          <p:nvCxnSpPr>
            <p:cNvPr id="21" name="Straight Connector 10"/>
            <p:cNvCxnSpPr/>
            <p:nvPr/>
          </p:nvCxnSpPr>
          <p:spPr>
            <a:xfrm>
              <a:off x="5099050" y="1557338"/>
              <a:ext cx="3155950" cy="1587"/>
            </a:xfrm>
            <a:prstGeom prst="line">
              <a:avLst/>
            </a:prstGeom>
            <a:ln w="12700">
              <a:solidFill>
                <a:srgbClr val="F3F2E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76800" y="4276800"/>
            <a:ext cx="2995200" cy="18864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76800" y="2991600"/>
            <a:ext cx="2995200" cy="1058400"/>
          </a:xfrm>
          <a:prstGeom prst="rect">
            <a:avLst/>
          </a:prstGeom>
        </p:spPr>
        <p:txBody>
          <a:bodyPr lIns="90000" tIns="46800" rIns="90000" bIns="46800" anchor="ctr" anchorCtr="0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6" name="Текст 19"/>
          <p:cNvSpPr>
            <a:spLocks noGrp="1"/>
          </p:cNvSpPr>
          <p:nvPr>
            <p:ph type="body" sz="quarter" idx="15" hasCustomPrompt="1"/>
          </p:nvPr>
        </p:nvSpPr>
        <p:spPr>
          <a:xfrm>
            <a:off x="5176800" y="1638000"/>
            <a:ext cx="2995200" cy="1278000"/>
          </a:xfrm>
        </p:spPr>
        <p:txBody>
          <a:bodyPr lIns="90000" tIns="46800" rIns="90000" bIns="46800" anchor="ctr" anchorCtr="0">
            <a:noAutofit/>
          </a:bodyPr>
          <a:lstStyle>
            <a:lvl1pPr marL="0" indent="0" algn="l">
              <a:buNone/>
              <a:defRPr sz="10000" b="0">
                <a:solidFill>
                  <a:schemeClr val="bg2"/>
                </a:solidFill>
              </a:defRPr>
            </a:lvl1pPr>
            <a:lvl2pPr marL="0" indent="0" algn="r">
              <a:buNone/>
              <a:defRPr sz="1400"/>
            </a:lvl2pPr>
          </a:lstStyle>
          <a:p>
            <a:pPr lvl="0"/>
            <a:r>
              <a:rPr lang="ru-RU" dirty="0" smtClean="0"/>
              <a:t>№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176800" y="579600"/>
            <a:ext cx="2995200" cy="9036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 b="0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tabLst/>
              <a:defRPr sz="1800" b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64000" y="2923200"/>
            <a:ext cx="180000" cy="3704400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r>
              <a:rPr lang="en-US" sz="800" kern="1200" dirty="0" smtClean="0">
                <a:solidFill>
                  <a:srgbClr val="404040"/>
                </a:solidFill>
                <a:ea typeface="+mn-ea"/>
              </a:rPr>
              <a:t>© Murat </a:t>
            </a:r>
            <a:r>
              <a:rPr lang="en-US" sz="800" kern="1200" dirty="0" err="1" smtClean="0">
                <a:solidFill>
                  <a:srgbClr val="404040"/>
                </a:solidFill>
                <a:ea typeface="+mn-ea"/>
              </a:rPr>
              <a:t>Selam</a:t>
            </a:r>
            <a:r>
              <a:rPr lang="en-US" sz="800" kern="1200" dirty="0" smtClean="0">
                <a:solidFill>
                  <a:srgbClr val="404040"/>
                </a:solidFill>
                <a:ea typeface="+mn-ea"/>
              </a:rPr>
              <a:t> / WWF Nepal</a:t>
            </a:r>
          </a:p>
        </p:txBody>
      </p:sp>
    </p:spTree>
    <p:extLst>
      <p:ext uri="{BB962C8B-B14F-4D97-AF65-F5344CB8AC3E}">
        <p14:creationId xmlns:p14="http://schemas.microsoft.com/office/powerpoint/2010/main" val="28000285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0620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markers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820800" y="1879200"/>
            <a:ext cx="8049600" cy="36396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186563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820800" y="1879200"/>
            <a:ext cx="8049600" cy="36396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831298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with subheaders and 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856000" y="2458800"/>
            <a:ext cx="180000" cy="37044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598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 title with ma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1200"/>
            <a:ext cx="8028912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093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1200"/>
            <a:ext cx="8028912" cy="36720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443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4233600"/>
            <a:ext cx="3744912" cy="615600"/>
          </a:xfrm>
        </p:spPr>
        <p:txBody>
          <a:bodyPr/>
          <a:lstStyle>
            <a:lvl1pPr marL="0" indent="0">
              <a:buNone/>
              <a:defRPr i="1"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088" y="1699200"/>
            <a:ext cx="8028912" cy="442800"/>
          </a:xfrm>
        </p:spPr>
        <p:txBody>
          <a:bodyPr anchor="b">
            <a:normAutofit/>
          </a:bodyPr>
          <a:lstStyle>
            <a:lvl1pPr marL="0" indent="0">
              <a:buNone/>
              <a:defRPr sz="1400" b="1" i="0" baseline="0">
                <a:solidFill>
                  <a:srgbClr val="707070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 hasCustomPrompt="1"/>
          </p:nvPr>
        </p:nvSpPr>
        <p:spPr>
          <a:xfrm>
            <a:off x="828000" y="2491200"/>
            <a:ext cx="8028000" cy="15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16179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828000" y="216000"/>
            <a:ext cx="8136000" cy="6415200"/>
          </a:xfrm>
        </p:spPr>
        <p:txBody>
          <a:bodyPr>
            <a:normAutofit/>
          </a:bodyPr>
          <a:lstStyle>
            <a:lvl1pPr marL="182563" indent="-182563">
              <a:defRPr sz="1600"/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964000" y="2923200"/>
            <a:ext cx="180000" cy="37044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/>
              <a:t>Photo credit here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065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ext frames with 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2896"/>
            <a:ext cx="3870000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4986000" y="2492896"/>
            <a:ext cx="3870000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2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679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mapkers with a 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5136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476400" y="6105600"/>
            <a:ext cx="2379600" cy="270000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6" hasCustomPrompt="1"/>
          </p:nvPr>
        </p:nvSpPr>
        <p:spPr>
          <a:xfrm>
            <a:off x="6476400" y="2491200"/>
            <a:ext cx="2379600" cy="3513600"/>
          </a:xfrm>
        </p:spPr>
        <p:txBody>
          <a:bodyPr>
            <a:normAutofit/>
          </a:bodyPr>
          <a:lstStyle>
            <a:lvl1pPr marL="182563" indent="-182563"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77600" y="2491200"/>
            <a:ext cx="180000" cy="35136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7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20" name="Текст 17"/>
          <p:cNvSpPr>
            <a:spLocks noGrp="1"/>
          </p:cNvSpPr>
          <p:nvPr>
            <p:ph type="body" sz="quarter" idx="22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921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 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5136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476400" y="6105600"/>
            <a:ext cx="2379600" cy="270000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6" hasCustomPrompt="1"/>
          </p:nvPr>
        </p:nvSpPr>
        <p:spPr>
          <a:xfrm>
            <a:off x="6476400" y="2491200"/>
            <a:ext cx="2379600" cy="3513600"/>
          </a:xfrm>
        </p:spPr>
        <p:txBody>
          <a:bodyPr>
            <a:normAutofit/>
          </a:bodyPr>
          <a:lstStyle>
            <a:lvl1pPr marL="182563" indent="-182563"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77600" y="2491200"/>
            <a:ext cx="180000" cy="35136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7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20" name="Текст 17"/>
          <p:cNvSpPr>
            <a:spLocks noGrp="1"/>
          </p:cNvSpPr>
          <p:nvPr>
            <p:ph type="body" sz="quarter" idx="22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1286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n object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Содержимое 16"/>
          <p:cNvSpPr>
            <a:spLocks noGrp="1"/>
          </p:cNvSpPr>
          <p:nvPr>
            <p:ph sz="quarter" idx="15" hasCustomPrompt="1"/>
          </p:nvPr>
        </p:nvSpPr>
        <p:spPr>
          <a:xfrm>
            <a:off x="6476400" y="2492375"/>
            <a:ext cx="2379600" cy="36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902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ma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672000"/>
          </a:xfrm>
        </p:spPr>
        <p:txBody>
          <a:bodyPr/>
          <a:lstStyle>
            <a:lvl1pPr indent="-180000">
              <a:defRPr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922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672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7843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tex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16"/>
          <p:cNvSpPr>
            <a:spLocks noGrp="1"/>
          </p:cNvSpPr>
          <p:nvPr>
            <p:ph sz="quarter" idx="15" hasCustomPrompt="1"/>
          </p:nvPr>
        </p:nvSpPr>
        <p:spPr>
          <a:xfrm>
            <a:off x="539552" y="2492375"/>
            <a:ext cx="5724723" cy="36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Текст 22"/>
          <p:cNvSpPr>
            <a:spLocks noGrp="1"/>
          </p:cNvSpPr>
          <p:nvPr>
            <p:ph type="body" sz="quarter" idx="20" hasCustomPrompt="1"/>
          </p:nvPr>
        </p:nvSpPr>
        <p:spPr>
          <a:xfrm>
            <a:off x="6477000" y="2492375"/>
            <a:ext cx="2378074" cy="3671888"/>
          </a:xfrm>
          <a:prstGeom prst="rect">
            <a:avLst/>
          </a:prstGeom>
        </p:spPr>
        <p:txBody>
          <a:bodyPr/>
          <a:lstStyle>
            <a:lvl1pPr marL="136525" indent="-136525">
              <a:spcBef>
                <a:spcPts val="600"/>
              </a:spcBef>
              <a:defRPr lang="ru-RU" sz="1400" kern="1200" baseline="0" dirty="0" smtClean="0">
                <a:solidFill>
                  <a:srgbClr val="404040"/>
                </a:solidFill>
                <a:latin typeface="Arial"/>
                <a:ea typeface="Geneva" pitchFamily="-106" charset="-128"/>
                <a:cs typeface="Arial"/>
              </a:defRPr>
            </a:lvl1pPr>
          </a:lstStyle>
          <a:p>
            <a:pPr marL="142875" marR="0" lvl="0" indent="-142875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Geneva" pitchFamily="-106" charset="-128"/>
                <a:cs typeface="Arial"/>
              </a:rPr>
              <a:t>Click to edit Master text style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Geneva" pitchFamily="-106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656184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16"/>
          <p:cNvSpPr>
            <a:spLocks noGrp="1"/>
          </p:cNvSpPr>
          <p:nvPr>
            <p:ph sz="quarter" idx="15" hasCustomPrompt="1"/>
          </p:nvPr>
        </p:nvSpPr>
        <p:spPr>
          <a:xfrm>
            <a:off x="539551" y="2492375"/>
            <a:ext cx="6537600" cy="36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460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a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062800" y="1519200"/>
            <a:ext cx="6789600" cy="3790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2062800" y="5407200"/>
            <a:ext cx="4244400" cy="75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12" name="Текст 9"/>
          <p:cNvSpPr>
            <a:spLocks noGrp="1"/>
          </p:cNvSpPr>
          <p:nvPr>
            <p:ph type="body" sz="quarter" idx="15" hasCustomPrompt="1"/>
          </p:nvPr>
        </p:nvSpPr>
        <p:spPr>
          <a:xfrm>
            <a:off x="7236000" y="5407200"/>
            <a:ext cx="1616400" cy="756000"/>
          </a:xfrm>
        </p:spPr>
        <p:txBody>
          <a:bodyPr anchor="t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cxnSp>
        <p:nvCxnSpPr>
          <p:cNvPr id="13" name="Straight Connector 5"/>
          <p:cNvCxnSpPr/>
          <p:nvPr/>
        </p:nvCxnSpPr>
        <p:spPr>
          <a:xfrm>
            <a:off x="5173975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877600" y="1519200"/>
            <a:ext cx="180000" cy="37908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cxnSp>
        <p:nvCxnSpPr>
          <p:cNvPr id="14" name="Straight Connector 12"/>
          <p:cNvCxnSpPr/>
          <p:nvPr/>
        </p:nvCxnSpPr>
        <p:spPr>
          <a:xfrm>
            <a:off x="431800" y="1519238"/>
            <a:ext cx="842327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976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5"/>
          <p:cNvCxnSpPr/>
          <p:nvPr/>
        </p:nvCxnSpPr>
        <p:spPr>
          <a:xfrm>
            <a:off x="5173975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964000" y="2923200"/>
            <a:ext cx="180000" cy="37044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720000" cy="6858000"/>
          </a:xfrm>
          <a:prstGeom prst="rect">
            <a:avLst/>
          </a:prstGeom>
          <a:solidFill>
            <a:srgbClr val="F3F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1200">
              <a:solidFill>
                <a:srgbClr val="00000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176400" y="118800"/>
            <a:ext cx="8787600" cy="6516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8"/>
          </p:nvPr>
        </p:nvSpPr>
        <p:spPr>
          <a:xfrm>
            <a:off x="174875" y="6670800"/>
            <a:ext cx="2401200" cy="190800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79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8000" y="118800"/>
            <a:ext cx="8139600" cy="65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1200">
              <a:solidFill>
                <a:srgbClr val="000000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21200" y="3171600"/>
            <a:ext cx="7534800" cy="2991600"/>
          </a:xfrm>
        </p:spPr>
        <p:txBody>
          <a:bodyPr/>
          <a:lstStyle/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21200" y="1836000"/>
            <a:ext cx="7534800" cy="1018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ru-RU" dirty="0"/>
          </a:p>
        </p:txBody>
      </p:sp>
      <p:cxnSp>
        <p:nvCxnSpPr>
          <p:cNvPr id="10" name="Straight Connector 12"/>
          <p:cNvCxnSpPr/>
          <p:nvPr/>
        </p:nvCxnSpPr>
        <p:spPr>
          <a:xfrm>
            <a:off x="1320800" y="2976562"/>
            <a:ext cx="7534275" cy="0"/>
          </a:xfrm>
          <a:prstGeom prst="line">
            <a:avLst/>
          </a:prstGeom>
          <a:ln w="635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19"/>
          <p:cNvSpPr>
            <a:spLocks noGrp="1"/>
          </p:cNvSpPr>
          <p:nvPr>
            <p:ph type="body" sz="quarter" idx="15" hasCustomPrompt="1"/>
          </p:nvPr>
        </p:nvSpPr>
        <p:spPr>
          <a:xfrm>
            <a:off x="7347600" y="727200"/>
            <a:ext cx="1508400" cy="3348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rgbClr val="0D0D0D"/>
                </a:solidFill>
              </a:defRPr>
            </a:lvl1pPr>
            <a:lvl2pPr marL="0" indent="0" algn="r">
              <a:buNone/>
              <a:defRPr sz="1400"/>
            </a:lvl2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175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336400" y="1540800"/>
            <a:ext cx="5871600" cy="120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2336400" y="2968831"/>
            <a:ext cx="5871600" cy="724396"/>
          </a:xfrm>
        </p:spPr>
        <p:txBody>
          <a:bodyPr anchor="ctr">
            <a:normAutofit/>
          </a:bodyPr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US" dirty="0" smtClean="0"/>
              <a:t>Click to edit Master text</a:t>
            </a:r>
            <a:r>
              <a:rPr lang="ru-RU" dirty="0" smtClean="0"/>
              <a:t> </a:t>
            </a:r>
            <a:r>
              <a:rPr lang="en-US" dirty="0" smtClean="0"/>
              <a:t>style</a:t>
            </a:r>
            <a:endParaRPr lang="ru-RU" dirty="0" smtClean="0"/>
          </a:p>
        </p:txBody>
      </p:sp>
      <p:cxnSp>
        <p:nvCxnSpPr>
          <p:cNvPr id="21" name="Straight Connector 8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9"/>
          <p:cNvCxnSpPr/>
          <p:nvPr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1707626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2336400" y="3067200"/>
            <a:ext cx="2919600" cy="806400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</a:t>
            </a:r>
            <a:r>
              <a:rPr lang="ru-RU" dirty="0" smtClean="0"/>
              <a:t> </a:t>
            </a:r>
            <a:r>
              <a:rPr lang="en-US" dirty="0" smtClean="0"/>
              <a:t>style</a:t>
            </a:r>
            <a:endParaRPr lang="ru-RU" dirty="0" smtClean="0"/>
          </a:p>
        </p:txBody>
      </p:sp>
      <p:cxnSp>
        <p:nvCxnSpPr>
          <p:cNvPr id="10" name="Straight Connector 8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>
          <a:xfrm>
            <a:off x="2336400" y="1540800"/>
            <a:ext cx="5871600" cy="120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8"/>
          </p:nvPr>
        </p:nvSpPr>
        <p:spPr>
          <a:xfrm>
            <a:off x="6832800" y="6667200"/>
            <a:ext cx="2133600" cy="190800"/>
          </a:xfrm>
          <a:prstGeom prst="rect">
            <a:avLst/>
          </a:prstGeom>
        </p:spPr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797166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5"/>
          <p:cNvCxnSpPr/>
          <p:nvPr/>
        </p:nvCxnSpPr>
        <p:spPr>
          <a:xfrm>
            <a:off x="5173975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90800" y="0"/>
            <a:ext cx="734400" cy="1036800"/>
          </a:xfrm>
          <a:prstGeom prst="rect">
            <a:avLst/>
          </a:prstGeom>
          <a:solidFill>
            <a:srgbClr val="F3F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1200" dirty="0">
              <a:solidFill>
                <a:srgbClr val="F3F3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1634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699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coral image2.jpg"/>
          <p:cNvPicPr>
            <a:picLocks noChangeAspect="1"/>
          </p:cNvPicPr>
          <p:nvPr/>
        </p:nvPicPr>
        <p:blipFill>
          <a:blip r:embed="rId2" cstate="print"/>
          <a:srcRect l="2441" r="2441"/>
          <a:stretch>
            <a:fillRect/>
          </a:stretch>
        </p:blipFill>
        <p:spPr>
          <a:xfrm>
            <a:off x="828000" y="216000"/>
            <a:ext cx="8136000" cy="64152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89997" y="1735200"/>
            <a:ext cx="3157603" cy="3927600"/>
            <a:chOff x="5089997" y="1735200"/>
            <a:chExt cx="3157603" cy="392760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090400" y="2016000"/>
              <a:ext cx="3157200" cy="3646800"/>
            </a:xfrm>
            <a:prstGeom prst="rect">
              <a:avLst/>
            </a:prstGeom>
            <a:solidFill>
              <a:srgbClr val="102759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800">
                <a:ea typeface="+mn-ea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090400" y="1735200"/>
              <a:ext cx="1418400" cy="280800"/>
            </a:xfrm>
            <a:prstGeom prst="rect">
              <a:avLst/>
            </a:prstGeom>
            <a:solidFill>
              <a:srgbClr val="102759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800">
                <a:ea typeface="+mn-ea"/>
              </a:endParaRPr>
            </a:p>
          </p:txBody>
        </p:sp>
        <p:cxnSp>
          <p:nvCxnSpPr>
            <p:cNvPr id="23" name="Straight Connector 5"/>
            <p:cNvCxnSpPr/>
            <p:nvPr/>
          </p:nvCxnSpPr>
          <p:spPr>
            <a:xfrm>
              <a:off x="5173975" y="3881438"/>
              <a:ext cx="2921000" cy="1587"/>
            </a:xfrm>
            <a:prstGeom prst="line">
              <a:avLst/>
            </a:prstGeom>
            <a:noFill/>
            <a:ln w="6350" cap="flat" cmpd="sng" algn="ctr">
              <a:solidFill>
                <a:srgbClr val="F3F2E9"/>
              </a:solidFill>
              <a:prstDash val="solid"/>
            </a:ln>
            <a:effectLst/>
          </p:spPr>
        </p:cxnSp>
        <p:cxnSp>
          <p:nvCxnSpPr>
            <p:cNvPr id="24" name="Straight Connector 5"/>
            <p:cNvCxnSpPr/>
            <p:nvPr/>
          </p:nvCxnSpPr>
          <p:spPr>
            <a:xfrm>
              <a:off x="5173975" y="4775994"/>
              <a:ext cx="2921000" cy="1587"/>
            </a:xfrm>
            <a:prstGeom prst="line">
              <a:avLst/>
            </a:prstGeom>
            <a:noFill/>
            <a:ln w="6350" cap="flat" cmpd="sng" algn="ctr">
              <a:solidFill>
                <a:srgbClr val="F3F2E9"/>
              </a:solidFill>
              <a:prstDash val="solid"/>
            </a:ln>
            <a:effectLst/>
          </p:spPr>
        </p:cxnSp>
        <p:cxnSp>
          <p:nvCxnSpPr>
            <p:cNvPr id="25" name="Straight Connector 5"/>
            <p:cNvCxnSpPr/>
            <p:nvPr/>
          </p:nvCxnSpPr>
          <p:spPr>
            <a:xfrm flipV="1">
              <a:off x="5089997" y="2016124"/>
              <a:ext cx="3150000" cy="2"/>
            </a:xfrm>
            <a:prstGeom prst="line">
              <a:avLst/>
            </a:prstGeom>
            <a:noFill/>
            <a:ln w="6350" cap="flat" cmpd="sng" algn="ctr">
              <a:solidFill>
                <a:srgbClr val="F3F2E9"/>
              </a:solidFill>
              <a:prstDash val="solid"/>
            </a:ln>
            <a:effectLst/>
          </p:spPr>
        </p:cxnSp>
      </p:grpSp>
      <p:sp>
        <p:nvSpPr>
          <p:cNvPr id="11" name="Номер слайда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173200" y="2235600"/>
            <a:ext cx="2919600" cy="1519200"/>
          </a:xfrm>
        </p:spPr>
        <p:txBody>
          <a:bodyPr lIns="90000" tIns="46800" rIns="90000" bIns="46800" anchor="t" anchorCtr="0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5173200" y="3927600"/>
            <a:ext cx="2919600" cy="795600"/>
          </a:xfrm>
        </p:spPr>
        <p:txBody>
          <a:bodyPr lIns="90000" tIns="46800" rIns="90000" bIns="46800" anchor="ctr">
            <a:normAutofit/>
          </a:bodyPr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173200" y="4852800"/>
            <a:ext cx="2919600" cy="820800"/>
          </a:xfrm>
        </p:spPr>
        <p:txBody>
          <a:bodyPr lIns="90000" tIns="46800" rIns="90000" bIns="4680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600" b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8" hasCustomPrompt="1"/>
          </p:nvPr>
        </p:nvSpPr>
        <p:spPr>
          <a:xfrm>
            <a:off x="5263200" y="1746000"/>
            <a:ext cx="1237262" cy="280800"/>
          </a:xfrm>
        </p:spPr>
        <p:txBody>
          <a:bodyPr anchor="ctr" anchorCtr="0">
            <a:normAutofit/>
          </a:bodyPr>
          <a:lstStyle>
            <a:lvl1pPr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64000" y="2923200"/>
            <a:ext cx="180000" cy="3704400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r>
              <a:rPr lang="en-US" sz="800" kern="1200" dirty="0">
                <a:solidFill>
                  <a:srgbClr val="404040"/>
                </a:solidFill>
                <a:ea typeface="+mn-ea"/>
              </a:rPr>
              <a:t>© Cat Holloway / WWF-Canon</a:t>
            </a:r>
          </a:p>
        </p:txBody>
      </p:sp>
    </p:spTree>
    <p:extLst>
      <p:ext uri="{BB962C8B-B14F-4D97-AF65-F5344CB8AC3E}">
        <p14:creationId xmlns:p14="http://schemas.microsoft.com/office/powerpoint/2010/main" val="4113330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0" descr="Himalayas.jpg"/>
          <p:cNvPicPr>
            <a:picLocks noChangeAspect="1"/>
          </p:cNvPicPr>
          <p:nvPr/>
        </p:nvPicPr>
        <p:blipFill>
          <a:blip r:embed="rId2" cstate="print">
            <a:lum bright="-12000"/>
          </a:blip>
          <a:srcRect l="2441" r="2441"/>
          <a:stretch>
            <a:fillRect/>
          </a:stretch>
        </p:blipFill>
        <p:spPr>
          <a:xfrm>
            <a:off x="828000" y="216000"/>
            <a:ext cx="8136000" cy="64152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099050" y="1555750"/>
            <a:ext cx="3155950" cy="2571750"/>
            <a:chOff x="5099050" y="1555750"/>
            <a:chExt cx="3155950" cy="2571750"/>
          </a:xfrm>
        </p:grpSpPr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5099050" y="1555750"/>
              <a:ext cx="3155950" cy="2571750"/>
            </a:xfrm>
            <a:prstGeom prst="rect">
              <a:avLst/>
            </a:prstGeom>
            <a:solidFill>
              <a:srgbClr val="7CC8E5">
                <a:alpha val="4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kern="1200">
                <a:ea typeface="+mn-ea"/>
              </a:endParaRPr>
            </a:p>
          </p:txBody>
        </p:sp>
        <p:cxnSp>
          <p:nvCxnSpPr>
            <p:cNvPr id="21" name="Straight Connector 10"/>
            <p:cNvCxnSpPr/>
            <p:nvPr/>
          </p:nvCxnSpPr>
          <p:spPr>
            <a:xfrm>
              <a:off x="5099050" y="1557338"/>
              <a:ext cx="3155950" cy="1587"/>
            </a:xfrm>
            <a:prstGeom prst="line">
              <a:avLst/>
            </a:prstGeom>
            <a:ln w="12700">
              <a:solidFill>
                <a:srgbClr val="F3F2E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76800" y="4276800"/>
            <a:ext cx="2995200" cy="18864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76800" y="2991600"/>
            <a:ext cx="2995200" cy="1058400"/>
          </a:xfrm>
          <a:prstGeom prst="rect">
            <a:avLst/>
          </a:prstGeom>
        </p:spPr>
        <p:txBody>
          <a:bodyPr lIns="90000" tIns="46800" rIns="90000" bIns="46800" anchor="ctr" anchorCtr="0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6" name="Текст 19"/>
          <p:cNvSpPr>
            <a:spLocks noGrp="1"/>
          </p:cNvSpPr>
          <p:nvPr>
            <p:ph type="body" sz="quarter" idx="15" hasCustomPrompt="1"/>
          </p:nvPr>
        </p:nvSpPr>
        <p:spPr>
          <a:xfrm>
            <a:off x="5176800" y="1638000"/>
            <a:ext cx="2995200" cy="1278000"/>
          </a:xfrm>
        </p:spPr>
        <p:txBody>
          <a:bodyPr lIns="90000" tIns="46800" rIns="90000" bIns="46800" anchor="ctr" anchorCtr="0">
            <a:noAutofit/>
          </a:bodyPr>
          <a:lstStyle>
            <a:lvl1pPr marL="0" indent="0" algn="l">
              <a:buNone/>
              <a:defRPr sz="10000" b="0">
                <a:solidFill>
                  <a:schemeClr val="bg2"/>
                </a:solidFill>
              </a:defRPr>
            </a:lvl1pPr>
            <a:lvl2pPr marL="0" indent="0" algn="r">
              <a:buNone/>
              <a:defRPr sz="1400"/>
            </a:lvl2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176800" y="579600"/>
            <a:ext cx="2995200" cy="9036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 b="0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tabLst/>
              <a:defRPr sz="1800" b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64000" y="2923200"/>
            <a:ext cx="180000" cy="3704400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r>
              <a:rPr lang="en-US" sz="800" kern="1200" dirty="0">
                <a:solidFill>
                  <a:srgbClr val="404040"/>
                </a:solidFill>
                <a:ea typeface="+mn-ea"/>
              </a:rPr>
              <a:t>© Murat </a:t>
            </a:r>
            <a:r>
              <a:rPr lang="en-US" sz="800" kern="1200" dirty="0" err="1">
                <a:solidFill>
                  <a:srgbClr val="404040"/>
                </a:solidFill>
                <a:ea typeface="+mn-ea"/>
              </a:rPr>
              <a:t>Selam</a:t>
            </a:r>
            <a:r>
              <a:rPr lang="en-US" sz="800" kern="1200" dirty="0">
                <a:solidFill>
                  <a:srgbClr val="404040"/>
                </a:solidFill>
                <a:ea typeface="+mn-ea"/>
              </a:rPr>
              <a:t> / WWF Nepal</a:t>
            </a:r>
          </a:p>
        </p:txBody>
      </p:sp>
    </p:spTree>
    <p:extLst>
      <p:ext uri="{BB962C8B-B14F-4D97-AF65-F5344CB8AC3E}">
        <p14:creationId xmlns:p14="http://schemas.microsoft.com/office/powerpoint/2010/main" val="4260776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72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markers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820800" y="1879200"/>
            <a:ext cx="8049600" cy="36396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688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820800" y="1879200"/>
            <a:ext cx="8049600" cy="36396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32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with subheaders and 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856000" y="2458800"/>
            <a:ext cx="180000" cy="37044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/>
              <a:t>Photo credit here</a:t>
            </a:r>
            <a:endParaRPr lang="ru-RU" dirty="0"/>
          </a:p>
        </p:txBody>
      </p:sp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53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 title with ma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1200"/>
            <a:ext cx="8028912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14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1200"/>
            <a:ext cx="8028912" cy="36720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/>
              <a:t>Click to edit Master text style</a:t>
            </a:r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62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4233600"/>
            <a:ext cx="3744912" cy="615600"/>
          </a:xfrm>
        </p:spPr>
        <p:txBody>
          <a:bodyPr/>
          <a:lstStyle>
            <a:lvl1pPr marL="0" indent="0">
              <a:buNone/>
              <a:defRPr i="1" baseline="0"/>
            </a:lvl1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088" y="1699200"/>
            <a:ext cx="8028912" cy="442800"/>
          </a:xfrm>
        </p:spPr>
        <p:txBody>
          <a:bodyPr anchor="b">
            <a:normAutofit/>
          </a:bodyPr>
          <a:lstStyle>
            <a:lvl1pPr marL="0" indent="0">
              <a:buNone/>
              <a:defRPr sz="1400" b="1" i="0" baseline="0">
                <a:solidFill>
                  <a:srgbClr val="70707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 hasCustomPrompt="1"/>
          </p:nvPr>
        </p:nvSpPr>
        <p:spPr>
          <a:xfrm>
            <a:off x="828000" y="2491200"/>
            <a:ext cx="8028000" cy="15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942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ext frames with 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2896"/>
            <a:ext cx="3870000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4986000" y="2492896"/>
            <a:ext cx="3870000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12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63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mapkers with a 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5136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476400" y="6105600"/>
            <a:ext cx="2379600" cy="270000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6" hasCustomPrompt="1"/>
          </p:nvPr>
        </p:nvSpPr>
        <p:spPr>
          <a:xfrm>
            <a:off x="6476400" y="2491200"/>
            <a:ext cx="2379600" cy="3513600"/>
          </a:xfrm>
        </p:spPr>
        <p:txBody>
          <a:bodyPr>
            <a:normAutofit/>
          </a:bodyPr>
          <a:lstStyle>
            <a:lvl1pPr marL="182563" indent="-182563">
              <a:defRPr sz="1600"/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77600" y="2491200"/>
            <a:ext cx="180000" cy="35136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/>
              <a:t>Photo credit here</a:t>
            </a:r>
            <a:endParaRPr lang="ru-RU" dirty="0"/>
          </a:p>
        </p:txBody>
      </p:sp>
      <p:sp>
        <p:nvSpPr>
          <p:cNvPr id="17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20" name="Текст 17"/>
          <p:cNvSpPr>
            <a:spLocks noGrp="1"/>
          </p:cNvSpPr>
          <p:nvPr>
            <p:ph type="body" sz="quarter" idx="22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38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 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5136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476400" y="6105600"/>
            <a:ext cx="2379600" cy="270000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6" hasCustomPrompt="1"/>
          </p:nvPr>
        </p:nvSpPr>
        <p:spPr>
          <a:xfrm>
            <a:off x="6476400" y="2491200"/>
            <a:ext cx="2379600" cy="3513600"/>
          </a:xfrm>
        </p:spPr>
        <p:txBody>
          <a:bodyPr>
            <a:normAutofit/>
          </a:bodyPr>
          <a:lstStyle>
            <a:lvl1pPr marL="182563" indent="-182563">
              <a:defRPr sz="1600"/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77600" y="2491200"/>
            <a:ext cx="180000" cy="35136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/>
              <a:t>Photo credit here</a:t>
            </a:r>
            <a:endParaRPr lang="ru-RU" dirty="0"/>
          </a:p>
        </p:txBody>
      </p:sp>
      <p:sp>
        <p:nvSpPr>
          <p:cNvPr id="17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20" name="Текст 17"/>
          <p:cNvSpPr>
            <a:spLocks noGrp="1"/>
          </p:cNvSpPr>
          <p:nvPr>
            <p:ph type="body" sz="quarter" idx="22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36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n object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Содержимое 16"/>
          <p:cNvSpPr>
            <a:spLocks noGrp="1"/>
          </p:cNvSpPr>
          <p:nvPr>
            <p:ph sz="quarter" idx="15" hasCustomPrompt="1"/>
          </p:nvPr>
        </p:nvSpPr>
        <p:spPr>
          <a:xfrm>
            <a:off x="6476400" y="2492375"/>
            <a:ext cx="2379600" cy="3672000"/>
          </a:xfrm>
        </p:spPr>
        <p:txBody>
          <a:bodyPr/>
          <a:lstStyle/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1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6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86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ma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672000"/>
          </a:xfrm>
        </p:spPr>
        <p:txBody>
          <a:bodyPr/>
          <a:lstStyle>
            <a:lvl1pPr indent="-180000">
              <a:defRPr baseline="0"/>
            </a:lvl1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6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01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672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6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6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tex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16"/>
          <p:cNvSpPr>
            <a:spLocks noGrp="1"/>
          </p:cNvSpPr>
          <p:nvPr>
            <p:ph sz="quarter" idx="15" hasCustomPrompt="1"/>
          </p:nvPr>
        </p:nvSpPr>
        <p:spPr>
          <a:xfrm>
            <a:off x="539552" y="2492375"/>
            <a:ext cx="5724723" cy="3672000"/>
          </a:xfrm>
        </p:spPr>
        <p:txBody>
          <a:bodyPr/>
          <a:lstStyle/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Текст 22"/>
          <p:cNvSpPr>
            <a:spLocks noGrp="1"/>
          </p:cNvSpPr>
          <p:nvPr>
            <p:ph type="body" sz="quarter" idx="20" hasCustomPrompt="1"/>
          </p:nvPr>
        </p:nvSpPr>
        <p:spPr>
          <a:xfrm>
            <a:off x="6477000" y="2492375"/>
            <a:ext cx="2378074" cy="3671888"/>
          </a:xfrm>
          <a:prstGeom prst="rect">
            <a:avLst/>
          </a:prstGeom>
        </p:spPr>
        <p:txBody>
          <a:bodyPr/>
          <a:lstStyle>
            <a:lvl1pPr marL="136525" indent="-136525">
              <a:spcBef>
                <a:spcPts val="600"/>
              </a:spcBef>
              <a:defRPr lang="ru-RU" sz="1400" kern="1200" baseline="0" dirty="0" smtClean="0">
                <a:solidFill>
                  <a:srgbClr val="404040"/>
                </a:solidFill>
                <a:latin typeface="Arial"/>
                <a:ea typeface="Geneva" pitchFamily="-106" charset="-128"/>
                <a:cs typeface="Arial"/>
              </a:defRPr>
            </a:lvl1pPr>
          </a:lstStyle>
          <a:p>
            <a:pPr marL="142875" marR="0" lvl="0" indent="-142875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Geneva" pitchFamily="-106" charset="-128"/>
                <a:cs typeface="Arial"/>
              </a:rPr>
              <a:t>Click to edit Master text style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Geneva" pitchFamily="-106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91108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16"/>
          <p:cNvSpPr>
            <a:spLocks noGrp="1"/>
          </p:cNvSpPr>
          <p:nvPr>
            <p:ph sz="quarter" idx="15" hasCustomPrompt="1"/>
          </p:nvPr>
        </p:nvSpPr>
        <p:spPr>
          <a:xfrm>
            <a:off x="539551" y="2492375"/>
            <a:ext cx="6537600" cy="3672000"/>
          </a:xfrm>
        </p:spPr>
        <p:txBody>
          <a:bodyPr/>
          <a:lstStyle/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37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a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062800" y="1519200"/>
            <a:ext cx="6789600" cy="3790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2062800" y="5407200"/>
            <a:ext cx="4244400" cy="75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  <p:sp>
        <p:nvSpPr>
          <p:cNvPr id="12" name="Текст 9"/>
          <p:cNvSpPr>
            <a:spLocks noGrp="1"/>
          </p:cNvSpPr>
          <p:nvPr>
            <p:ph type="body" sz="quarter" idx="15" hasCustomPrompt="1"/>
          </p:nvPr>
        </p:nvSpPr>
        <p:spPr>
          <a:xfrm>
            <a:off x="7236000" y="5407200"/>
            <a:ext cx="1616400" cy="756000"/>
          </a:xfrm>
        </p:spPr>
        <p:txBody>
          <a:bodyPr anchor="t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  <p:cxnSp>
        <p:nvCxnSpPr>
          <p:cNvPr id="13" name="Straight Connector 5"/>
          <p:cNvCxnSpPr/>
          <p:nvPr/>
        </p:nvCxnSpPr>
        <p:spPr>
          <a:xfrm>
            <a:off x="5173975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877600" y="1519200"/>
            <a:ext cx="180000" cy="37908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/>
              <a:t>Photo credit here</a:t>
            </a:r>
            <a:endParaRPr lang="ru-RU" dirty="0"/>
          </a:p>
        </p:txBody>
      </p:sp>
      <p:cxnSp>
        <p:nvCxnSpPr>
          <p:cNvPr id="14" name="Straight Connector 12"/>
          <p:cNvCxnSpPr/>
          <p:nvPr/>
        </p:nvCxnSpPr>
        <p:spPr>
          <a:xfrm>
            <a:off x="431800" y="1519238"/>
            <a:ext cx="842327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584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5"/>
          <p:cNvCxnSpPr/>
          <p:nvPr/>
        </p:nvCxnSpPr>
        <p:spPr>
          <a:xfrm>
            <a:off x="5173975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964000" y="2923200"/>
            <a:ext cx="180000" cy="37044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/>
              <a:t>Photo credit here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720000" cy="6858000"/>
          </a:xfrm>
          <a:prstGeom prst="rect">
            <a:avLst/>
          </a:prstGeom>
          <a:solidFill>
            <a:srgbClr val="F3F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1200">
              <a:solidFill>
                <a:srgbClr val="00000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176400" y="118800"/>
            <a:ext cx="8787600" cy="6516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8"/>
          </p:nvPr>
        </p:nvSpPr>
        <p:spPr>
          <a:xfrm>
            <a:off x="174875" y="6670800"/>
            <a:ext cx="2401200" cy="190800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4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336400" y="1540800"/>
            <a:ext cx="5871600" cy="120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2336400" y="2968831"/>
            <a:ext cx="5871600" cy="724396"/>
          </a:xfrm>
        </p:spPr>
        <p:txBody>
          <a:bodyPr anchor="ctr">
            <a:normAutofit/>
          </a:bodyPr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</a:t>
            </a:r>
            <a:endParaRPr lang="ru-RU" dirty="0"/>
          </a:p>
        </p:txBody>
      </p:sp>
      <p:cxnSp>
        <p:nvCxnSpPr>
          <p:cNvPr id="21" name="Straight Connector 8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9"/>
          <p:cNvCxnSpPr/>
          <p:nvPr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6302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2336400" y="3067200"/>
            <a:ext cx="2919600" cy="806400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</a:t>
            </a:r>
            <a:endParaRPr lang="ru-RU" dirty="0"/>
          </a:p>
        </p:txBody>
      </p:sp>
      <p:cxnSp>
        <p:nvCxnSpPr>
          <p:cNvPr id="10" name="Straight Connector 8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>
          <a:xfrm>
            <a:off x="2336400" y="1540800"/>
            <a:ext cx="5871600" cy="120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8"/>
          </p:nvPr>
        </p:nvSpPr>
        <p:spPr>
          <a:xfrm>
            <a:off x="6832800" y="6667200"/>
            <a:ext cx="2133600" cy="190800"/>
          </a:xfrm>
          <a:prstGeom prst="rect">
            <a:avLst/>
          </a:prstGeom>
        </p:spPr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3563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5"/>
          <p:cNvCxnSpPr/>
          <p:nvPr/>
        </p:nvCxnSpPr>
        <p:spPr>
          <a:xfrm>
            <a:off x="5173975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90800" y="0"/>
            <a:ext cx="734400" cy="1036800"/>
          </a:xfrm>
          <a:prstGeom prst="rect">
            <a:avLst/>
          </a:prstGeom>
          <a:solidFill>
            <a:srgbClr val="F3F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1200" dirty="0">
              <a:solidFill>
                <a:srgbClr val="F3F3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8C474-D9EC-4FD3-93C8-5D4CFD216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112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 defTabSz="914400">
              <a:buSzTx/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sz="1800" kern="1200">
              <a:solidFill>
                <a:srgbClr val="404040"/>
              </a:solidFill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4400">
              <a:buSzTx/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defTabSz="914400">
              <a:buSzTx/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EE77108-05FD-4DAB-8397-52573D79B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614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3F2E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6146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ith 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/>
          <p:nvPr/>
        </p:nvCxnSpPr>
        <p:spPr>
          <a:xfrm>
            <a:off x="431800" y="1484313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827088" y="1772816"/>
            <a:ext cx="8028912" cy="4390384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200"/>
              </a:spcAft>
              <a:buNone/>
              <a:defRPr baseline="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26162" y="260648"/>
            <a:ext cx="8028912" cy="784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aseline="-25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0591F48-5289-4245-9EC5-8908C51AF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2336400" y="2923200"/>
            <a:ext cx="5871600" cy="828000"/>
          </a:xfrm>
        </p:spPr>
        <p:txBody>
          <a:bodyPr anchor="ctr">
            <a:normAutofit/>
          </a:bodyPr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cxnSp>
        <p:nvCxnSpPr>
          <p:cNvPr id="21" name="Straight Connector 8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9"/>
          <p:cNvCxnSpPr/>
          <p:nvPr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7EB6CD8-DD04-445D-95E4-3A9F38E93647}" type="datetime5">
              <a:rPr lang="en-US" smtClean="0"/>
              <a:pPr/>
              <a:t>25-Oct-17</a:t>
            </a:fld>
            <a:r>
              <a:rPr lang="ru-RU"/>
              <a:t> / </a:t>
            </a:r>
            <a:fld id="{FBFF7A77-ECFB-4A7C-9E3D-DDC296ED6CF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to Company Name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2336400" y="1540800"/>
            <a:ext cx="5871600" cy="1206000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030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828000" y="216000"/>
            <a:ext cx="8136000" cy="6415200"/>
          </a:xfrm>
        </p:spPr>
        <p:txBody>
          <a:bodyPr>
            <a:normAutofit/>
          </a:bodyPr>
          <a:lstStyle>
            <a:lvl1pPr marL="182563" indent="-182563">
              <a:defRPr sz="1600"/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964000" y="2923200"/>
            <a:ext cx="180000" cy="37044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/>
              <a:t>Photo credit here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61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8000" y="118800"/>
            <a:ext cx="8139600" cy="65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1200">
              <a:solidFill>
                <a:srgbClr val="000000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21200" y="3171600"/>
            <a:ext cx="7534800" cy="2991600"/>
          </a:xfrm>
        </p:spPr>
        <p:txBody>
          <a:bodyPr/>
          <a:lstStyle/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21200" y="1836000"/>
            <a:ext cx="7534800" cy="1018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ru-RU" dirty="0"/>
          </a:p>
        </p:txBody>
      </p:sp>
      <p:cxnSp>
        <p:nvCxnSpPr>
          <p:cNvPr id="10" name="Straight Connector 12"/>
          <p:cNvCxnSpPr/>
          <p:nvPr/>
        </p:nvCxnSpPr>
        <p:spPr>
          <a:xfrm>
            <a:off x="1320800" y="2976562"/>
            <a:ext cx="7534275" cy="0"/>
          </a:xfrm>
          <a:prstGeom prst="line">
            <a:avLst/>
          </a:prstGeom>
          <a:ln w="635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19"/>
          <p:cNvSpPr>
            <a:spLocks noGrp="1"/>
          </p:cNvSpPr>
          <p:nvPr>
            <p:ph type="body" sz="quarter" idx="15" hasCustomPrompt="1"/>
          </p:nvPr>
        </p:nvSpPr>
        <p:spPr>
          <a:xfrm>
            <a:off x="7347600" y="727200"/>
            <a:ext cx="1508400" cy="3348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rgbClr val="0D0D0D"/>
                </a:solidFill>
              </a:defRPr>
            </a:lvl1pPr>
            <a:lvl2pPr marL="0" indent="0" algn="r">
              <a:buNone/>
              <a:defRPr sz="1400"/>
            </a:lvl2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3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coral image2.jpg"/>
          <p:cNvPicPr>
            <a:picLocks noChangeAspect="1"/>
          </p:cNvPicPr>
          <p:nvPr/>
        </p:nvPicPr>
        <p:blipFill>
          <a:blip r:embed="rId2" cstate="print"/>
          <a:srcRect l="2441" r="2441"/>
          <a:stretch>
            <a:fillRect/>
          </a:stretch>
        </p:blipFill>
        <p:spPr>
          <a:xfrm>
            <a:off x="828000" y="216000"/>
            <a:ext cx="8136000" cy="64152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89997" y="1735200"/>
            <a:ext cx="3157603" cy="3927600"/>
            <a:chOff x="5089997" y="1735200"/>
            <a:chExt cx="3157603" cy="392760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090400" y="2016000"/>
              <a:ext cx="3157200" cy="3646800"/>
            </a:xfrm>
            <a:prstGeom prst="rect">
              <a:avLst/>
            </a:prstGeom>
            <a:solidFill>
              <a:srgbClr val="102759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800">
                <a:ea typeface="+mn-ea"/>
                <a:cs typeface="+mn-cs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090400" y="1735200"/>
              <a:ext cx="1418400" cy="280800"/>
            </a:xfrm>
            <a:prstGeom prst="rect">
              <a:avLst/>
            </a:prstGeom>
            <a:solidFill>
              <a:srgbClr val="102759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800">
                <a:ea typeface="+mn-ea"/>
                <a:cs typeface="+mn-cs"/>
              </a:endParaRPr>
            </a:p>
          </p:txBody>
        </p:sp>
        <p:cxnSp>
          <p:nvCxnSpPr>
            <p:cNvPr id="23" name="Straight Connector 5"/>
            <p:cNvCxnSpPr/>
            <p:nvPr/>
          </p:nvCxnSpPr>
          <p:spPr>
            <a:xfrm>
              <a:off x="5173975" y="3881438"/>
              <a:ext cx="2921000" cy="1587"/>
            </a:xfrm>
            <a:prstGeom prst="line">
              <a:avLst/>
            </a:prstGeom>
            <a:noFill/>
            <a:ln w="6350" cap="flat" cmpd="sng" algn="ctr">
              <a:solidFill>
                <a:srgbClr val="F3F2E9"/>
              </a:solidFill>
              <a:prstDash val="solid"/>
            </a:ln>
            <a:effectLst/>
          </p:spPr>
        </p:cxnSp>
        <p:cxnSp>
          <p:nvCxnSpPr>
            <p:cNvPr id="24" name="Straight Connector 5"/>
            <p:cNvCxnSpPr/>
            <p:nvPr/>
          </p:nvCxnSpPr>
          <p:spPr>
            <a:xfrm>
              <a:off x="5173975" y="4775994"/>
              <a:ext cx="2921000" cy="1587"/>
            </a:xfrm>
            <a:prstGeom prst="line">
              <a:avLst/>
            </a:prstGeom>
            <a:noFill/>
            <a:ln w="6350" cap="flat" cmpd="sng" algn="ctr">
              <a:solidFill>
                <a:srgbClr val="F3F2E9"/>
              </a:solidFill>
              <a:prstDash val="solid"/>
            </a:ln>
            <a:effectLst/>
          </p:spPr>
        </p:cxnSp>
        <p:cxnSp>
          <p:nvCxnSpPr>
            <p:cNvPr id="25" name="Straight Connector 5"/>
            <p:cNvCxnSpPr/>
            <p:nvPr/>
          </p:nvCxnSpPr>
          <p:spPr>
            <a:xfrm flipV="1">
              <a:off x="5089997" y="2016124"/>
              <a:ext cx="3150000" cy="2"/>
            </a:xfrm>
            <a:prstGeom prst="line">
              <a:avLst/>
            </a:prstGeom>
            <a:noFill/>
            <a:ln w="6350" cap="flat" cmpd="sng" algn="ctr">
              <a:solidFill>
                <a:srgbClr val="F3F2E9"/>
              </a:solidFill>
              <a:prstDash val="solid"/>
            </a:ln>
            <a:effectLst/>
          </p:spPr>
        </p:cxnSp>
      </p:grpSp>
      <p:sp>
        <p:nvSpPr>
          <p:cNvPr id="11" name="Номер слайда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173200" y="2235600"/>
            <a:ext cx="2919600" cy="1519200"/>
          </a:xfrm>
        </p:spPr>
        <p:txBody>
          <a:bodyPr lIns="90000" tIns="46800" rIns="90000" bIns="46800" anchor="t" anchorCtr="0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5173200" y="3927600"/>
            <a:ext cx="2919600" cy="795600"/>
          </a:xfrm>
        </p:spPr>
        <p:txBody>
          <a:bodyPr lIns="90000" tIns="46800" rIns="90000" bIns="46800" anchor="ctr">
            <a:normAutofit/>
          </a:bodyPr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173200" y="4852800"/>
            <a:ext cx="2919600" cy="820800"/>
          </a:xfrm>
        </p:spPr>
        <p:txBody>
          <a:bodyPr lIns="90000" tIns="46800" rIns="90000" bIns="4680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600" b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8" hasCustomPrompt="1"/>
          </p:nvPr>
        </p:nvSpPr>
        <p:spPr>
          <a:xfrm>
            <a:off x="5263200" y="1746000"/>
            <a:ext cx="1237262" cy="280800"/>
          </a:xfrm>
        </p:spPr>
        <p:txBody>
          <a:bodyPr anchor="ctr" anchorCtr="0">
            <a:normAutofit/>
          </a:bodyPr>
          <a:lstStyle>
            <a:lvl1pPr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64000" y="2923200"/>
            <a:ext cx="180000" cy="3704400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r>
              <a:rPr lang="en-US" sz="800" kern="1200" dirty="0">
                <a:solidFill>
                  <a:srgbClr val="404040"/>
                </a:solidFill>
                <a:ea typeface="+mn-ea"/>
                <a:cs typeface="+mn-cs"/>
              </a:rPr>
              <a:t>© Cat Holloway / WWF-Canon</a:t>
            </a:r>
          </a:p>
        </p:txBody>
      </p:sp>
    </p:spTree>
    <p:extLst>
      <p:ext uri="{BB962C8B-B14F-4D97-AF65-F5344CB8AC3E}">
        <p14:creationId xmlns:p14="http://schemas.microsoft.com/office/powerpoint/2010/main" val="32216157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0" descr="Himalayas.jpg"/>
          <p:cNvPicPr>
            <a:picLocks noChangeAspect="1"/>
          </p:cNvPicPr>
          <p:nvPr/>
        </p:nvPicPr>
        <p:blipFill>
          <a:blip r:embed="rId2" cstate="print">
            <a:lum bright="-12000"/>
          </a:blip>
          <a:srcRect l="2441" r="2441"/>
          <a:stretch>
            <a:fillRect/>
          </a:stretch>
        </p:blipFill>
        <p:spPr>
          <a:xfrm>
            <a:off x="828000" y="216000"/>
            <a:ext cx="8136000" cy="64152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099050" y="1555750"/>
            <a:ext cx="3155950" cy="2571750"/>
            <a:chOff x="5099050" y="1555750"/>
            <a:chExt cx="3155950" cy="2571750"/>
          </a:xfrm>
        </p:grpSpPr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5099050" y="1555750"/>
              <a:ext cx="3155950" cy="2571750"/>
            </a:xfrm>
            <a:prstGeom prst="rect">
              <a:avLst/>
            </a:prstGeom>
            <a:solidFill>
              <a:srgbClr val="7CC8E5">
                <a:alpha val="4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kern="1200">
                <a:ea typeface="+mn-ea"/>
                <a:cs typeface="+mn-cs"/>
              </a:endParaRPr>
            </a:p>
          </p:txBody>
        </p:sp>
        <p:cxnSp>
          <p:nvCxnSpPr>
            <p:cNvPr id="21" name="Straight Connector 10"/>
            <p:cNvCxnSpPr/>
            <p:nvPr/>
          </p:nvCxnSpPr>
          <p:spPr>
            <a:xfrm>
              <a:off x="5099050" y="1557338"/>
              <a:ext cx="3155950" cy="1587"/>
            </a:xfrm>
            <a:prstGeom prst="line">
              <a:avLst/>
            </a:prstGeom>
            <a:ln w="12700">
              <a:solidFill>
                <a:srgbClr val="F3F2E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76800" y="4276800"/>
            <a:ext cx="2995200" cy="18864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76800" y="2991600"/>
            <a:ext cx="2995200" cy="1058400"/>
          </a:xfrm>
          <a:prstGeom prst="rect">
            <a:avLst/>
          </a:prstGeom>
        </p:spPr>
        <p:txBody>
          <a:bodyPr lIns="90000" tIns="46800" rIns="90000" bIns="46800" anchor="ctr" anchorCtr="0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6" name="Текст 19"/>
          <p:cNvSpPr>
            <a:spLocks noGrp="1"/>
          </p:cNvSpPr>
          <p:nvPr>
            <p:ph type="body" sz="quarter" idx="15" hasCustomPrompt="1"/>
          </p:nvPr>
        </p:nvSpPr>
        <p:spPr>
          <a:xfrm>
            <a:off x="5176800" y="1638000"/>
            <a:ext cx="2995200" cy="1278000"/>
          </a:xfrm>
        </p:spPr>
        <p:txBody>
          <a:bodyPr lIns="90000" tIns="46800" rIns="90000" bIns="46800" anchor="ctr" anchorCtr="0">
            <a:noAutofit/>
          </a:bodyPr>
          <a:lstStyle>
            <a:lvl1pPr marL="0" indent="0" algn="l">
              <a:buNone/>
              <a:defRPr sz="10000" b="0">
                <a:solidFill>
                  <a:schemeClr val="bg2"/>
                </a:solidFill>
              </a:defRPr>
            </a:lvl1pPr>
            <a:lvl2pPr marL="0" indent="0" algn="r">
              <a:buNone/>
              <a:defRPr sz="1400"/>
            </a:lvl2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176800" y="579600"/>
            <a:ext cx="2995200" cy="9036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 b="0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tabLst/>
              <a:defRPr sz="1800" b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64000" y="2923200"/>
            <a:ext cx="180000" cy="3704400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r>
              <a:rPr lang="en-US" sz="800" kern="1200" dirty="0">
                <a:solidFill>
                  <a:srgbClr val="404040"/>
                </a:solidFill>
                <a:ea typeface="+mn-ea"/>
                <a:cs typeface="+mn-cs"/>
              </a:rPr>
              <a:t>© Murat </a:t>
            </a:r>
            <a:r>
              <a:rPr lang="en-US" sz="800" kern="1200" dirty="0" err="1">
                <a:solidFill>
                  <a:srgbClr val="404040"/>
                </a:solidFill>
                <a:ea typeface="+mn-ea"/>
                <a:cs typeface="+mn-cs"/>
              </a:rPr>
              <a:t>Selam</a:t>
            </a:r>
            <a:r>
              <a:rPr lang="en-US" sz="800" kern="1200" dirty="0">
                <a:solidFill>
                  <a:srgbClr val="404040"/>
                </a:solidFill>
                <a:ea typeface="+mn-ea"/>
                <a:cs typeface="+mn-cs"/>
              </a:rPr>
              <a:t> / WWF Nepal</a:t>
            </a:r>
          </a:p>
        </p:txBody>
      </p:sp>
    </p:spTree>
    <p:extLst>
      <p:ext uri="{BB962C8B-B14F-4D97-AF65-F5344CB8AC3E}">
        <p14:creationId xmlns:p14="http://schemas.microsoft.com/office/powerpoint/2010/main" val="38804768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896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markers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820800" y="1879200"/>
            <a:ext cx="8049600" cy="36396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49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820800" y="1879200"/>
            <a:ext cx="8049600" cy="36396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5890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with subheaders and 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856000" y="2458800"/>
            <a:ext cx="180000" cy="37044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/>
              <a:t>Photo credit here</a:t>
            </a:r>
            <a:endParaRPr lang="ru-RU" dirty="0"/>
          </a:p>
        </p:txBody>
      </p:sp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683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 title with ma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1200"/>
            <a:ext cx="8028912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1200"/>
            <a:ext cx="8028912" cy="36720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/>
              <a:t>Click to edit Master text style</a:t>
            </a:r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512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4233600"/>
            <a:ext cx="3744912" cy="615600"/>
          </a:xfrm>
        </p:spPr>
        <p:txBody>
          <a:bodyPr/>
          <a:lstStyle>
            <a:lvl1pPr marL="0" indent="0">
              <a:buNone/>
              <a:defRPr i="1" baseline="0"/>
            </a:lvl1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088" y="1699200"/>
            <a:ext cx="8028912" cy="442800"/>
          </a:xfrm>
        </p:spPr>
        <p:txBody>
          <a:bodyPr anchor="b">
            <a:normAutofit/>
          </a:bodyPr>
          <a:lstStyle>
            <a:lvl1pPr marL="0" indent="0">
              <a:buNone/>
              <a:defRPr sz="1400" b="1" i="0" baseline="0">
                <a:solidFill>
                  <a:srgbClr val="70707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 hasCustomPrompt="1"/>
          </p:nvPr>
        </p:nvSpPr>
        <p:spPr>
          <a:xfrm>
            <a:off x="828000" y="2491200"/>
            <a:ext cx="8028000" cy="15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7345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ext frames with 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2896"/>
            <a:ext cx="3870000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4986000" y="2492896"/>
            <a:ext cx="3870000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12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162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mapkers with a 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5136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476400" y="6105600"/>
            <a:ext cx="2379600" cy="270000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6" hasCustomPrompt="1"/>
          </p:nvPr>
        </p:nvSpPr>
        <p:spPr>
          <a:xfrm>
            <a:off x="6476400" y="2491200"/>
            <a:ext cx="2379600" cy="3513600"/>
          </a:xfrm>
        </p:spPr>
        <p:txBody>
          <a:bodyPr>
            <a:normAutofit/>
          </a:bodyPr>
          <a:lstStyle>
            <a:lvl1pPr marL="182563" indent="-182563">
              <a:defRPr sz="1600"/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77600" y="2491200"/>
            <a:ext cx="180000" cy="35136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/>
              <a:t>Photo credit here</a:t>
            </a:r>
            <a:endParaRPr lang="ru-RU" dirty="0"/>
          </a:p>
        </p:txBody>
      </p:sp>
      <p:sp>
        <p:nvSpPr>
          <p:cNvPr id="17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20" name="Текст 17"/>
          <p:cNvSpPr>
            <a:spLocks noGrp="1"/>
          </p:cNvSpPr>
          <p:nvPr>
            <p:ph type="body" sz="quarter" idx="22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55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 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5136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476400" y="6105600"/>
            <a:ext cx="2379600" cy="270000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6" hasCustomPrompt="1"/>
          </p:nvPr>
        </p:nvSpPr>
        <p:spPr>
          <a:xfrm>
            <a:off x="6476400" y="2491200"/>
            <a:ext cx="2379600" cy="3513600"/>
          </a:xfrm>
        </p:spPr>
        <p:txBody>
          <a:bodyPr>
            <a:normAutofit/>
          </a:bodyPr>
          <a:lstStyle>
            <a:lvl1pPr marL="182563" indent="-182563">
              <a:defRPr sz="1600"/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77600" y="2491200"/>
            <a:ext cx="180000" cy="35136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/>
              <a:t>Photo credit here</a:t>
            </a:r>
            <a:endParaRPr lang="ru-RU" dirty="0"/>
          </a:p>
        </p:txBody>
      </p:sp>
      <p:sp>
        <p:nvSpPr>
          <p:cNvPr id="17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20" name="Текст 17"/>
          <p:cNvSpPr>
            <a:spLocks noGrp="1"/>
          </p:cNvSpPr>
          <p:nvPr>
            <p:ph type="body" sz="quarter" idx="22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682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n object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Содержимое 16"/>
          <p:cNvSpPr>
            <a:spLocks noGrp="1"/>
          </p:cNvSpPr>
          <p:nvPr>
            <p:ph sz="quarter" idx="15" hasCustomPrompt="1"/>
          </p:nvPr>
        </p:nvSpPr>
        <p:spPr>
          <a:xfrm>
            <a:off x="6476400" y="2492375"/>
            <a:ext cx="2379600" cy="3672000"/>
          </a:xfrm>
        </p:spPr>
        <p:txBody>
          <a:bodyPr/>
          <a:lstStyle/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1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6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82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ma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672000"/>
          </a:xfrm>
        </p:spPr>
        <p:txBody>
          <a:bodyPr/>
          <a:lstStyle>
            <a:lvl1pPr indent="-180000">
              <a:defRPr baseline="0"/>
            </a:lvl1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6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690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672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6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63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tex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16"/>
          <p:cNvSpPr>
            <a:spLocks noGrp="1"/>
          </p:cNvSpPr>
          <p:nvPr>
            <p:ph sz="quarter" idx="15" hasCustomPrompt="1"/>
          </p:nvPr>
        </p:nvSpPr>
        <p:spPr>
          <a:xfrm>
            <a:off x="539552" y="2492375"/>
            <a:ext cx="5724723" cy="3672000"/>
          </a:xfrm>
        </p:spPr>
        <p:txBody>
          <a:bodyPr/>
          <a:lstStyle/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Текст 22"/>
          <p:cNvSpPr>
            <a:spLocks noGrp="1"/>
          </p:cNvSpPr>
          <p:nvPr>
            <p:ph type="body" sz="quarter" idx="20" hasCustomPrompt="1"/>
          </p:nvPr>
        </p:nvSpPr>
        <p:spPr>
          <a:xfrm>
            <a:off x="6477000" y="2492375"/>
            <a:ext cx="2378074" cy="3671888"/>
          </a:xfrm>
          <a:prstGeom prst="rect">
            <a:avLst/>
          </a:prstGeom>
        </p:spPr>
        <p:txBody>
          <a:bodyPr/>
          <a:lstStyle>
            <a:lvl1pPr marL="136525" indent="-136525">
              <a:spcBef>
                <a:spcPts val="600"/>
              </a:spcBef>
              <a:defRPr lang="ru-RU" sz="1400" kern="1200" baseline="0" dirty="0" smtClean="0">
                <a:solidFill>
                  <a:srgbClr val="404040"/>
                </a:solidFill>
                <a:latin typeface="Arial"/>
                <a:ea typeface="Geneva" pitchFamily="-106" charset="-128"/>
                <a:cs typeface="Arial"/>
              </a:defRPr>
            </a:lvl1pPr>
          </a:lstStyle>
          <a:p>
            <a:pPr marL="142875" marR="0" lvl="0" indent="-142875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Geneva" pitchFamily="-106" charset="-128"/>
                <a:cs typeface="Arial"/>
              </a:rPr>
              <a:t>Click to edit Master text style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Geneva" pitchFamily="-106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9976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16"/>
          <p:cNvSpPr>
            <a:spLocks noGrp="1"/>
          </p:cNvSpPr>
          <p:nvPr>
            <p:ph sz="quarter" idx="15" hasCustomPrompt="1"/>
          </p:nvPr>
        </p:nvSpPr>
        <p:spPr>
          <a:xfrm>
            <a:off x="539551" y="2492375"/>
            <a:ext cx="6537600" cy="3672000"/>
          </a:xfrm>
        </p:spPr>
        <p:txBody>
          <a:bodyPr/>
          <a:lstStyle/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a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062800" y="1519200"/>
            <a:ext cx="6789600" cy="3790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2062800" y="5407200"/>
            <a:ext cx="4244400" cy="75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  <p:sp>
        <p:nvSpPr>
          <p:cNvPr id="12" name="Текст 9"/>
          <p:cNvSpPr>
            <a:spLocks noGrp="1"/>
          </p:cNvSpPr>
          <p:nvPr>
            <p:ph type="body" sz="quarter" idx="15" hasCustomPrompt="1"/>
          </p:nvPr>
        </p:nvSpPr>
        <p:spPr>
          <a:xfrm>
            <a:off x="7236000" y="5407200"/>
            <a:ext cx="1616400" cy="756000"/>
          </a:xfrm>
        </p:spPr>
        <p:txBody>
          <a:bodyPr anchor="t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  <p:cxnSp>
        <p:nvCxnSpPr>
          <p:cNvPr id="13" name="Straight Connector 5"/>
          <p:cNvCxnSpPr/>
          <p:nvPr/>
        </p:nvCxnSpPr>
        <p:spPr>
          <a:xfrm>
            <a:off x="5173975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877600" y="1519200"/>
            <a:ext cx="180000" cy="37908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/>
              <a:t>Photo credit here</a:t>
            </a:r>
            <a:endParaRPr lang="ru-RU" dirty="0"/>
          </a:p>
        </p:txBody>
      </p:sp>
      <p:cxnSp>
        <p:nvCxnSpPr>
          <p:cNvPr id="14" name="Straight Connector 12"/>
          <p:cNvCxnSpPr/>
          <p:nvPr/>
        </p:nvCxnSpPr>
        <p:spPr>
          <a:xfrm>
            <a:off x="431800" y="1519238"/>
            <a:ext cx="842327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087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5"/>
          <p:cNvCxnSpPr/>
          <p:nvPr/>
        </p:nvCxnSpPr>
        <p:spPr>
          <a:xfrm>
            <a:off x="5173975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964000" y="2923200"/>
            <a:ext cx="180000" cy="37044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/>
              <a:t>Photo credit here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720000" cy="6858000"/>
          </a:xfrm>
          <a:prstGeom prst="rect">
            <a:avLst/>
          </a:prstGeom>
          <a:solidFill>
            <a:srgbClr val="F3F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1200">
              <a:solidFill>
                <a:srgbClr val="00000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176400" y="118800"/>
            <a:ext cx="8787600" cy="6516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8"/>
          </p:nvPr>
        </p:nvSpPr>
        <p:spPr>
          <a:xfrm>
            <a:off x="174875" y="6670800"/>
            <a:ext cx="2401200" cy="190800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72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336400" y="1540800"/>
            <a:ext cx="5871600" cy="120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2336400" y="2968831"/>
            <a:ext cx="5871600" cy="724396"/>
          </a:xfrm>
        </p:spPr>
        <p:txBody>
          <a:bodyPr anchor="ctr">
            <a:normAutofit/>
          </a:bodyPr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</a:t>
            </a:r>
            <a:endParaRPr lang="ru-RU" dirty="0"/>
          </a:p>
        </p:txBody>
      </p:sp>
      <p:cxnSp>
        <p:nvCxnSpPr>
          <p:cNvPr id="21" name="Straight Connector 8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9"/>
          <p:cNvCxnSpPr/>
          <p:nvPr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17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2336400" y="3067200"/>
            <a:ext cx="2919600" cy="806400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</a:t>
            </a:r>
            <a:endParaRPr lang="ru-RU" dirty="0"/>
          </a:p>
        </p:txBody>
      </p:sp>
      <p:cxnSp>
        <p:nvCxnSpPr>
          <p:cNvPr id="10" name="Straight Connector 8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>
          <a:xfrm>
            <a:off x="2336400" y="1540800"/>
            <a:ext cx="5871600" cy="120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8"/>
          </p:nvPr>
        </p:nvSpPr>
        <p:spPr>
          <a:xfrm>
            <a:off x="6832800" y="6667200"/>
            <a:ext cx="2133600" cy="190800"/>
          </a:xfrm>
          <a:prstGeom prst="rect">
            <a:avLst/>
          </a:prstGeom>
        </p:spPr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0435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5"/>
          <p:cNvCxnSpPr/>
          <p:nvPr/>
        </p:nvCxnSpPr>
        <p:spPr>
          <a:xfrm>
            <a:off x="5173975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90800" y="0"/>
            <a:ext cx="734400" cy="1036800"/>
          </a:xfrm>
          <a:prstGeom prst="rect">
            <a:avLst/>
          </a:prstGeom>
          <a:solidFill>
            <a:srgbClr val="F3F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1200" dirty="0">
              <a:solidFill>
                <a:srgbClr val="F3F3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938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dt" sz="half" idx="10"/>
          </p:nvPr>
        </p:nvSpPr>
        <p:spPr>
          <a:xfrm>
            <a:off x="7524750" y="6308725"/>
            <a:ext cx="1439863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844CE-8D3B-4CB8-B02F-89E5118AE666}" type="datetime3">
              <a:rPr lang="en-IE" sz="1800" kern="1200">
                <a:solidFill>
                  <a:srgbClr val="404040"/>
                </a:solidFill>
                <a:ea typeface="+mn-ea"/>
                <a:cs typeface="+mn-cs"/>
              </a:rPr>
              <a:pPr>
                <a:defRPr/>
              </a:pPr>
              <a:t>25 October 2017</a:t>
            </a:fld>
            <a:r>
              <a:rPr lang="en-IE" sz="1800" kern="1200">
                <a:solidFill>
                  <a:srgbClr val="404040"/>
                </a:solidFill>
                <a:ea typeface="+mn-ea"/>
                <a:cs typeface="+mn-cs"/>
              </a:rPr>
              <a:t> - </a:t>
            </a:r>
            <a:fld id="{707F2342-4B69-4A09-9AE1-7AE4D7161943}" type="slidenum">
              <a:rPr lang="en-IE" sz="1800" kern="1200">
                <a:solidFill>
                  <a:srgbClr val="404040"/>
                </a:solidFill>
                <a:ea typeface="+mn-ea"/>
                <a:cs typeface="+mn-cs"/>
              </a:rPr>
              <a:pPr>
                <a:defRPr/>
              </a:pPr>
              <a:t>‹#›</a:t>
            </a:fld>
            <a:endParaRPr lang="en-IE" sz="1800" kern="1200">
              <a:solidFill>
                <a:srgbClr val="40404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1503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2336400" y="2923200"/>
            <a:ext cx="5871600" cy="828000"/>
          </a:xfrm>
        </p:spPr>
        <p:txBody>
          <a:bodyPr anchor="ctr">
            <a:normAutofit/>
          </a:bodyPr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cxnSp>
        <p:nvCxnSpPr>
          <p:cNvPr id="21" name="Straight Connector 8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9"/>
          <p:cNvCxnSpPr/>
          <p:nvPr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7EB6CD8-DD04-445D-95E4-3A9F38E93647}" type="datetime5">
              <a:rPr lang="en-US" smtClean="0"/>
              <a:pPr/>
              <a:t>25-Oct-17</a:t>
            </a:fld>
            <a:r>
              <a:rPr lang="ru-RU"/>
              <a:t> / </a:t>
            </a:r>
            <a:fld id="{FBFF7A77-ECFB-4A7C-9E3D-DDC296ED6CF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Presentation to Company Name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2336400" y="1540800"/>
            <a:ext cx="5871600" cy="1206000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4591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828000" y="216000"/>
            <a:ext cx="8136000" cy="6415200"/>
          </a:xfrm>
        </p:spPr>
        <p:txBody>
          <a:bodyPr>
            <a:normAutofit/>
          </a:bodyPr>
          <a:lstStyle>
            <a:lvl1pPr marL="182563" indent="-182563">
              <a:defRPr sz="1600"/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964000" y="2923200"/>
            <a:ext cx="180000" cy="37044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/>
              <a:t>Photo credit here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789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8000" y="118800"/>
            <a:ext cx="8139600" cy="65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1200">
              <a:solidFill>
                <a:srgbClr val="000000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21200" y="3171600"/>
            <a:ext cx="7534800" cy="2991600"/>
          </a:xfrm>
        </p:spPr>
        <p:txBody>
          <a:bodyPr/>
          <a:lstStyle/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21200" y="1836000"/>
            <a:ext cx="7534800" cy="1018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ru-RU" dirty="0"/>
          </a:p>
        </p:txBody>
      </p:sp>
      <p:cxnSp>
        <p:nvCxnSpPr>
          <p:cNvPr id="10" name="Straight Connector 12"/>
          <p:cNvCxnSpPr/>
          <p:nvPr/>
        </p:nvCxnSpPr>
        <p:spPr>
          <a:xfrm>
            <a:off x="1320800" y="2976562"/>
            <a:ext cx="7534275" cy="0"/>
          </a:xfrm>
          <a:prstGeom prst="line">
            <a:avLst/>
          </a:prstGeom>
          <a:ln w="635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19"/>
          <p:cNvSpPr>
            <a:spLocks noGrp="1"/>
          </p:cNvSpPr>
          <p:nvPr>
            <p:ph type="body" sz="quarter" idx="15" hasCustomPrompt="1"/>
          </p:nvPr>
        </p:nvSpPr>
        <p:spPr>
          <a:xfrm>
            <a:off x="7347600" y="727200"/>
            <a:ext cx="1508400" cy="3348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rgbClr val="0D0D0D"/>
                </a:solidFill>
              </a:defRPr>
            </a:lvl1pPr>
            <a:lvl2pPr marL="0" indent="0" algn="r">
              <a:buNone/>
              <a:defRPr sz="1400"/>
            </a:lvl2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679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coral image2.jpg"/>
          <p:cNvPicPr>
            <a:picLocks noChangeAspect="1"/>
          </p:cNvPicPr>
          <p:nvPr/>
        </p:nvPicPr>
        <p:blipFill>
          <a:blip r:embed="rId2" cstate="print"/>
          <a:srcRect l="2441" r="2441"/>
          <a:stretch>
            <a:fillRect/>
          </a:stretch>
        </p:blipFill>
        <p:spPr>
          <a:xfrm>
            <a:off x="828000" y="216000"/>
            <a:ext cx="8136000" cy="64152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89997" y="1735200"/>
            <a:ext cx="3157603" cy="3927600"/>
            <a:chOff x="5089997" y="1735200"/>
            <a:chExt cx="3157603" cy="392760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090400" y="2016000"/>
              <a:ext cx="3157200" cy="3646800"/>
            </a:xfrm>
            <a:prstGeom prst="rect">
              <a:avLst/>
            </a:prstGeom>
            <a:solidFill>
              <a:srgbClr val="102759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800">
                <a:ea typeface="+mn-ea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090400" y="1735200"/>
              <a:ext cx="1418400" cy="280800"/>
            </a:xfrm>
            <a:prstGeom prst="rect">
              <a:avLst/>
            </a:prstGeom>
            <a:solidFill>
              <a:srgbClr val="102759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800">
                <a:ea typeface="+mn-ea"/>
              </a:endParaRPr>
            </a:p>
          </p:txBody>
        </p:sp>
        <p:cxnSp>
          <p:nvCxnSpPr>
            <p:cNvPr id="23" name="Straight Connector 5"/>
            <p:cNvCxnSpPr/>
            <p:nvPr/>
          </p:nvCxnSpPr>
          <p:spPr>
            <a:xfrm>
              <a:off x="5173975" y="3881438"/>
              <a:ext cx="2921000" cy="1587"/>
            </a:xfrm>
            <a:prstGeom prst="line">
              <a:avLst/>
            </a:prstGeom>
            <a:noFill/>
            <a:ln w="6350" cap="flat" cmpd="sng" algn="ctr">
              <a:solidFill>
                <a:srgbClr val="F3F2E9"/>
              </a:solidFill>
              <a:prstDash val="solid"/>
            </a:ln>
            <a:effectLst/>
          </p:spPr>
        </p:cxnSp>
        <p:cxnSp>
          <p:nvCxnSpPr>
            <p:cNvPr id="24" name="Straight Connector 5"/>
            <p:cNvCxnSpPr/>
            <p:nvPr/>
          </p:nvCxnSpPr>
          <p:spPr>
            <a:xfrm>
              <a:off x="5173975" y="4775994"/>
              <a:ext cx="2921000" cy="1587"/>
            </a:xfrm>
            <a:prstGeom prst="line">
              <a:avLst/>
            </a:prstGeom>
            <a:noFill/>
            <a:ln w="6350" cap="flat" cmpd="sng" algn="ctr">
              <a:solidFill>
                <a:srgbClr val="F3F2E9"/>
              </a:solidFill>
              <a:prstDash val="solid"/>
            </a:ln>
            <a:effectLst/>
          </p:spPr>
        </p:cxnSp>
        <p:cxnSp>
          <p:nvCxnSpPr>
            <p:cNvPr id="25" name="Straight Connector 5"/>
            <p:cNvCxnSpPr/>
            <p:nvPr/>
          </p:nvCxnSpPr>
          <p:spPr>
            <a:xfrm flipV="1">
              <a:off x="5089997" y="2016124"/>
              <a:ext cx="3150000" cy="2"/>
            </a:xfrm>
            <a:prstGeom prst="line">
              <a:avLst/>
            </a:prstGeom>
            <a:noFill/>
            <a:ln w="6350" cap="flat" cmpd="sng" algn="ctr">
              <a:solidFill>
                <a:srgbClr val="F3F2E9"/>
              </a:solidFill>
              <a:prstDash val="solid"/>
            </a:ln>
            <a:effectLst/>
          </p:spPr>
        </p:cxnSp>
      </p:grpSp>
      <p:sp>
        <p:nvSpPr>
          <p:cNvPr id="11" name="Номер слайда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173200" y="2235600"/>
            <a:ext cx="2919600" cy="1519200"/>
          </a:xfrm>
        </p:spPr>
        <p:txBody>
          <a:bodyPr lIns="90000" tIns="46800" rIns="90000" bIns="46800" anchor="t" anchorCtr="0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5173200" y="3927600"/>
            <a:ext cx="2919600" cy="795600"/>
          </a:xfrm>
        </p:spPr>
        <p:txBody>
          <a:bodyPr lIns="90000" tIns="46800" rIns="90000" bIns="46800" anchor="ctr">
            <a:normAutofit/>
          </a:bodyPr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173200" y="4852800"/>
            <a:ext cx="2919600" cy="820800"/>
          </a:xfrm>
        </p:spPr>
        <p:txBody>
          <a:bodyPr lIns="90000" tIns="46800" rIns="90000" bIns="4680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600" b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8" hasCustomPrompt="1"/>
          </p:nvPr>
        </p:nvSpPr>
        <p:spPr>
          <a:xfrm>
            <a:off x="5263200" y="1746000"/>
            <a:ext cx="1237262" cy="280800"/>
          </a:xfrm>
        </p:spPr>
        <p:txBody>
          <a:bodyPr anchor="ctr" anchorCtr="0">
            <a:normAutofit/>
          </a:bodyPr>
          <a:lstStyle>
            <a:lvl1pPr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64000" y="2923200"/>
            <a:ext cx="180000" cy="3704400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r>
              <a:rPr lang="en-US" sz="800" kern="1200" dirty="0">
                <a:solidFill>
                  <a:srgbClr val="404040"/>
                </a:solidFill>
                <a:ea typeface="+mn-ea"/>
              </a:rPr>
              <a:t>© Cat Holloway / WWF-Canon</a:t>
            </a:r>
          </a:p>
        </p:txBody>
      </p:sp>
    </p:spTree>
    <p:extLst>
      <p:ext uri="{BB962C8B-B14F-4D97-AF65-F5344CB8AC3E}">
        <p14:creationId xmlns:p14="http://schemas.microsoft.com/office/powerpoint/2010/main" val="3099125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0" descr="Himalayas.jpg"/>
          <p:cNvPicPr>
            <a:picLocks noChangeAspect="1"/>
          </p:cNvPicPr>
          <p:nvPr/>
        </p:nvPicPr>
        <p:blipFill>
          <a:blip r:embed="rId2" cstate="print">
            <a:lum bright="-12000"/>
          </a:blip>
          <a:srcRect l="2441" r="2441"/>
          <a:stretch>
            <a:fillRect/>
          </a:stretch>
        </p:blipFill>
        <p:spPr>
          <a:xfrm>
            <a:off x="828000" y="216000"/>
            <a:ext cx="8136000" cy="64152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099050" y="1555750"/>
            <a:ext cx="3155950" cy="2571750"/>
            <a:chOff x="5099050" y="1555750"/>
            <a:chExt cx="3155950" cy="2571750"/>
          </a:xfrm>
        </p:grpSpPr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5099050" y="1555750"/>
              <a:ext cx="3155950" cy="2571750"/>
            </a:xfrm>
            <a:prstGeom prst="rect">
              <a:avLst/>
            </a:prstGeom>
            <a:solidFill>
              <a:srgbClr val="7CC8E5">
                <a:alpha val="4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kern="1200">
                <a:ea typeface="+mn-ea"/>
              </a:endParaRPr>
            </a:p>
          </p:txBody>
        </p:sp>
        <p:cxnSp>
          <p:nvCxnSpPr>
            <p:cNvPr id="21" name="Straight Connector 10"/>
            <p:cNvCxnSpPr/>
            <p:nvPr/>
          </p:nvCxnSpPr>
          <p:spPr>
            <a:xfrm>
              <a:off x="5099050" y="1557338"/>
              <a:ext cx="3155950" cy="1587"/>
            </a:xfrm>
            <a:prstGeom prst="line">
              <a:avLst/>
            </a:prstGeom>
            <a:ln w="12700">
              <a:solidFill>
                <a:srgbClr val="F3F2E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76800" y="4276800"/>
            <a:ext cx="2995200" cy="18864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76800" y="2991600"/>
            <a:ext cx="2995200" cy="1058400"/>
          </a:xfrm>
          <a:prstGeom prst="rect">
            <a:avLst/>
          </a:prstGeom>
        </p:spPr>
        <p:txBody>
          <a:bodyPr lIns="90000" tIns="46800" rIns="90000" bIns="46800" anchor="ctr" anchorCtr="0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6" name="Текст 19"/>
          <p:cNvSpPr>
            <a:spLocks noGrp="1"/>
          </p:cNvSpPr>
          <p:nvPr>
            <p:ph type="body" sz="quarter" idx="15" hasCustomPrompt="1"/>
          </p:nvPr>
        </p:nvSpPr>
        <p:spPr>
          <a:xfrm>
            <a:off x="5176800" y="1638000"/>
            <a:ext cx="2995200" cy="1278000"/>
          </a:xfrm>
        </p:spPr>
        <p:txBody>
          <a:bodyPr lIns="90000" tIns="46800" rIns="90000" bIns="46800" anchor="ctr" anchorCtr="0">
            <a:noAutofit/>
          </a:bodyPr>
          <a:lstStyle>
            <a:lvl1pPr marL="0" indent="0" algn="l">
              <a:buNone/>
              <a:defRPr sz="10000" b="0">
                <a:solidFill>
                  <a:schemeClr val="bg2"/>
                </a:solidFill>
              </a:defRPr>
            </a:lvl1pPr>
            <a:lvl2pPr marL="0" indent="0" algn="r">
              <a:buNone/>
              <a:defRPr sz="1400"/>
            </a:lvl2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176800" y="579600"/>
            <a:ext cx="2995200" cy="9036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 b="0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tabLst/>
              <a:defRPr sz="1800" b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64000" y="2923200"/>
            <a:ext cx="180000" cy="3704400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r>
              <a:rPr lang="en-US" sz="800" kern="1200" dirty="0">
                <a:solidFill>
                  <a:srgbClr val="404040"/>
                </a:solidFill>
                <a:ea typeface="+mn-ea"/>
              </a:rPr>
              <a:t>© Murat </a:t>
            </a:r>
            <a:r>
              <a:rPr lang="en-US" sz="800" kern="1200" dirty="0" err="1">
                <a:solidFill>
                  <a:srgbClr val="404040"/>
                </a:solidFill>
                <a:ea typeface="+mn-ea"/>
              </a:rPr>
              <a:t>Selam</a:t>
            </a:r>
            <a:r>
              <a:rPr lang="en-US" sz="800" kern="1200" dirty="0">
                <a:solidFill>
                  <a:srgbClr val="404040"/>
                </a:solidFill>
                <a:ea typeface="+mn-ea"/>
              </a:rPr>
              <a:t> / WWF Nepal</a:t>
            </a:r>
          </a:p>
        </p:txBody>
      </p:sp>
    </p:spTree>
    <p:extLst>
      <p:ext uri="{BB962C8B-B14F-4D97-AF65-F5344CB8AC3E}">
        <p14:creationId xmlns:p14="http://schemas.microsoft.com/office/powerpoint/2010/main" val="4629461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154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markers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820800" y="1879200"/>
            <a:ext cx="8049600" cy="36396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2467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820800" y="1879200"/>
            <a:ext cx="8049600" cy="36396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2207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with subheaders and 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856000" y="2458800"/>
            <a:ext cx="180000" cy="37044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/>
              <a:t>Photo credit here</a:t>
            </a:r>
            <a:endParaRPr lang="ru-RU" dirty="0"/>
          </a:p>
        </p:txBody>
      </p:sp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412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 title with ma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1200"/>
            <a:ext cx="8028912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040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1200"/>
            <a:ext cx="8028912" cy="36720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/>
              <a:t>Click to edit Master text style</a:t>
            </a:r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92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4233600"/>
            <a:ext cx="3744912" cy="615600"/>
          </a:xfrm>
        </p:spPr>
        <p:txBody>
          <a:bodyPr/>
          <a:lstStyle>
            <a:lvl1pPr marL="0" indent="0">
              <a:buNone/>
              <a:defRPr i="1" baseline="0"/>
            </a:lvl1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088" y="1699200"/>
            <a:ext cx="8028912" cy="442800"/>
          </a:xfrm>
        </p:spPr>
        <p:txBody>
          <a:bodyPr anchor="b">
            <a:normAutofit/>
          </a:bodyPr>
          <a:lstStyle>
            <a:lvl1pPr marL="0" indent="0">
              <a:buNone/>
              <a:defRPr sz="1400" b="1" i="0" baseline="0">
                <a:solidFill>
                  <a:srgbClr val="70707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 hasCustomPrompt="1"/>
          </p:nvPr>
        </p:nvSpPr>
        <p:spPr>
          <a:xfrm>
            <a:off x="828000" y="2491200"/>
            <a:ext cx="8028000" cy="15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3046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ext frames with 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2896"/>
            <a:ext cx="3870000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4986000" y="2492896"/>
            <a:ext cx="3870000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12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144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mapkers with a 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5136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476400" y="6105600"/>
            <a:ext cx="2379600" cy="270000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6" hasCustomPrompt="1"/>
          </p:nvPr>
        </p:nvSpPr>
        <p:spPr>
          <a:xfrm>
            <a:off x="6476400" y="2491200"/>
            <a:ext cx="2379600" cy="3513600"/>
          </a:xfrm>
        </p:spPr>
        <p:txBody>
          <a:bodyPr>
            <a:normAutofit/>
          </a:bodyPr>
          <a:lstStyle>
            <a:lvl1pPr marL="182563" indent="-182563">
              <a:defRPr sz="1600"/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77600" y="2491200"/>
            <a:ext cx="180000" cy="35136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/>
              <a:t>Photo credit here</a:t>
            </a:r>
            <a:endParaRPr lang="ru-RU" dirty="0"/>
          </a:p>
        </p:txBody>
      </p:sp>
      <p:sp>
        <p:nvSpPr>
          <p:cNvPr id="17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20" name="Текст 17"/>
          <p:cNvSpPr>
            <a:spLocks noGrp="1"/>
          </p:cNvSpPr>
          <p:nvPr>
            <p:ph type="body" sz="quarter" idx="22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9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 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5136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476400" y="6105600"/>
            <a:ext cx="2379600" cy="270000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6" hasCustomPrompt="1"/>
          </p:nvPr>
        </p:nvSpPr>
        <p:spPr>
          <a:xfrm>
            <a:off x="6476400" y="2491200"/>
            <a:ext cx="2379600" cy="3513600"/>
          </a:xfrm>
        </p:spPr>
        <p:txBody>
          <a:bodyPr>
            <a:normAutofit/>
          </a:bodyPr>
          <a:lstStyle>
            <a:lvl1pPr marL="182563" indent="-182563">
              <a:defRPr sz="1600"/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77600" y="2491200"/>
            <a:ext cx="180000" cy="35136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/>
              <a:t>Photo credit here</a:t>
            </a:r>
            <a:endParaRPr lang="ru-RU" dirty="0"/>
          </a:p>
        </p:txBody>
      </p:sp>
      <p:sp>
        <p:nvSpPr>
          <p:cNvPr id="17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20" name="Текст 17"/>
          <p:cNvSpPr>
            <a:spLocks noGrp="1"/>
          </p:cNvSpPr>
          <p:nvPr>
            <p:ph type="body" sz="quarter" idx="22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970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an object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672000"/>
          </a:xfrm>
        </p:spPr>
        <p:txBody>
          <a:bodyPr/>
          <a:lstStyle>
            <a:lvl1pPr indent="-180000">
              <a:spcAft>
                <a:spcPts val="1200"/>
              </a:spcAft>
              <a:defRPr baseline="0"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Содержимое 16"/>
          <p:cNvSpPr>
            <a:spLocks noGrp="1"/>
          </p:cNvSpPr>
          <p:nvPr>
            <p:ph sz="quarter" idx="15" hasCustomPrompt="1"/>
          </p:nvPr>
        </p:nvSpPr>
        <p:spPr>
          <a:xfrm>
            <a:off x="6476400" y="2492375"/>
            <a:ext cx="2379600" cy="3672000"/>
          </a:xfrm>
        </p:spPr>
        <p:txBody>
          <a:bodyPr/>
          <a:lstStyle/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1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6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210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ma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672000"/>
          </a:xfrm>
        </p:spPr>
        <p:txBody>
          <a:bodyPr/>
          <a:lstStyle>
            <a:lvl1pPr indent="-180000">
              <a:defRPr baseline="0"/>
            </a:lvl1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6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811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8" y="2494800"/>
            <a:ext cx="5429712" cy="3672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6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144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tex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16"/>
          <p:cNvSpPr>
            <a:spLocks noGrp="1"/>
          </p:cNvSpPr>
          <p:nvPr>
            <p:ph sz="quarter" idx="15" hasCustomPrompt="1"/>
          </p:nvPr>
        </p:nvSpPr>
        <p:spPr>
          <a:xfrm>
            <a:off x="539552" y="2492375"/>
            <a:ext cx="5724723" cy="3672000"/>
          </a:xfrm>
        </p:spPr>
        <p:txBody>
          <a:bodyPr/>
          <a:lstStyle/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Текст 22"/>
          <p:cNvSpPr>
            <a:spLocks noGrp="1"/>
          </p:cNvSpPr>
          <p:nvPr>
            <p:ph type="body" sz="quarter" idx="20" hasCustomPrompt="1"/>
          </p:nvPr>
        </p:nvSpPr>
        <p:spPr>
          <a:xfrm>
            <a:off x="6477000" y="2492375"/>
            <a:ext cx="2378074" cy="3671888"/>
          </a:xfrm>
          <a:prstGeom prst="rect">
            <a:avLst/>
          </a:prstGeom>
        </p:spPr>
        <p:txBody>
          <a:bodyPr/>
          <a:lstStyle>
            <a:lvl1pPr marL="136525" indent="-136525">
              <a:spcBef>
                <a:spcPts val="600"/>
              </a:spcBef>
              <a:defRPr lang="ru-RU" sz="1400" kern="1200" baseline="0" dirty="0" smtClean="0">
                <a:solidFill>
                  <a:srgbClr val="404040"/>
                </a:solidFill>
                <a:latin typeface="Arial"/>
                <a:ea typeface="Geneva" pitchFamily="-106" charset="-128"/>
                <a:cs typeface="Arial"/>
              </a:defRPr>
            </a:lvl1pPr>
          </a:lstStyle>
          <a:p>
            <a:pPr marL="142875" marR="0" lvl="0" indent="-142875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Geneva" pitchFamily="-106" charset="-128"/>
                <a:cs typeface="Arial"/>
              </a:rPr>
              <a:t>Click to edit Master text style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Geneva" pitchFamily="-106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71267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16"/>
          <p:cNvSpPr>
            <a:spLocks noGrp="1"/>
          </p:cNvSpPr>
          <p:nvPr>
            <p:ph sz="quarter" idx="15" hasCustomPrompt="1"/>
          </p:nvPr>
        </p:nvSpPr>
        <p:spPr>
          <a:xfrm>
            <a:off x="539551" y="2492375"/>
            <a:ext cx="6537600" cy="3672000"/>
          </a:xfrm>
        </p:spPr>
        <p:txBody>
          <a:bodyPr/>
          <a:lstStyle/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431800" y="2293938"/>
            <a:ext cx="84232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827088" y="1360800"/>
            <a:ext cx="8028912" cy="7848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173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a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062800" y="1519200"/>
            <a:ext cx="6789600" cy="3790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2062800" y="5407200"/>
            <a:ext cx="4244400" cy="75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  <p:sp>
        <p:nvSpPr>
          <p:cNvPr id="12" name="Текст 9"/>
          <p:cNvSpPr>
            <a:spLocks noGrp="1"/>
          </p:cNvSpPr>
          <p:nvPr>
            <p:ph type="body" sz="quarter" idx="15" hasCustomPrompt="1"/>
          </p:nvPr>
        </p:nvSpPr>
        <p:spPr>
          <a:xfrm>
            <a:off x="7236000" y="5407200"/>
            <a:ext cx="1616400" cy="756000"/>
          </a:xfrm>
        </p:spPr>
        <p:txBody>
          <a:bodyPr anchor="t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</p:txBody>
      </p:sp>
      <p:cxnSp>
        <p:nvCxnSpPr>
          <p:cNvPr id="13" name="Straight Connector 5"/>
          <p:cNvCxnSpPr/>
          <p:nvPr/>
        </p:nvCxnSpPr>
        <p:spPr>
          <a:xfrm>
            <a:off x="5173975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877600" y="1519200"/>
            <a:ext cx="180000" cy="37908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/>
              <a:t>Photo credit here</a:t>
            </a:r>
            <a:endParaRPr lang="ru-RU" dirty="0"/>
          </a:p>
        </p:txBody>
      </p:sp>
      <p:cxnSp>
        <p:nvCxnSpPr>
          <p:cNvPr id="14" name="Straight Connector 12"/>
          <p:cNvCxnSpPr/>
          <p:nvPr/>
        </p:nvCxnSpPr>
        <p:spPr>
          <a:xfrm>
            <a:off x="431800" y="1519238"/>
            <a:ext cx="842327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043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5"/>
          <p:cNvCxnSpPr/>
          <p:nvPr/>
        </p:nvCxnSpPr>
        <p:spPr>
          <a:xfrm>
            <a:off x="5173975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964000" y="2923200"/>
            <a:ext cx="180000" cy="37044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/>
              <a:t>Photo credit here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720000" cy="6858000"/>
          </a:xfrm>
          <a:prstGeom prst="rect">
            <a:avLst/>
          </a:prstGeom>
          <a:solidFill>
            <a:srgbClr val="F3F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1200">
              <a:solidFill>
                <a:srgbClr val="000000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176400" y="118800"/>
            <a:ext cx="8787600" cy="6516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8"/>
          </p:nvPr>
        </p:nvSpPr>
        <p:spPr>
          <a:xfrm>
            <a:off x="174875" y="6670800"/>
            <a:ext cx="2401200" cy="190800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038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336400" y="1540800"/>
            <a:ext cx="5871600" cy="120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2336400" y="2968831"/>
            <a:ext cx="5871600" cy="724396"/>
          </a:xfrm>
        </p:spPr>
        <p:txBody>
          <a:bodyPr anchor="ctr">
            <a:normAutofit/>
          </a:bodyPr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</a:t>
            </a:r>
            <a:endParaRPr lang="ru-RU" dirty="0"/>
          </a:p>
        </p:txBody>
      </p:sp>
      <p:cxnSp>
        <p:nvCxnSpPr>
          <p:cNvPr id="21" name="Straight Connector 8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9"/>
          <p:cNvCxnSpPr/>
          <p:nvPr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5927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2336400" y="3067200"/>
            <a:ext cx="2919600" cy="806400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</a:t>
            </a:r>
            <a:endParaRPr lang="ru-RU" dirty="0"/>
          </a:p>
        </p:txBody>
      </p:sp>
      <p:cxnSp>
        <p:nvCxnSpPr>
          <p:cNvPr id="10" name="Straight Connector 8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>
          <a:xfrm>
            <a:off x="2336400" y="1540800"/>
            <a:ext cx="5871600" cy="120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8"/>
          </p:nvPr>
        </p:nvSpPr>
        <p:spPr>
          <a:xfrm>
            <a:off x="6832800" y="6667200"/>
            <a:ext cx="2133600" cy="190800"/>
          </a:xfrm>
          <a:prstGeom prst="rect">
            <a:avLst/>
          </a:prstGeom>
        </p:spPr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33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5"/>
          <p:cNvCxnSpPr/>
          <p:nvPr/>
        </p:nvCxnSpPr>
        <p:spPr>
          <a:xfrm>
            <a:off x="5173975" y="38814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90800" y="0"/>
            <a:ext cx="734400" cy="1036800"/>
          </a:xfrm>
          <a:prstGeom prst="rect">
            <a:avLst/>
          </a:prstGeom>
          <a:solidFill>
            <a:srgbClr val="F3F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1200" dirty="0">
              <a:solidFill>
                <a:srgbClr val="F3F3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58E8-82E6-4A3E-832E-3EAFF4A785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478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dt" sz="half" idx="10"/>
          </p:nvPr>
        </p:nvSpPr>
        <p:spPr>
          <a:xfrm>
            <a:off x="7524750" y="6308725"/>
            <a:ext cx="1439863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844CE-8D3B-4CB8-B02F-89E5118AE666}" type="datetime3">
              <a:rPr lang="en-IE" sz="1800" kern="1200">
                <a:solidFill>
                  <a:srgbClr val="404040"/>
                </a:solidFill>
                <a:ea typeface="+mn-ea"/>
              </a:rPr>
              <a:pPr>
                <a:defRPr/>
              </a:pPr>
              <a:t>25 October 2017</a:t>
            </a:fld>
            <a:r>
              <a:rPr lang="en-IE" sz="1800" kern="1200">
                <a:solidFill>
                  <a:srgbClr val="404040"/>
                </a:solidFill>
                <a:ea typeface="+mn-ea"/>
              </a:rPr>
              <a:t> - </a:t>
            </a:r>
            <a:fld id="{707F2342-4B69-4A09-9AE1-7AE4D7161943}" type="slidenum">
              <a:rPr lang="en-IE" sz="1800" kern="1200">
                <a:solidFill>
                  <a:srgbClr val="404040"/>
                </a:solidFill>
                <a:ea typeface="+mn-ea"/>
              </a:rPr>
              <a:pPr>
                <a:defRPr/>
              </a:pPr>
              <a:t>‹#›</a:t>
            </a:fld>
            <a:endParaRPr lang="en-IE" sz="1800" kern="1200">
              <a:solidFill>
                <a:srgbClr val="40404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22550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2336400" y="2923200"/>
            <a:ext cx="5871600" cy="828000"/>
          </a:xfrm>
        </p:spPr>
        <p:txBody>
          <a:bodyPr anchor="ctr">
            <a:normAutofit/>
          </a:bodyPr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cxnSp>
        <p:nvCxnSpPr>
          <p:cNvPr id="21" name="Straight Connector 8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9"/>
          <p:cNvCxnSpPr/>
          <p:nvPr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7EB6CD8-DD04-445D-95E4-3A9F38E93647}" type="datetime5">
              <a:rPr lang="en-US" smtClean="0"/>
              <a:pPr/>
              <a:t>25-Oct-17</a:t>
            </a:fld>
            <a:r>
              <a:rPr lang="ru-RU" smtClean="0"/>
              <a:t> / </a:t>
            </a:r>
            <a:fld id="{FBFF7A77-ECFB-4A7C-9E3D-DDC296ED6CF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Presentation to Company Name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2336400" y="1540800"/>
            <a:ext cx="5871600" cy="120600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8585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828000" y="216000"/>
            <a:ext cx="8136000" cy="6415200"/>
          </a:xfrm>
        </p:spPr>
        <p:txBody>
          <a:bodyPr>
            <a:normAutofit/>
          </a:bodyPr>
          <a:lstStyle>
            <a:lvl1pPr marL="182563" indent="-182563">
              <a:defRPr sz="1600"/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6" hasCustomPrompt="1"/>
          </p:nvPr>
        </p:nvSpPr>
        <p:spPr>
          <a:xfrm>
            <a:off x="8964000" y="2923200"/>
            <a:ext cx="180000" cy="3704400"/>
          </a:xfrm>
        </p:spPr>
        <p:txBody>
          <a:bodyPr vert="vert270" wrap="none">
            <a:noAutofit/>
          </a:bodyPr>
          <a:lstStyle>
            <a:lvl1pPr>
              <a:buNone/>
              <a:defRPr sz="800" baseline="0"/>
            </a:lvl1pPr>
          </a:lstStyle>
          <a:p>
            <a:pPr lvl="0"/>
            <a:r>
              <a:rPr lang="en-US" dirty="0" smtClean="0"/>
              <a:t>Photo credit here</a:t>
            </a:r>
            <a:endParaRPr lang="ru-RU" dirty="0" smtClean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325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8000" y="118800"/>
            <a:ext cx="8139600" cy="65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kern="1200">
              <a:solidFill>
                <a:srgbClr val="000000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21200" y="3171600"/>
            <a:ext cx="7534800" cy="299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21200" y="1836000"/>
            <a:ext cx="7534800" cy="1018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cxnSp>
        <p:nvCxnSpPr>
          <p:cNvPr id="10" name="Straight Connector 12"/>
          <p:cNvCxnSpPr/>
          <p:nvPr/>
        </p:nvCxnSpPr>
        <p:spPr>
          <a:xfrm>
            <a:off x="1320800" y="2976562"/>
            <a:ext cx="7534275" cy="0"/>
          </a:xfrm>
          <a:prstGeom prst="line">
            <a:avLst/>
          </a:prstGeom>
          <a:ln w="635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19"/>
          <p:cNvSpPr>
            <a:spLocks noGrp="1"/>
          </p:cNvSpPr>
          <p:nvPr>
            <p:ph type="body" sz="quarter" idx="15" hasCustomPrompt="1"/>
          </p:nvPr>
        </p:nvSpPr>
        <p:spPr>
          <a:xfrm>
            <a:off x="7347600" y="727200"/>
            <a:ext cx="1508400" cy="3348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rgbClr val="0D0D0D"/>
                </a:solidFill>
              </a:defRPr>
            </a:lvl1pPr>
            <a:lvl2pPr marL="0" indent="0" algn="r">
              <a:buNone/>
              <a:defRPr sz="1400"/>
            </a:lvl2pPr>
          </a:lstStyle>
          <a:p>
            <a:pPr lvl="0"/>
            <a:r>
              <a:rPr lang="ru-RU" dirty="0" smtClean="0"/>
              <a:t>№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662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coral image2.jpg"/>
          <p:cNvPicPr>
            <a:picLocks noChangeAspect="1"/>
          </p:cNvPicPr>
          <p:nvPr/>
        </p:nvPicPr>
        <p:blipFill>
          <a:blip r:embed="rId2" cstate="print"/>
          <a:srcRect l="2441" r="2441"/>
          <a:stretch>
            <a:fillRect/>
          </a:stretch>
        </p:blipFill>
        <p:spPr>
          <a:xfrm>
            <a:off x="828000" y="216000"/>
            <a:ext cx="8136000" cy="64152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89997" y="1735200"/>
            <a:ext cx="3157603" cy="3927600"/>
            <a:chOff x="5089997" y="1735200"/>
            <a:chExt cx="3157603" cy="392760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090400" y="2016000"/>
              <a:ext cx="3157200" cy="3646800"/>
            </a:xfrm>
            <a:prstGeom prst="rect">
              <a:avLst/>
            </a:prstGeom>
            <a:solidFill>
              <a:srgbClr val="102759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800">
                <a:ea typeface="+mn-ea"/>
                <a:cs typeface="+mn-cs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090400" y="1735200"/>
              <a:ext cx="1418400" cy="280800"/>
            </a:xfrm>
            <a:prstGeom prst="rect">
              <a:avLst/>
            </a:prstGeom>
            <a:solidFill>
              <a:srgbClr val="102759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800">
                <a:ea typeface="+mn-ea"/>
                <a:cs typeface="+mn-cs"/>
              </a:endParaRPr>
            </a:p>
          </p:txBody>
        </p:sp>
        <p:cxnSp>
          <p:nvCxnSpPr>
            <p:cNvPr id="23" name="Straight Connector 5"/>
            <p:cNvCxnSpPr/>
            <p:nvPr/>
          </p:nvCxnSpPr>
          <p:spPr>
            <a:xfrm>
              <a:off x="5173975" y="3881438"/>
              <a:ext cx="2921000" cy="1587"/>
            </a:xfrm>
            <a:prstGeom prst="line">
              <a:avLst/>
            </a:prstGeom>
            <a:noFill/>
            <a:ln w="6350" cap="flat" cmpd="sng" algn="ctr">
              <a:solidFill>
                <a:srgbClr val="F3F2E9"/>
              </a:solidFill>
              <a:prstDash val="solid"/>
            </a:ln>
            <a:effectLst/>
          </p:spPr>
        </p:cxnSp>
        <p:cxnSp>
          <p:nvCxnSpPr>
            <p:cNvPr id="24" name="Straight Connector 5"/>
            <p:cNvCxnSpPr/>
            <p:nvPr/>
          </p:nvCxnSpPr>
          <p:spPr>
            <a:xfrm>
              <a:off x="5173975" y="4775994"/>
              <a:ext cx="2921000" cy="1587"/>
            </a:xfrm>
            <a:prstGeom prst="line">
              <a:avLst/>
            </a:prstGeom>
            <a:noFill/>
            <a:ln w="6350" cap="flat" cmpd="sng" algn="ctr">
              <a:solidFill>
                <a:srgbClr val="F3F2E9"/>
              </a:solidFill>
              <a:prstDash val="solid"/>
            </a:ln>
            <a:effectLst/>
          </p:spPr>
        </p:cxnSp>
        <p:cxnSp>
          <p:nvCxnSpPr>
            <p:cNvPr id="25" name="Straight Connector 5"/>
            <p:cNvCxnSpPr/>
            <p:nvPr/>
          </p:nvCxnSpPr>
          <p:spPr>
            <a:xfrm flipV="1">
              <a:off x="5089997" y="2016124"/>
              <a:ext cx="3150000" cy="2"/>
            </a:xfrm>
            <a:prstGeom prst="line">
              <a:avLst/>
            </a:prstGeom>
            <a:noFill/>
            <a:ln w="6350" cap="flat" cmpd="sng" algn="ctr">
              <a:solidFill>
                <a:srgbClr val="F3F2E9"/>
              </a:solidFill>
              <a:prstDash val="solid"/>
            </a:ln>
            <a:effectLst/>
          </p:spPr>
        </p:cxnSp>
      </p:grpSp>
      <p:sp>
        <p:nvSpPr>
          <p:cNvPr id="11" name="Номер слайда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173200" y="2235600"/>
            <a:ext cx="2919600" cy="1519200"/>
          </a:xfrm>
        </p:spPr>
        <p:txBody>
          <a:bodyPr lIns="90000" tIns="46800" rIns="90000" bIns="46800" anchor="t" anchorCtr="0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5173200" y="3927600"/>
            <a:ext cx="2919600" cy="795600"/>
          </a:xfrm>
        </p:spPr>
        <p:txBody>
          <a:bodyPr lIns="90000" tIns="46800" rIns="90000" bIns="46800" anchor="ctr">
            <a:normAutofit/>
          </a:bodyPr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3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173200" y="4852800"/>
            <a:ext cx="2919600" cy="820800"/>
          </a:xfrm>
        </p:spPr>
        <p:txBody>
          <a:bodyPr lIns="90000" tIns="46800" rIns="90000" bIns="4680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600" b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8" hasCustomPrompt="1"/>
          </p:nvPr>
        </p:nvSpPr>
        <p:spPr>
          <a:xfrm>
            <a:off x="5263200" y="1746000"/>
            <a:ext cx="1237262" cy="280800"/>
          </a:xfrm>
        </p:spPr>
        <p:txBody>
          <a:bodyPr anchor="ctr" anchorCtr="0">
            <a:normAutofit/>
          </a:bodyPr>
          <a:lstStyle>
            <a:lvl1pPr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964000" y="2923200"/>
            <a:ext cx="180000" cy="3704400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r>
              <a:rPr lang="en-US" sz="800" kern="1200" dirty="0" smtClean="0">
                <a:solidFill>
                  <a:srgbClr val="404040"/>
                </a:solidFill>
                <a:ea typeface="+mn-ea"/>
                <a:cs typeface="+mn-cs"/>
              </a:rPr>
              <a:t>© Cat Holloway / WWF-Canon</a:t>
            </a:r>
          </a:p>
        </p:txBody>
      </p:sp>
    </p:spTree>
    <p:extLst>
      <p:ext uri="{BB962C8B-B14F-4D97-AF65-F5344CB8AC3E}">
        <p14:creationId xmlns:p14="http://schemas.microsoft.com/office/powerpoint/2010/main" val="30601905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0" descr="Himalayas.jpg"/>
          <p:cNvPicPr>
            <a:picLocks noChangeAspect="1"/>
          </p:cNvPicPr>
          <p:nvPr/>
        </p:nvPicPr>
        <p:blipFill>
          <a:blip r:embed="rId2" cstate="print">
            <a:lum bright="-12000"/>
          </a:blip>
          <a:srcRect l="2441" r="2441"/>
          <a:stretch>
            <a:fillRect/>
          </a:stretch>
        </p:blipFill>
        <p:spPr>
          <a:xfrm>
            <a:off x="828000" y="216000"/>
            <a:ext cx="8136000" cy="64152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099050" y="1555750"/>
            <a:ext cx="3155950" cy="2571750"/>
            <a:chOff x="5099050" y="1555750"/>
            <a:chExt cx="3155950" cy="2571750"/>
          </a:xfrm>
        </p:grpSpPr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5099050" y="1555750"/>
              <a:ext cx="3155950" cy="2571750"/>
            </a:xfrm>
            <a:prstGeom prst="rect">
              <a:avLst/>
            </a:prstGeom>
            <a:solidFill>
              <a:srgbClr val="7CC8E5">
                <a:alpha val="4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kern="1200">
                <a:ea typeface="+mn-ea"/>
                <a:cs typeface="+mn-cs"/>
              </a:endParaRPr>
            </a:p>
          </p:txBody>
        </p:sp>
        <p:cxnSp>
          <p:nvCxnSpPr>
            <p:cNvPr id="21" name="Straight Connector 10"/>
            <p:cNvCxnSpPr/>
            <p:nvPr/>
          </p:nvCxnSpPr>
          <p:spPr>
            <a:xfrm>
              <a:off x="5099050" y="1557338"/>
              <a:ext cx="3155950" cy="1587"/>
            </a:xfrm>
            <a:prstGeom prst="line">
              <a:avLst/>
            </a:prstGeom>
            <a:ln w="12700">
              <a:solidFill>
                <a:srgbClr val="F3F2E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76800" y="4276800"/>
            <a:ext cx="2995200" cy="18864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76800" y="2991600"/>
            <a:ext cx="2995200" cy="1058400"/>
          </a:xfrm>
          <a:prstGeom prst="rect">
            <a:avLst/>
          </a:prstGeom>
        </p:spPr>
        <p:txBody>
          <a:bodyPr lIns="90000" tIns="46800" rIns="90000" bIns="46800" anchor="ctr" anchorCtr="0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6" name="Текст 19"/>
          <p:cNvSpPr>
            <a:spLocks noGrp="1"/>
          </p:cNvSpPr>
          <p:nvPr>
            <p:ph type="body" sz="quarter" idx="15" hasCustomPrompt="1"/>
          </p:nvPr>
        </p:nvSpPr>
        <p:spPr>
          <a:xfrm>
            <a:off x="5176800" y="1638000"/>
            <a:ext cx="2995200" cy="1278000"/>
          </a:xfrm>
        </p:spPr>
        <p:txBody>
          <a:bodyPr lIns="90000" tIns="46800" rIns="90000" bIns="46800" anchor="ctr" anchorCtr="0">
            <a:noAutofit/>
          </a:bodyPr>
          <a:lstStyle>
            <a:lvl1pPr marL="0" indent="0" algn="l">
              <a:buNone/>
              <a:defRPr sz="10000" b="0">
                <a:solidFill>
                  <a:schemeClr val="bg2"/>
                </a:solidFill>
              </a:defRPr>
            </a:lvl1pPr>
            <a:lvl2pPr marL="0" indent="0" algn="r">
              <a:buNone/>
              <a:defRPr sz="1400"/>
            </a:lvl2pPr>
          </a:lstStyle>
          <a:p>
            <a:pPr lvl="0"/>
            <a:r>
              <a:rPr lang="ru-RU" dirty="0" smtClean="0"/>
              <a:t>№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176800" y="579600"/>
            <a:ext cx="2995200" cy="9036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 b="0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tabLst/>
              <a:defRPr sz="1800" b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64000" y="2923200"/>
            <a:ext cx="180000" cy="3704400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r>
              <a:rPr lang="en-US" sz="800" kern="1200" dirty="0" smtClean="0">
                <a:solidFill>
                  <a:srgbClr val="404040"/>
                </a:solidFill>
                <a:ea typeface="+mn-ea"/>
                <a:cs typeface="+mn-cs"/>
              </a:rPr>
              <a:t>© Murat </a:t>
            </a:r>
            <a:r>
              <a:rPr lang="en-US" sz="800" kern="1200" dirty="0" err="1" smtClean="0">
                <a:solidFill>
                  <a:srgbClr val="404040"/>
                </a:solidFill>
                <a:ea typeface="+mn-ea"/>
                <a:cs typeface="+mn-cs"/>
              </a:rPr>
              <a:t>Selam</a:t>
            </a:r>
            <a:r>
              <a:rPr lang="en-US" sz="800" kern="1200" dirty="0" smtClean="0">
                <a:solidFill>
                  <a:srgbClr val="404040"/>
                </a:solidFill>
                <a:ea typeface="+mn-ea"/>
                <a:cs typeface="+mn-cs"/>
              </a:rPr>
              <a:t> / WWF Nepal</a:t>
            </a:r>
          </a:p>
        </p:txBody>
      </p:sp>
    </p:spTree>
    <p:extLst>
      <p:ext uri="{BB962C8B-B14F-4D97-AF65-F5344CB8AC3E}">
        <p14:creationId xmlns:p14="http://schemas.microsoft.com/office/powerpoint/2010/main" val="1142551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190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markers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820800" y="1879200"/>
            <a:ext cx="8049600" cy="36396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038633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551200" y="216000"/>
            <a:ext cx="3304800" cy="511200"/>
          </a:xfrm>
        </p:spPr>
        <p:txBody>
          <a:bodyPr>
            <a:normAutofit/>
          </a:bodyPr>
          <a:lstStyle>
            <a:lvl1pPr marL="0" indent="0" algn="r">
              <a:spcAft>
                <a:spcPts val="0"/>
              </a:spcAft>
              <a:buNone/>
              <a:defRPr sz="1400" b="0">
                <a:solidFill>
                  <a:srgbClr val="404040"/>
                </a:solidFill>
              </a:defRPr>
            </a:lvl1pPr>
            <a:lvl2pPr marL="0" indent="0" algn="r">
              <a:spcAft>
                <a:spcPts val="0"/>
              </a:spcAft>
              <a:buNone/>
              <a:tabLst/>
              <a:defRPr sz="1400" b="0"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FBC438-CA25-46FF-8AE0-E64EA35C3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820800" y="1879200"/>
            <a:ext cx="8049600" cy="36396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6307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26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5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2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23" Type="http://schemas.openxmlformats.org/officeDocument/2006/relationships/slideLayout" Target="../slideLayouts/slideLayout114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Relationship Id="rId22" Type="http://schemas.openxmlformats.org/officeDocument/2006/relationships/slideLayout" Target="../slideLayouts/slideLayout113.xml"/><Relationship Id="rId27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2000" y="1600200"/>
            <a:ext cx="84240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pic>
        <p:nvPicPr>
          <p:cNvPr id="7" name="Picture 13" descr="master panda.jpg"/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805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/>
          <p:nvPr/>
        </p:nvSpPr>
        <p:spPr>
          <a:xfrm flipH="1">
            <a:off x="-3" y="0"/>
            <a:ext cx="10636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kern="1200" dirty="0">
              <a:solidFill>
                <a:srgbClr val="7CC8E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828000" y="6670800"/>
            <a:ext cx="2401200" cy="190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0">
              <a:defRPr sz="900" baseline="0">
                <a:solidFill>
                  <a:schemeClr val="bg1"/>
                </a:solidFill>
              </a:defRPr>
            </a:lvl1pPr>
          </a:lstStyle>
          <a:p>
            <a:endParaRPr lang="ru-RU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>
          <a:xfrm>
            <a:off x="5652120" y="6667200"/>
            <a:ext cx="3232800" cy="190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7378C474-D9EC-4FD3-93C8-5D4CFD216598}" type="slidenum">
              <a:rPr lang="ru-RU" kern="1200" smtClean="0">
                <a:ea typeface="+mn-ea"/>
              </a:rPr>
              <a:pPr/>
              <a:t>‹#›</a:t>
            </a:fld>
            <a:endParaRPr lang="ru-RU" kern="1200">
              <a:ea typeface="+mn-ea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23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4" r:id="rId27"/>
    <p:sldLayoutId id="2147483725" r:id="rId28"/>
  </p:sldLayoutIdLst>
  <p:txStyles>
    <p:titleStyle>
      <a:lvl1pPr algn="l" defTabSz="914400" rtl="0" eaLnBrk="1" latinLnBrk="0" hangingPunct="1">
        <a:spcBef>
          <a:spcPct val="0"/>
        </a:spcBef>
        <a:buNone/>
        <a:defRPr sz="2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57188" indent="-1512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1600" kern="1200" baseline="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2000" y="1600200"/>
            <a:ext cx="84240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pic>
        <p:nvPicPr>
          <p:cNvPr id="7" name="Picture 13" descr="master panda.jpg"/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805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/>
          <p:nvPr/>
        </p:nvSpPr>
        <p:spPr>
          <a:xfrm flipH="1">
            <a:off x="-3" y="0"/>
            <a:ext cx="10636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kern="1200" dirty="0">
              <a:solidFill>
                <a:srgbClr val="7CC8E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828000" y="6670800"/>
            <a:ext cx="2401200" cy="190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0">
              <a:defRPr sz="900" baseline="0">
                <a:solidFill>
                  <a:schemeClr val="bg1"/>
                </a:solidFill>
              </a:defRPr>
            </a:lvl1pPr>
          </a:lstStyle>
          <a:p>
            <a:endParaRPr lang="ru-RU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>
          <a:xfrm>
            <a:off x="5652120" y="6667200"/>
            <a:ext cx="3232800" cy="190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0D7058E8-82E6-4A3E-832E-3EAFF4A7855C}" type="slidenum">
              <a:rPr lang="ru-RU" kern="1200" smtClean="0">
                <a:ea typeface="+mn-ea"/>
                <a:cs typeface="+mn-cs"/>
              </a:rPr>
              <a:pPr/>
              <a:t>‹#›</a:t>
            </a:fld>
            <a:endParaRPr lang="ru-RU" kern="1200">
              <a:ea typeface="+mn-ea"/>
              <a:cs typeface="+mn-cs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10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3795" r:id="rId21"/>
    <p:sldLayoutId id="2147483796" r:id="rId22"/>
    <p:sldLayoutId id="2147483797" r:id="rId23"/>
    <p:sldLayoutId id="2147483798" r:id="rId24"/>
    <p:sldLayoutId id="2147483799" r:id="rId25"/>
    <p:sldLayoutId id="2147483800" r:id="rId26"/>
  </p:sldLayoutIdLst>
  <p:txStyles>
    <p:titleStyle>
      <a:lvl1pPr algn="l" defTabSz="914400" rtl="0" eaLnBrk="1" latinLnBrk="0" hangingPunct="1">
        <a:spcBef>
          <a:spcPct val="0"/>
        </a:spcBef>
        <a:buNone/>
        <a:defRPr sz="2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57188" indent="-1512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1600" kern="1200" baseline="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2000" y="1600200"/>
            <a:ext cx="84240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</p:txBody>
      </p:sp>
      <p:pic>
        <p:nvPicPr>
          <p:cNvPr id="7" name="Picture 13" descr="master panda.jpg"/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805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/>
          <p:nvPr/>
        </p:nvSpPr>
        <p:spPr>
          <a:xfrm flipH="1">
            <a:off x="-3" y="0"/>
            <a:ext cx="10636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kern="1200" dirty="0">
              <a:solidFill>
                <a:srgbClr val="7CC8E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828000" y="6670800"/>
            <a:ext cx="2401200" cy="190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0">
              <a:defRPr sz="900" baseline="0">
                <a:solidFill>
                  <a:schemeClr val="bg1"/>
                </a:solidFill>
              </a:defRPr>
            </a:lvl1pPr>
          </a:lstStyle>
          <a:p>
            <a:endParaRPr lang="ru-RU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>
          <a:xfrm>
            <a:off x="5652120" y="6667200"/>
            <a:ext cx="3232800" cy="190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0D7058E8-82E6-4A3E-832E-3EAFF4A7855C}" type="slidenum">
              <a:rPr lang="ru-RU" kern="1200" smtClean="0">
                <a:ea typeface="+mn-ea"/>
              </a:rPr>
              <a:pPr/>
              <a:t>‹#›</a:t>
            </a:fld>
            <a:endParaRPr lang="ru-RU" kern="1200">
              <a:ea typeface="+mn-ea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97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  <p:sldLayoutId id="2147483826" r:id="rId24"/>
    <p:sldLayoutId id="2147483827" r:id="rId25"/>
    <p:sldLayoutId id="2147483828" r:id="rId26"/>
  </p:sldLayoutIdLst>
  <p:txStyles>
    <p:titleStyle>
      <a:lvl1pPr algn="l" defTabSz="914400" rtl="0" eaLnBrk="1" latinLnBrk="0" hangingPunct="1">
        <a:spcBef>
          <a:spcPct val="0"/>
        </a:spcBef>
        <a:buNone/>
        <a:defRPr sz="2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57188" indent="-1512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1600" kern="1200" baseline="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2000" y="1600200"/>
            <a:ext cx="84240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pic>
        <p:nvPicPr>
          <p:cNvPr id="7" name="Picture 13" descr="master panda.jpg"/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805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/>
          <p:nvPr/>
        </p:nvSpPr>
        <p:spPr>
          <a:xfrm flipH="1">
            <a:off x="-3" y="0"/>
            <a:ext cx="10636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kern="1200" dirty="0">
              <a:solidFill>
                <a:srgbClr val="7CC8E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828000" y="6670800"/>
            <a:ext cx="2401200" cy="190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0">
              <a:defRPr sz="900" baseline="0">
                <a:solidFill>
                  <a:schemeClr val="bg1"/>
                </a:solidFill>
              </a:defRPr>
            </a:lvl1pPr>
          </a:lstStyle>
          <a:p>
            <a:endParaRPr lang="ru-RU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>
          <a:xfrm>
            <a:off x="5652120" y="6667200"/>
            <a:ext cx="3232800" cy="190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A8FBC438-CA25-46FF-8AE0-E64EA35C35CC}" type="slidenum">
              <a:rPr lang="ru-RU" kern="1200" smtClean="0">
                <a:ea typeface="+mn-ea"/>
                <a:cs typeface="+mn-cs"/>
              </a:rPr>
              <a:pPr/>
              <a:t>‹#›</a:t>
            </a:fld>
            <a:endParaRPr lang="ru-RU" kern="1200">
              <a:ea typeface="+mn-ea"/>
              <a:cs typeface="+mn-cs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9391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  <p:sldLayoutId id="2147483850" r:id="rId21"/>
    <p:sldLayoutId id="2147483851" r:id="rId22"/>
    <p:sldLayoutId id="2147483852" r:id="rId23"/>
    <p:sldLayoutId id="2147483853" r:id="rId24"/>
    <p:sldLayoutId id="2147483854" r:id="rId25"/>
    <p:sldLayoutId id="2147483855" r:id="rId26"/>
  </p:sldLayoutIdLst>
  <p:txStyles>
    <p:titleStyle>
      <a:lvl1pPr algn="l" defTabSz="914400" rtl="0" eaLnBrk="1" latinLnBrk="0" hangingPunct="1">
        <a:spcBef>
          <a:spcPct val="0"/>
        </a:spcBef>
        <a:buNone/>
        <a:defRPr sz="2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57188" indent="-1512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1600" kern="1200" baseline="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2000" y="1600200"/>
            <a:ext cx="84240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  <a:endParaRPr lang="ru-RU" dirty="0" smtClean="0"/>
          </a:p>
        </p:txBody>
      </p:sp>
      <p:pic>
        <p:nvPicPr>
          <p:cNvPr id="7" name="Picture 13" descr="master panda.jpg"/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805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/>
          <p:nvPr/>
        </p:nvSpPr>
        <p:spPr>
          <a:xfrm flipH="1">
            <a:off x="-3" y="0"/>
            <a:ext cx="10636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kern="1200" dirty="0">
              <a:solidFill>
                <a:srgbClr val="7CC8E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828000" y="6670800"/>
            <a:ext cx="2401200" cy="190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0">
              <a:defRPr sz="900" baseline="0">
                <a:solidFill>
                  <a:schemeClr val="bg1"/>
                </a:solidFill>
              </a:defRPr>
            </a:lvl1pPr>
          </a:lstStyle>
          <a:p>
            <a:endParaRPr lang="ru-RU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>
          <a:xfrm>
            <a:off x="5652120" y="6667200"/>
            <a:ext cx="3232800" cy="190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A8FBC438-CA25-46FF-8AE0-E64EA35C35CC}" type="slidenum">
              <a:rPr lang="ru-RU" kern="1200" smtClean="0">
                <a:ea typeface="+mn-ea"/>
              </a:rPr>
              <a:pPr/>
              <a:t>‹#›</a:t>
            </a:fld>
            <a:endParaRPr lang="ru-RU" kern="1200">
              <a:ea typeface="+mn-ea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7085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4" r:id="rId18"/>
    <p:sldLayoutId id="2147483875" r:id="rId19"/>
    <p:sldLayoutId id="2147483876" r:id="rId20"/>
    <p:sldLayoutId id="2147483877" r:id="rId21"/>
    <p:sldLayoutId id="2147483878" r:id="rId22"/>
    <p:sldLayoutId id="2147483879" r:id="rId23"/>
    <p:sldLayoutId id="2147483880" r:id="rId24"/>
    <p:sldLayoutId id="2147483881" r:id="rId25"/>
    <p:sldLayoutId id="2147483882" r:id="rId26"/>
  </p:sldLayoutIdLst>
  <p:txStyles>
    <p:titleStyle>
      <a:lvl1pPr algn="l" defTabSz="914400" rtl="0" eaLnBrk="1" latinLnBrk="0" hangingPunct="1">
        <a:spcBef>
          <a:spcPct val="0"/>
        </a:spcBef>
        <a:buNone/>
        <a:defRPr sz="2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57188" indent="-1512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1600" kern="1200" baseline="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-45777" y="171400"/>
            <a:ext cx="91566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</a:pPr>
            <a:endParaRPr sz="4400" b="0" i="0" u="none" strike="noStrike" cap="none" baseline="0" dirty="0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endParaRPr lang="en-US" sz="4400" b="0" i="0" u="none" strike="noStrike" cap="none" baseline="0" dirty="0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635000" y="6667500"/>
            <a:ext cx="8520112" cy="19050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b="0" i="0" u="none" strike="noStrike" cap="none" baseline="0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0" y="0"/>
            <a:ext cx="811212" cy="685800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b="0" i="0" u="none" strike="noStrike" cap="none" baseline="0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58" name="Shape 158"/>
          <p:cNvCxnSpPr/>
          <p:nvPr/>
        </p:nvCxnSpPr>
        <p:spPr>
          <a:xfrm>
            <a:off x="5099050" y="2017711"/>
            <a:ext cx="3155950" cy="1587"/>
          </a:xfrm>
          <a:prstGeom prst="straightConnector1">
            <a:avLst/>
          </a:prstGeom>
          <a:noFill/>
          <a:ln w="12700" cap="rnd">
            <a:solidFill>
              <a:srgbClr val="F3F2E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9" name="Shape 159"/>
          <p:cNvSpPr txBox="1"/>
          <p:nvPr/>
        </p:nvSpPr>
        <p:spPr>
          <a:xfrm>
            <a:off x="635000" y="0"/>
            <a:ext cx="8520112" cy="19050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b="0" i="0" u="none" strike="noStrike" cap="none" baseline="0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8978900" y="0"/>
            <a:ext cx="223837" cy="685800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b="0" i="0" u="none" strike="noStrike" cap="none" baseline="0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61" name="Shape 161"/>
          <p:cNvCxnSpPr/>
          <p:nvPr/>
        </p:nvCxnSpPr>
        <p:spPr>
          <a:xfrm>
            <a:off x="5099050" y="4959350"/>
            <a:ext cx="2921000" cy="0"/>
          </a:xfrm>
          <a:prstGeom prst="straightConnector1">
            <a:avLst/>
          </a:prstGeom>
          <a:noFill/>
          <a:ln w="9525" cap="rnd">
            <a:solidFill>
              <a:srgbClr val="F3F2E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2" name="Shape 162"/>
          <p:cNvSpPr txBox="1"/>
          <p:nvPr/>
        </p:nvSpPr>
        <p:spPr>
          <a:xfrm>
            <a:off x="1141412" y="5959475"/>
            <a:ext cx="7607299" cy="2921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lvl="0" algn="r">
              <a:buClr>
                <a:srgbClr val="31859B"/>
              </a:buClr>
              <a:buSzPct val="25000"/>
            </a:pPr>
            <a:r>
              <a:rPr lang="ru-RU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«</a:t>
            </a:r>
            <a:r>
              <a:rPr lang="ru-RU" sz="1800" b="1" dirty="0" smtClean="0">
                <a:solidFill>
                  <a:srgbClr val="008080"/>
                </a:solidFill>
                <a:latin typeface="Corbel" panose="020B0503020204020204" pitchFamily="34" charset="0"/>
              </a:rPr>
              <a:t>Форум </a:t>
            </a:r>
            <a:r>
              <a:rPr lang="ru-RU" sz="1800" b="1" dirty="0">
                <a:solidFill>
                  <a:srgbClr val="008080"/>
                </a:solidFill>
                <a:latin typeface="Corbel" panose="020B0503020204020204" pitchFamily="34" charset="0"/>
              </a:rPr>
              <a:t>«Геологоразведка 2017</a:t>
            </a:r>
            <a:r>
              <a:rPr lang="ru-RU" sz="1800" b="1" dirty="0" smtClean="0">
                <a:solidFill>
                  <a:srgbClr val="008080"/>
                </a:solidFill>
                <a:latin typeface="Corbel" panose="020B0503020204020204" pitchFamily="34" charset="0"/>
              </a:rPr>
              <a:t>»», 25 октября</a:t>
            </a:r>
            <a:r>
              <a:rPr lang="en-US" sz="1800" b="1" i="0" u="none" strike="noStrike" cap="none" baseline="0" dirty="0" smtClean="0">
                <a:solidFill>
                  <a:srgbClr val="008080"/>
                </a:solidFill>
                <a:latin typeface="Corbel" panose="020B0503020204020204" pitchFamily="34" charset="0"/>
                <a:sym typeface="Arial"/>
              </a:rPr>
              <a:t> </a:t>
            </a:r>
            <a:r>
              <a:rPr lang="en-US" sz="1800" b="1" i="0" u="none" strike="noStrike" cap="none" baseline="0" dirty="0">
                <a:solidFill>
                  <a:srgbClr val="008080"/>
                </a:solidFill>
                <a:latin typeface="Corbel" panose="020B0503020204020204" pitchFamily="34" charset="0"/>
                <a:sym typeface="Arial"/>
              </a:rPr>
              <a:t>201</a:t>
            </a:r>
            <a:r>
              <a:rPr lang="ru-RU" sz="1800" b="1" dirty="0">
                <a:solidFill>
                  <a:srgbClr val="008080"/>
                </a:solidFill>
                <a:latin typeface="Corbel" panose="020B0503020204020204" pitchFamily="34" charset="0"/>
              </a:rPr>
              <a:t>6</a:t>
            </a:r>
            <a:r>
              <a:rPr lang="ru-RU" sz="1800" b="1" i="0" u="none" strike="noStrike" cap="none" baseline="0" dirty="0">
                <a:solidFill>
                  <a:srgbClr val="008080"/>
                </a:solidFill>
                <a:latin typeface="Corbel" panose="020B0503020204020204" pitchFamily="34" charset="0"/>
                <a:sym typeface="Arial"/>
              </a:rPr>
              <a:t> г</a:t>
            </a:r>
            <a:r>
              <a:rPr lang="ru-RU" sz="1800" b="1" i="0" u="none" strike="noStrike" cap="none" baseline="0" dirty="0" smtClean="0">
                <a:solidFill>
                  <a:srgbClr val="008080"/>
                </a:solidFill>
                <a:sym typeface="Arial"/>
              </a:rPr>
              <a:t>., Москва</a:t>
            </a:r>
            <a:endParaRPr lang="en-US" sz="1800" b="1" i="0" u="none" strike="noStrike" cap="none" baseline="0" dirty="0">
              <a:solidFill>
                <a:srgbClr val="008080"/>
              </a:solidFill>
              <a:sym typeface="Arial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896615" y="260648"/>
            <a:ext cx="8038096" cy="281751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lvl="0" algn="ctr">
              <a:buClr>
                <a:srgbClr val="31859B"/>
              </a:buClr>
              <a:buSzPct val="25000"/>
            </a:pPr>
            <a:r>
              <a:rPr lang="ru-RU" sz="4000" b="1" dirty="0" smtClean="0">
                <a:solidFill>
                  <a:srgbClr val="008080"/>
                </a:solidFill>
                <a:latin typeface="Corbel" panose="020B0503020204020204" pitchFamily="34" charset="0"/>
              </a:rPr>
              <a:t>Разведка </a:t>
            </a:r>
            <a:r>
              <a:rPr lang="ru-RU" sz="4000" b="1" dirty="0">
                <a:solidFill>
                  <a:srgbClr val="008080"/>
                </a:solidFill>
                <a:latin typeface="Corbel" panose="020B0503020204020204" pitchFamily="34" charset="0"/>
              </a:rPr>
              <a:t>и </a:t>
            </a:r>
            <a:r>
              <a:rPr lang="ru-RU" sz="4000" b="1" dirty="0" smtClean="0">
                <a:solidFill>
                  <a:srgbClr val="008080"/>
                </a:solidFill>
                <a:latin typeface="Corbel" panose="020B0503020204020204" pitchFamily="34" charset="0"/>
              </a:rPr>
              <a:t>освоение месторождений:</a:t>
            </a:r>
            <a:endParaRPr lang="ru-RU" sz="4000" b="1" dirty="0">
              <a:solidFill>
                <a:srgbClr val="008080"/>
              </a:solidFill>
              <a:latin typeface="Corbel" panose="020B0503020204020204" pitchFamily="34" charset="0"/>
            </a:endParaRPr>
          </a:p>
          <a:p>
            <a:pPr lvl="0" algn="ctr">
              <a:buClr>
                <a:srgbClr val="31859B"/>
              </a:buClr>
              <a:buSzPct val="25000"/>
            </a:pPr>
            <a:r>
              <a:rPr lang="ru-RU" sz="4000" b="1" dirty="0" smtClean="0">
                <a:solidFill>
                  <a:srgbClr val="008080"/>
                </a:solidFill>
                <a:latin typeface="Corbel" panose="020B0503020204020204" pitchFamily="34" charset="0"/>
              </a:rPr>
              <a:t>новые инструменты </a:t>
            </a:r>
            <a:r>
              <a:rPr lang="ru-RU" sz="4000" b="1" dirty="0">
                <a:solidFill>
                  <a:srgbClr val="008080"/>
                </a:solidFill>
                <a:latin typeface="Corbel" panose="020B0503020204020204" pitchFamily="34" charset="0"/>
              </a:rPr>
              <a:t>обеспечения экологической </a:t>
            </a:r>
            <a:r>
              <a:rPr lang="ru-RU" sz="4000" b="1" dirty="0" smtClean="0">
                <a:solidFill>
                  <a:srgbClr val="008080"/>
                </a:solidFill>
                <a:latin typeface="Corbel" panose="020B0503020204020204" pitchFamily="34" charset="0"/>
              </a:rPr>
              <a:t>безопасности</a:t>
            </a:r>
            <a:endParaRPr lang="en-US" sz="2800" i="1" dirty="0">
              <a:latin typeface="Calibri" panose="020F0502020204030204" pitchFamily="34" charset="0"/>
            </a:endParaRPr>
          </a:p>
          <a:p>
            <a:pPr lvl="0">
              <a:buClr>
                <a:srgbClr val="31859B"/>
              </a:buClr>
              <a:buSzPct val="25000"/>
            </a:pPr>
            <a:endParaRPr lang="en-US" sz="2000" i="1" dirty="0"/>
          </a:p>
        </p:txBody>
      </p:sp>
      <p:sp>
        <p:nvSpPr>
          <p:cNvPr id="164" name="Shape 164"/>
          <p:cNvSpPr txBox="1"/>
          <p:nvPr/>
        </p:nvSpPr>
        <p:spPr>
          <a:xfrm>
            <a:off x="1141411" y="4060716"/>
            <a:ext cx="7745673" cy="1384508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ct val="25000"/>
              <a:buFont typeface="Arial"/>
              <a:buNone/>
            </a:pPr>
            <a:r>
              <a:rPr lang="ru-RU" sz="2400" b="1" i="0" u="none" strike="noStrike" cap="none" baseline="0" dirty="0" smtClean="0">
                <a:solidFill>
                  <a:srgbClr val="31859B"/>
                </a:solidFill>
                <a:latin typeface="Corbel" panose="020B0503020204020204" pitchFamily="34" charset="0"/>
                <a:sym typeface="Arial"/>
              </a:rPr>
              <a:t>Е</a:t>
            </a:r>
            <a:r>
              <a:rPr lang="ru-RU" sz="2400" b="1" dirty="0" smtClean="0">
                <a:solidFill>
                  <a:srgbClr val="31859B"/>
                </a:solidFill>
                <a:latin typeface="Corbel" panose="020B0503020204020204" pitchFamily="34" charset="0"/>
              </a:rPr>
              <a:t>вгений </a:t>
            </a:r>
            <a:r>
              <a:rPr lang="ru-RU" sz="2400" b="1" i="0" u="none" strike="noStrike" cap="none" baseline="0" dirty="0" smtClean="0">
                <a:solidFill>
                  <a:srgbClr val="31859B"/>
                </a:solidFill>
                <a:latin typeface="Corbel" panose="020B0503020204020204" pitchFamily="34" charset="0"/>
                <a:sym typeface="Arial"/>
              </a:rPr>
              <a:t>А. Шварц</a:t>
            </a:r>
            <a:endParaRPr lang="en-US" sz="2400" b="1" i="0" u="none" strike="noStrike" cap="none" baseline="0" dirty="0">
              <a:solidFill>
                <a:srgbClr val="31859B"/>
              </a:solidFill>
              <a:latin typeface="Corbel" panose="020B0503020204020204" pitchFamily="34" charset="0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1859B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rgbClr val="31859B"/>
                </a:solidFill>
                <a:latin typeface="Corbel" panose="020B0503020204020204" pitchFamily="34" charset="0"/>
                <a:sym typeface="Arial"/>
              </a:rPr>
              <a:t>Всемирный</a:t>
            </a:r>
            <a:r>
              <a:rPr lang="en-US" sz="2400" b="0" i="0" u="none" strike="noStrike" cap="none" baseline="0" dirty="0">
                <a:solidFill>
                  <a:srgbClr val="31859B"/>
                </a:solidFill>
                <a:latin typeface="Corbel" panose="020B0503020204020204" pitchFamily="34" charset="0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31859B"/>
                </a:solidFill>
                <a:latin typeface="Corbel" panose="020B0503020204020204" pitchFamily="34" charset="0"/>
                <a:sym typeface="Arial"/>
              </a:rPr>
              <a:t>фонд</a:t>
            </a:r>
            <a:r>
              <a:rPr lang="en-US" sz="2400" b="0" i="0" u="none" strike="noStrike" cap="none" baseline="0" dirty="0">
                <a:solidFill>
                  <a:srgbClr val="31859B"/>
                </a:solidFill>
                <a:latin typeface="Corbel" panose="020B0503020204020204" pitchFamily="34" charset="0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31859B"/>
                </a:solidFill>
                <a:latin typeface="Corbel" panose="020B0503020204020204" pitchFamily="34" charset="0"/>
                <a:sym typeface="Arial"/>
              </a:rPr>
              <a:t>дикой</a:t>
            </a:r>
            <a:r>
              <a:rPr lang="en-US" sz="2400" b="0" i="0" u="none" strike="noStrike" cap="none" baseline="0" dirty="0">
                <a:solidFill>
                  <a:srgbClr val="31859B"/>
                </a:solidFill>
                <a:latin typeface="Corbel" panose="020B0503020204020204" pitchFamily="34" charset="0"/>
                <a:sym typeface="Arial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rgbClr val="31859B"/>
                </a:solidFill>
                <a:latin typeface="Corbel" panose="020B0503020204020204" pitchFamily="34" charset="0"/>
                <a:sym typeface="Arial"/>
              </a:rPr>
              <a:t>природы</a:t>
            </a:r>
            <a:r>
              <a:rPr lang="ru-RU" sz="2400" b="0" i="0" u="none" strike="noStrike" cap="none" baseline="0" dirty="0" smtClean="0">
                <a:solidFill>
                  <a:srgbClr val="31859B"/>
                </a:solidFill>
                <a:latin typeface="Corbel" panose="020B0503020204020204" pitchFamily="34" charset="0"/>
                <a:sym typeface="Arial"/>
              </a:rPr>
              <a:t>  </a:t>
            </a:r>
            <a:r>
              <a:rPr lang="en-US" sz="2400" b="0" i="0" u="none" strike="noStrike" cap="none" baseline="0" dirty="0" smtClean="0">
                <a:solidFill>
                  <a:srgbClr val="31859B"/>
                </a:solidFill>
                <a:latin typeface="Corbel" panose="020B0503020204020204" pitchFamily="34" charset="0"/>
                <a:sym typeface="Arial"/>
              </a:rPr>
              <a:t>(</a:t>
            </a:r>
            <a:r>
              <a:rPr lang="en-US" sz="2400" b="0" i="0" u="none" strike="noStrike" cap="none" baseline="0" dirty="0">
                <a:solidFill>
                  <a:srgbClr val="31859B"/>
                </a:solidFill>
                <a:latin typeface="Corbel" panose="020B0503020204020204" pitchFamily="34" charset="0"/>
                <a:sym typeface="Arial"/>
              </a:rPr>
              <a:t>WWF) </a:t>
            </a:r>
            <a:r>
              <a:rPr lang="en-US" sz="2400" b="0" i="0" u="none" strike="noStrike" cap="none" baseline="0" dirty="0" err="1">
                <a:solidFill>
                  <a:srgbClr val="31859B"/>
                </a:solidFill>
                <a:latin typeface="Corbel" panose="020B0503020204020204" pitchFamily="34" charset="0"/>
                <a:sym typeface="Arial"/>
              </a:rPr>
              <a:t>России</a:t>
            </a:r>
            <a:r>
              <a:rPr lang="en-US" sz="2000" b="0" i="0" u="none" strike="noStrike" cap="none" baseline="0" dirty="0" smtClean="0">
                <a:solidFill>
                  <a:srgbClr val="31859B"/>
                </a:solidFill>
                <a:latin typeface="Corbel" panose="020B0503020204020204" pitchFamily="34" charset="0"/>
                <a:sym typeface="Arial"/>
              </a:rPr>
              <a:t>, </a:t>
            </a:r>
            <a:endParaRPr lang="ru-RU" sz="2000" b="0" i="0" u="none" strike="noStrike" cap="none" baseline="0" dirty="0" smtClean="0">
              <a:solidFill>
                <a:srgbClr val="31859B"/>
              </a:solidFill>
              <a:latin typeface="Corbel" panose="020B0503020204020204" pitchFamily="34" charset="0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1859B"/>
              </a:buClr>
              <a:buSzPct val="25000"/>
              <a:buFont typeface="Arial"/>
              <a:buNone/>
            </a:pPr>
            <a:r>
              <a:rPr lang="ru-RU" sz="2400" b="0" i="0" u="none" strike="noStrike" cap="none" baseline="0" dirty="0" smtClean="0">
                <a:solidFill>
                  <a:srgbClr val="31859B"/>
                </a:solidFill>
                <a:latin typeface="Corbel" panose="020B0503020204020204" pitchFamily="34" charset="0"/>
                <a:sym typeface="Arial"/>
              </a:rPr>
              <a:t>д.г.н.</a:t>
            </a:r>
            <a:r>
              <a:rPr lang="en-US" sz="2000" b="0" i="0" u="none" strike="noStrike" cap="none" baseline="0" dirty="0" smtClean="0">
                <a:solidFill>
                  <a:srgbClr val="31859B"/>
                </a:solidFill>
                <a:latin typeface="Corbel" panose="020B0503020204020204" pitchFamily="34" charset="0"/>
                <a:sym typeface="Arial"/>
              </a:rPr>
              <a:t> </a:t>
            </a:r>
            <a:endParaRPr lang="en-US" sz="2000" b="0" i="0" u="none" strike="noStrike" cap="none" baseline="0" dirty="0">
              <a:solidFill>
                <a:srgbClr val="31859B"/>
              </a:solidFill>
              <a:latin typeface="Corbel" panose="020B0503020204020204" pitchFamily="34" charset="0"/>
              <a:sym typeface="Arial"/>
            </a:endParaRPr>
          </a:p>
        </p:txBody>
      </p:sp>
      <p:cxnSp>
        <p:nvCxnSpPr>
          <p:cNvPr id="165" name="Shape 165"/>
          <p:cNvCxnSpPr/>
          <p:nvPr/>
        </p:nvCxnSpPr>
        <p:spPr>
          <a:xfrm>
            <a:off x="5099050" y="3879850"/>
            <a:ext cx="2921000" cy="1587"/>
          </a:xfrm>
          <a:prstGeom prst="straightConnector1">
            <a:avLst/>
          </a:prstGeom>
          <a:noFill/>
          <a:ln w="9525" cap="rnd">
            <a:solidFill>
              <a:srgbClr val="F3F2E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6" name="Shape 166"/>
          <p:cNvSpPr txBox="1"/>
          <p:nvPr/>
        </p:nvSpPr>
        <p:spPr>
          <a:xfrm>
            <a:off x="-6350" y="0"/>
            <a:ext cx="119061" cy="6858000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b="0" i="0" u="none" strike="noStrike" cap="none" baseline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161" y="190500"/>
            <a:ext cx="476249" cy="71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7590" y="3557822"/>
            <a:ext cx="7596186" cy="37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4" name="Shape 494"/>
          <p:cNvSpPr txBox="1"/>
          <p:nvPr/>
        </p:nvSpPr>
        <p:spPr>
          <a:xfrm>
            <a:off x="0" y="0"/>
            <a:ext cx="1174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/>
            <a:endParaRPr sz="4200" kern="12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5" name="Shape 495"/>
          <p:cNvSpPr txBox="1"/>
          <p:nvPr/>
        </p:nvSpPr>
        <p:spPr>
          <a:xfrm>
            <a:off x="9144000" y="33959"/>
            <a:ext cx="2856507" cy="6858000"/>
          </a:xfrm>
          <a:prstGeom prst="rect">
            <a:avLst/>
          </a:prstGeom>
          <a:solidFill>
            <a:srgbClr val="F3F2E9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90000"/>
              </a:lnSpc>
            </a:pPr>
            <a:endParaRPr lang="ru-RU" sz="4400" b="1" dirty="0">
              <a:solidFill>
                <a:schemeClr val="accent5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496" name="Shape 496"/>
          <p:cNvSpPr txBox="1"/>
          <p:nvPr/>
        </p:nvSpPr>
        <p:spPr>
          <a:xfrm>
            <a:off x="-6350" y="0"/>
            <a:ext cx="119061" cy="6858000"/>
          </a:xfrm>
          <a:prstGeom prst="rect">
            <a:avLst/>
          </a:prstGeom>
          <a:solidFill>
            <a:srgbClr val="007796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/>
            <a:endParaRPr sz="4200" kern="12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9" name="Shape 499"/>
          <p:cNvSpPr txBox="1"/>
          <p:nvPr/>
        </p:nvSpPr>
        <p:spPr>
          <a:xfrm>
            <a:off x="857880" y="312266"/>
            <a:ext cx="7798169" cy="533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algn="ctr">
              <a:buClr>
                <a:srgbClr val="157A87"/>
              </a:buClr>
              <a:buSzPct val="25000"/>
            </a:pPr>
            <a:r>
              <a:rPr lang="ru-RU" sz="4000" b="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Спасибо за внимание!</a:t>
            </a:r>
          </a:p>
          <a:p>
            <a:pPr algn="r">
              <a:buClr>
                <a:srgbClr val="157A87"/>
              </a:buClr>
              <a:buSzPct val="25000"/>
            </a:pPr>
            <a:endParaRPr lang="en-US" sz="3200" b="1" kern="1200" dirty="0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algn="r">
              <a:buClr>
                <a:srgbClr val="157A87"/>
              </a:buClr>
              <a:buSzPct val="25000"/>
            </a:pPr>
            <a:endParaRPr lang="en-US" sz="3200" b="1" kern="1200" dirty="0">
              <a:solidFill>
                <a:srgbClr val="00808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algn="r">
              <a:buClr>
                <a:srgbClr val="157A87"/>
              </a:buClr>
              <a:buSzPct val="25000"/>
            </a:pPr>
            <a:endParaRPr lang="en-US" sz="3200" b="1" kern="1200" dirty="0" smtClean="0">
              <a:solidFill>
                <a:srgbClr val="00808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algn="r">
              <a:buClr>
                <a:srgbClr val="157A87"/>
              </a:buClr>
              <a:buSzPct val="25000"/>
            </a:pPr>
            <a:endParaRPr lang="en-US" sz="3200" b="1" kern="1200" dirty="0">
              <a:solidFill>
                <a:srgbClr val="00808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algn="r">
              <a:buClr>
                <a:srgbClr val="157A87"/>
              </a:buClr>
              <a:buSzPct val="25000"/>
            </a:pPr>
            <a:endParaRPr lang="en-US" sz="3200" b="1" kern="1200" dirty="0" smtClean="0">
              <a:solidFill>
                <a:srgbClr val="00808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algn="r">
              <a:buClr>
                <a:srgbClr val="157A87"/>
              </a:buClr>
              <a:buSzPct val="25000"/>
            </a:pPr>
            <a:endParaRPr lang="en-US" sz="3200" b="1" kern="1200" dirty="0" smtClean="0">
              <a:solidFill>
                <a:srgbClr val="00808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algn="r">
              <a:buClr>
                <a:srgbClr val="157A87"/>
              </a:buClr>
              <a:buSzPct val="25000"/>
            </a:pPr>
            <a:endParaRPr lang="en-US" sz="3200" b="1" kern="1200" dirty="0">
              <a:solidFill>
                <a:srgbClr val="00808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algn="r">
              <a:buClr>
                <a:srgbClr val="157A87"/>
              </a:buClr>
              <a:buSzPct val="25000"/>
            </a:pPr>
            <a:endParaRPr lang="en-US" sz="3200" b="1" kern="1200" dirty="0" smtClean="0">
              <a:solidFill>
                <a:srgbClr val="00808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algn="r">
              <a:buClr>
                <a:srgbClr val="157A87"/>
              </a:buClr>
              <a:buSzPct val="25000"/>
            </a:pPr>
            <a:r>
              <a:rPr lang="en-US" sz="3200" b="1" kern="1200" dirty="0">
                <a:solidFill>
                  <a:srgbClr val="00808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en-US" sz="3200" b="1" kern="1200" dirty="0" smtClean="0">
                <a:solidFill>
                  <a:srgbClr val="00808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	   </a:t>
            </a:r>
            <a:r>
              <a:rPr lang="en-US" sz="3200" b="1" kern="1200" dirty="0" smtClean="0">
                <a:solidFill>
                  <a:srgbClr val="0066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eshvarts@wwf.ru</a:t>
            </a:r>
            <a:endParaRPr lang="ru-RU" sz="3200" b="1" kern="1200" dirty="0">
              <a:solidFill>
                <a:srgbClr val="0066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00645" y="3650839"/>
            <a:ext cx="815540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 b="1" dirty="0">
              <a:latin typeface="Calibri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kern="1200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kern="12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60" y="-15434"/>
            <a:ext cx="1219200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7600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Shape 493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00025" y="114300"/>
            <a:ext cx="527050" cy="8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Shape 494"/>
          <p:cNvSpPr txBox="1"/>
          <p:nvPr/>
        </p:nvSpPr>
        <p:spPr>
          <a:xfrm>
            <a:off x="0" y="0"/>
            <a:ext cx="1174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/>
            <a:endParaRPr sz="4200" kern="12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5" name="Shape 495"/>
          <p:cNvSpPr txBox="1"/>
          <p:nvPr/>
        </p:nvSpPr>
        <p:spPr>
          <a:xfrm>
            <a:off x="107141" y="0"/>
            <a:ext cx="9156699" cy="6858000"/>
          </a:xfrm>
          <a:prstGeom prst="rect">
            <a:avLst/>
          </a:prstGeom>
          <a:solidFill>
            <a:srgbClr val="F3F2E9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/>
            <a:endParaRPr sz="4200" kern="1200" dirty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6" name="Shape 496"/>
          <p:cNvSpPr txBox="1"/>
          <p:nvPr/>
        </p:nvSpPr>
        <p:spPr>
          <a:xfrm>
            <a:off x="-6350" y="0"/>
            <a:ext cx="119061" cy="6858000"/>
          </a:xfrm>
          <a:prstGeom prst="rect">
            <a:avLst/>
          </a:prstGeom>
          <a:solidFill>
            <a:srgbClr val="007796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/>
            <a:endParaRPr sz="4200" kern="12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97" name="Shape 497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07962" y="177800"/>
            <a:ext cx="477837" cy="714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8" name="Shape 498"/>
          <p:cNvCxnSpPr/>
          <p:nvPr/>
        </p:nvCxnSpPr>
        <p:spPr>
          <a:xfrm>
            <a:off x="886481" y="1628800"/>
            <a:ext cx="7705724" cy="1587"/>
          </a:xfrm>
          <a:prstGeom prst="straightConnector1">
            <a:avLst/>
          </a:prstGeom>
          <a:noFill/>
          <a:ln w="9525" cap="rnd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99" name="Shape 499"/>
          <p:cNvSpPr txBox="1"/>
          <p:nvPr/>
        </p:nvSpPr>
        <p:spPr>
          <a:xfrm>
            <a:off x="857881" y="312266"/>
            <a:ext cx="7574512" cy="533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algn="ctr">
              <a:buClr>
                <a:srgbClr val="157A87"/>
              </a:buClr>
              <a:buSzPct val="25000"/>
            </a:pPr>
            <a:r>
              <a:rPr lang="ru-RU" sz="3200" b="1" kern="1200" dirty="0" smtClean="0">
                <a:solidFill>
                  <a:srgbClr val="00808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Структура </a:t>
            </a:r>
            <a:endParaRPr lang="ru-RU" sz="3200" b="1" kern="1200" dirty="0">
              <a:solidFill>
                <a:srgbClr val="00808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00645" y="3650839"/>
            <a:ext cx="815540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 b="1" dirty="0">
              <a:latin typeface="Calibri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kern="1200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kern="12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098" y="2004234"/>
            <a:ext cx="772552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Стратегическая экологическая оценка. От слов – к делу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Общественные обсуждения экологических рисков на ранних стадиях подготовки лицензий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Улучшение корпоративной экологической политики. Роль экологических рейтингов</a:t>
            </a:r>
            <a:endParaRPr lang="ru-RU" sz="28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6976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152889" y="-49043"/>
            <a:ext cx="89911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4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bin"/>
              <a:ea typeface="Cabin"/>
              <a:cs typeface="Cabin"/>
              <a:sym typeface="Cabin"/>
              <a:rtl val="0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-6350" y="0"/>
            <a:ext cx="119061" cy="6858000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4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bin"/>
              <a:ea typeface="Cabin"/>
              <a:cs typeface="Cabin"/>
              <a:sym typeface="Cabin"/>
              <a:rtl val="0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5143500" y="3143250"/>
            <a:ext cx="3174999" cy="495298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2E9"/>
              </a:buClr>
              <a:buSzPct val="25000"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F3F2E9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Challenges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962" y="177800"/>
            <a:ext cx="477837" cy="714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Shape 140"/>
          <p:cNvCxnSpPr/>
          <p:nvPr/>
        </p:nvCxnSpPr>
        <p:spPr>
          <a:xfrm>
            <a:off x="1052439" y="1052736"/>
            <a:ext cx="7704136" cy="1587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1" name="Shape 141"/>
          <p:cNvSpPr txBox="1"/>
          <p:nvPr/>
        </p:nvSpPr>
        <p:spPr>
          <a:xfrm>
            <a:off x="684212" y="0"/>
            <a:ext cx="8167686" cy="8921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ct val="25000"/>
              <a:buFont typeface="Arial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  <a:rtl val="0"/>
              </a:rPr>
              <a:t>Перспективы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  <a:rtl val="0"/>
              </a:rPr>
              <a:t>освоения шельфовых запасов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  <a:rtl val="0"/>
              </a:rPr>
              <a:t>углеводородов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  <a:rtl val="0"/>
              </a:rPr>
              <a:t>арктического шельфа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684212" y="5761044"/>
            <a:ext cx="8324751" cy="93610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  <a:rtl val="0"/>
              </a:rPr>
              <a:t>Июнь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  <a:rtl val="0"/>
              </a:rPr>
              <a:t>2017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  <a:rtl val="0"/>
              </a:rPr>
              <a:t>г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  <a:rtl val="0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  <a:rtl val="0"/>
              </a:rPr>
              <a:t>Лицензионные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  <a:rtl val="0"/>
              </a:rPr>
              <a:t>участки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  <a:rtl val="0"/>
              </a:rPr>
              <a:t>занимают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  <a:rtl val="0"/>
              </a:rPr>
              <a:t>около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  <a:rtl val="0"/>
              </a:rPr>
              <a:t>35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  <a:rtl val="0"/>
              </a:rPr>
              <a:t>% 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sym typeface="Arial"/>
                <a:rtl val="0"/>
              </a:rPr>
              <a:t>(+ 6%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sym typeface="Arial"/>
                <a:rtl val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к 2016 г.)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sym typeface="Arial"/>
                <a:rtl val="0"/>
              </a:rPr>
              <a:t>от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sym typeface="Arial"/>
                <a:rtl val="0"/>
              </a:rPr>
              <a:t>площади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sym typeface="Arial"/>
                <a:rtl val="0"/>
              </a:rPr>
              <a:t>шельфа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  <a:rtl val="0"/>
              </a:rPr>
              <a:t>(ИЭЗ)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  <a:rtl val="0"/>
              </a:rPr>
              <a:t>.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  <a:rtl val="0"/>
            </a:endParaRPr>
          </a:p>
        </p:txBody>
      </p:sp>
      <p:pic>
        <p:nvPicPr>
          <p:cNvPr id="1026" name="Picture 2" descr="http://m-d.me/img/ss/20170705-BcUNHUL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075701"/>
            <a:ext cx="8166099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3792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6"/>
          <p:cNvSpPr txBox="1"/>
          <p:nvPr/>
        </p:nvSpPr>
        <p:spPr>
          <a:xfrm>
            <a:off x="0" y="0"/>
            <a:ext cx="91566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42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363" name="Title 1"/>
          <p:cNvSpPr txBox="1">
            <a:spLocks/>
          </p:cNvSpPr>
          <p:nvPr/>
        </p:nvSpPr>
        <p:spPr bwMode="auto">
          <a:xfrm>
            <a:off x="971600" y="260648"/>
            <a:ext cx="817240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400" b="1" dirty="0" smtClean="0">
                <a:solidFill>
                  <a:srgbClr val="008080"/>
                </a:solidFill>
                <a:latin typeface="Corbel" panose="020B0503020204020204" pitchFamily="34" charset="0"/>
              </a:rPr>
              <a:t>Стратегическая Экологическая Оценка (СЭО) означает:</a:t>
            </a:r>
            <a:endParaRPr lang="en-US" sz="4400" b="1" baseline="0" dirty="0">
              <a:solidFill>
                <a:srgbClr val="008080"/>
              </a:solidFill>
              <a:latin typeface="Corbel" panose="020B0503020204020204" pitchFamily="34" charset="0"/>
            </a:endParaRP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322367" y="1938054"/>
            <a:ext cx="871296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4400" dirty="0">
                <a:latin typeface="Corbel" panose="020B0503020204020204" pitchFamily="34" charset="0"/>
                <a:ea typeface="SimSun"/>
              </a:rPr>
              <a:t>Внедрение наивысших международных стандартов в области охраны окружающей </a:t>
            </a:r>
            <a:r>
              <a:rPr lang="ru-RU" sz="4400" dirty="0" smtClean="0">
                <a:latin typeface="Corbel" panose="020B0503020204020204" pitchFamily="34" charset="0"/>
                <a:ea typeface="SimSun"/>
              </a:rPr>
              <a:t>среды, в том числе оценка </a:t>
            </a:r>
            <a:r>
              <a:rPr lang="ru-RU" sz="4400" b="1" dirty="0" smtClean="0">
                <a:latin typeface="Corbel" panose="020B0503020204020204" pitchFamily="34" charset="0"/>
                <a:ea typeface="SimSun"/>
              </a:rPr>
              <a:t>альтернативных вариантов и участие всех заинтересованных сторон; </a:t>
            </a:r>
            <a:endParaRPr lang="ru-RU" sz="4400" b="1" dirty="0">
              <a:latin typeface="Corbel" panose="020B0503020204020204" pitchFamily="34" charset="0"/>
              <a:ea typeface="SimSun"/>
            </a:endParaRPr>
          </a:p>
          <a:p>
            <a:endParaRPr lang="ru-RU" sz="4400" dirty="0">
              <a:latin typeface="Corbel" panose="020B0503020204020204" pitchFamily="34" charset="0"/>
              <a:ea typeface="SimSun"/>
            </a:endParaRPr>
          </a:p>
          <a:p>
            <a:r>
              <a:rPr lang="ru-RU" sz="4400" dirty="0">
                <a:latin typeface="Corbel" panose="020B0503020204020204" pitchFamily="34" charset="0"/>
                <a:ea typeface="SimSun"/>
              </a:rPr>
              <a:t>Комплексный подход при выработке мер минимизации воздействий на </a:t>
            </a:r>
            <a:r>
              <a:rPr lang="ru-RU" sz="4400" dirty="0" smtClean="0">
                <a:latin typeface="Corbel" panose="020B0503020204020204" pitchFamily="34" charset="0"/>
                <a:ea typeface="SimSun"/>
              </a:rPr>
              <a:t>окружающую</a:t>
            </a:r>
            <a:r>
              <a:rPr lang="ru-RU" sz="4400" baseline="0" dirty="0" smtClean="0">
                <a:latin typeface="Corbel" panose="020B0503020204020204" pitchFamily="34" charset="0"/>
                <a:ea typeface="SimSun"/>
              </a:rPr>
              <a:t> </a:t>
            </a:r>
            <a:r>
              <a:rPr lang="ru-RU" sz="4400" dirty="0" smtClean="0">
                <a:latin typeface="Corbel" panose="020B0503020204020204" pitchFamily="34" charset="0"/>
                <a:ea typeface="SimSun"/>
              </a:rPr>
              <a:t>среду, </a:t>
            </a:r>
            <a:r>
              <a:rPr lang="ru-RU" sz="4400" dirty="0">
                <a:latin typeface="Corbel" panose="020B0503020204020204" pitchFamily="34" charset="0"/>
                <a:ea typeface="SimSun"/>
              </a:rPr>
              <a:t>в том числе оценка </a:t>
            </a:r>
            <a:r>
              <a:rPr lang="ru-RU" sz="4400" b="1" dirty="0">
                <a:latin typeface="Corbel" panose="020B0503020204020204" pitchFamily="34" charset="0"/>
                <a:ea typeface="SimSun"/>
              </a:rPr>
              <a:t>кумулятивного эффекта</a:t>
            </a:r>
            <a:r>
              <a:rPr lang="ru-RU" sz="4400" dirty="0">
                <a:latin typeface="Corbel" panose="020B0503020204020204" pitchFamily="34" charset="0"/>
                <a:ea typeface="SimSun"/>
              </a:rPr>
              <a:t>;</a:t>
            </a:r>
          </a:p>
          <a:p>
            <a:r>
              <a:rPr lang="ru-RU" sz="4400" dirty="0">
                <a:latin typeface="Corbel" panose="020B0503020204020204" pitchFamily="34" charset="0"/>
                <a:ea typeface="SimSun"/>
              </a:rPr>
              <a:t>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68814" y="1628800"/>
            <a:ext cx="7977187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hape 187"/>
          <p:cNvSpPr txBox="1"/>
          <p:nvPr/>
        </p:nvSpPr>
        <p:spPr>
          <a:xfrm>
            <a:off x="-6350" y="0"/>
            <a:ext cx="119061" cy="6858000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b="0" i="0" u="none" strike="noStrike" cap="none" baseline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161" y="190500"/>
            <a:ext cx="476249" cy="714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57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6"/>
          <p:cNvSpPr txBox="1"/>
          <p:nvPr/>
        </p:nvSpPr>
        <p:spPr>
          <a:xfrm>
            <a:off x="0" y="0"/>
            <a:ext cx="91566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42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363" name="Title 1"/>
          <p:cNvSpPr txBox="1">
            <a:spLocks/>
          </p:cNvSpPr>
          <p:nvPr/>
        </p:nvSpPr>
        <p:spPr bwMode="auto">
          <a:xfrm>
            <a:off x="1317643" y="188640"/>
            <a:ext cx="7633542" cy="132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b="1" baseline="0" dirty="0">
                <a:solidFill>
                  <a:srgbClr val="008080"/>
                </a:solidFill>
                <a:latin typeface="Corbel" panose="020B0503020204020204" pitchFamily="34" charset="0"/>
              </a:rPr>
              <a:t>Нормативно-правовая </a:t>
            </a:r>
            <a:r>
              <a:rPr lang="ru-RU" sz="3600" b="1" baseline="0" dirty="0" smtClean="0">
                <a:solidFill>
                  <a:srgbClr val="008080"/>
                </a:solidFill>
                <a:latin typeface="Corbel" panose="020B0503020204020204" pitchFamily="34" charset="0"/>
              </a:rPr>
              <a:t>основа</a:t>
            </a:r>
            <a:endParaRPr lang="ru-RU" sz="3600" b="1" baseline="0" dirty="0">
              <a:solidFill>
                <a:srgbClr val="008080"/>
              </a:solidFill>
              <a:latin typeface="Corbel" panose="020B0503020204020204" pitchFamily="34" charset="0"/>
            </a:endParaRP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333535" y="836712"/>
            <a:ext cx="8617649" cy="522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600" dirty="0">
                <a:latin typeface="Corbel" panose="020B0503020204020204" pitchFamily="34" charset="0"/>
              </a:rPr>
              <a:t>В соответствии с Поручением Президента </a:t>
            </a:r>
            <a:r>
              <a:rPr lang="ru-RU" sz="3600" dirty="0" smtClean="0">
                <a:latin typeface="Corbel" panose="020B0503020204020204" pitchFamily="34" charset="0"/>
              </a:rPr>
              <a:t>России № </a:t>
            </a:r>
            <a:r>
              <a:rPr lang="ru-RU" sz="3600" dirty="0">
                <a:latin typeface="Corbel" panose="020B0503020204020204" pitchFamily="34" charset="0"/>
              </a:rPr>
              <a:t>2.б  от 21 июня 2011 года </a:t>
            </a:r>
            <a:r>
              <a:rPr lang="ru-RU" sz="3600" dirty="0" smtClean="0">
                <a:latin typeface="Corbel" panose="020B0503020204020204" pitchFamily="34" charset="0"/>
              </a:rPr>
              <a:t>проводятся</a:t>
            </a:r>
            <a:r>
              <a:rPr lang="ru-RU" sz="3600" dirty="0" smtClean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ru-RU" sz="3600" dirty="0" smtClean="0">
                <a:latin typeface="Corbel" panose="020B0503020204020204" pitchFamily="34" charset="0"/>
              </a:rPr>
              <a:t>необходимые </a:t>
            </a:r>
            <a:r>
              <a:rPr lang="ru-RU" sz="3600" dirty="0">
                <a:latin typeface="Corbel" panose="020B0503020204020204" pitchFamily="34" charset="0"/>
              </a:rPr>
              <a:t>процедуры по ратификации конвенции </a:t>
            </a:r>
            <a:r>
              <a:rPr lang="ru-RU" sz="3600" dirty="0" err="1">
                <a:latin typeface="Corbel" panose="020B0503020204020204" pitchFamily="34" charset="0"/>
              </a:rPr>
              <a:t>Эспо</a:t>
            </a:r>
            <a:r>
              <a:rPr lang="ru-RU" sz="3600" dirty="0">
                <a:latin typeface="Corbel" panose="020B0503020204020204" pitchFamily="34" charset="0"/>
              </a:rPr>
              <a:t> и Протокола по СЭО</a:t>
            </a:r>
            <a:r>
              <a:rPr lang="ru-RU" sz="3600" dirty="0" smtClean="0">
                <a:latin typeface="Corbel" panose="020B0503020204020204" pitchFamily="34" charset="0"/>
              </a:rPr>
              <a:t>.</a:t>
            </a:r>
          </a:p>
          <a:p>
            <a:endParaRPr lang="ru-RU" sz="3600" dirty="0">
              <a:latin typeface="Corbel" panose="020B0503020204020204" pitchFamily="34" charset="0"/>
            </a:endParaRPr>
          </a:p>
          <a:p>
            <a:r>
              <a:rPr lang="ru-RU" sz="3600" dirty="0">
                <a:latin typeface="Corbel" panose="020B0503020204020204" pitchFamily="34" charset="0"/>
              </a:rPr>
              <a:t>30 апреля 2012 года Президент России утвердил «Основы государственной политики в области экологического развития Российской Федерации на период до 2030 года». </a:t>
            </a:r>
          </a:p>
          <a:p>
            <a:r>
              <a:rPr lang="ru-RU" sz="3600" dirty="0">
                <a:latin typeface="Corbel" panose="020B0503020204020204" pitchFamily="34" charset="0"/>
              </a:rPr>
              <a:t>Согласно пункта 11, </a:t>
            </a:r>
            <a:r>
              <a:rPr lang="ru-RU" sz="3600" i="1" dirty="0">
                <a:latin typeface="Corbel" panose="020B0503020204020204" pitchFamily="34" charset="0"/>
              </a:rPr>
              <a:t>в) создание нормативно-правовой базы внедрения и применения </a:t>
            </a:r>
            <a:r>
              <a:rPr lang="ru-RU" sz="3600" b="1" i="1" dirty="0">
                <a:latin typeface="Corbel" panose="020B0503020204020204" pitchFamily="34" charset="0"/>
              </a:rPr>
              <a:t>стратегической экологической оценки</a:t>
            </a:r>
            <a:r>
              <a:rPr lang="ru-RU" sz="3600" i="1" dirty="0">
                <a:latin typeface="Corbel" panose="020B0503020204020204" pitchFamily="34" charset="0"/>
              </a:rPr>
              <a:t> при принятии планов и программ, реализация которых может оказать воздействие на окружающую среду</a:t>
            </a:r>
            <a:r>
              <a:rPr lang="ru-RU" sz="3600" i="1" dirty="0" smtClean="0">
                <a:latin typeface="Corbel" panose="020B0503020204020204" pitchFamily="34" charset="0"/>
              </a:rPr>
              <a:t>…</a:t>
            </a:r>
          </a:p>
          <a:p>
            <a:endParaRPr lang="ru-RU" sz="3600" i="1" dirty="0" smtClean="0">
              <a:latin typeface="Corbel" panose="020B0503020204020204" pitchFamily="34" charset="0"/>
            </a:endParaRPr>
          </a:p>
          <a:p>
            <a:r>
              <a:rPr lang="ru-RU" sz="3600" kern="1200" dirty="0">
                <a:solidFill>
                  <a:srgbClr val="FF0000"/>
                </a:solidFill>
                <a:latin typeface="Corbel" panose="020B0503020204020204" pitchFamily="34" charset="0"/>
              </a:rPr>
              <a:t>Задача внедрения СЭО в нормативно-правовую систему страны вошла в план мероприятий Правительства </a:t>
            </a:r>
            <a:r>
              <a:rPr lang="ru-RU" sz="3600" kern="1200" dirty="0" smtClean="0">
                <a:solidFill>
                  <a:srgbClr val="FF0000"/>
                </a:solidFill>
                <a:latin typeface="Corbel" panose="020B0503020204020204" pitchFamily="34" charset="0"/>
              </a:rPr>
              <a:t>России к </a:t>
            </a:r>
            <a:r>
              <a:rPr lang="ru-RU" sz="3600" kern="1200" dirty="0">
                <a:solidFill>
                  <a:srgbClr val="FF0000"/>
                </a:solidFill>
                <a:latin typeface="Corbel" panose="020B0503020204020204" pitchFamily="34" charset="0"/>
              </a:rPr>
              <a:t>году экологии </a:t>
            </a:r>
            <a:r>
              <a:rPr lang="ru-RU" sz="3600" kern="1200" dirty="0" smtClean="0">
                <a:solidFill>
                  <a:srgbClr val="FF0000"/>
                </a:solidFill>
                <a:latin typeface="Corbel" panose="020B0503020204020204" pitchFamily="34" charset="0"/>
              </a:rPr>
              <a:t>2017, но межведомственные согласования (Минприроды и Минюст) затянулись …</a:t>
            </a:r>
            <a:endParaRPr lang="ru-RU" sz="3600" kern="1200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endParaRPr lang="ru-RU" sz="4400" dirty="0"/>
          </a:p>
          <a:p>
            <a:endParaRPr lang="ru-RU" sz="3600" dirty="0">
              <a:latin typeface="Calibri" panose="020F0502020204030204" pitchFamily="34" charset="0"/>
            </a:endParaRPr>
          </a:p>
          <a:p>
            <a:endParaRPr lang="ru-RU" sz="3200" dirty="0">
              <a:latin typeface="Calibri" panose="020F0502020204030204" pitchFamily="34" charset="0"/>
            </a:endParaRPr>
          </a:p>
          <a:p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6" name="Shape 187"/>
          <p:cNvSpPr txBox="1"/>
          <p:nvPr/>
        </p:nvSpPr>
        <p:spPr>
          <a:xfrm>
            <a:off x="-6350" y="0"/>
            <a:ext cx="119061" cy="6858000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b="0" i="0" u="none" strike="noStrike" cap="none" baseline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161" y="190500"/>
            <a:ext cx="476249" cy="714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73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-42826" y="-23031"/>
            <a:ext cx="91566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/>
            <a:endParaRPr sz="42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-6350" y="0"/>
            <a:ext cx="119061" cy="6858000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/>
            <a:endParaRPr sz="42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5143500" y="3143250"/>
            <a:ext cx="3174999" cy="4952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>
              <a:buClr>
                <a:srgbClr val="F3F2E9"/>
              </a:buClr>
              <a:buSzPct val="25000"/>
              <a:buFont typeface="Arial"/>
              <a:buNone/>
            </a:pPr>
            <a:r>
              <a:rPr lang="en-US" sz="3000">
                <a:solidFill>
                  <a:srgbClr val="F3F2E9"/>
                </a:solidFill>
              </a:rPr>
              <a:t>Challenges</a:t>
            </a:r>
          </a:p>
        </p:txBody>
      </p:sp>
      <p:cxnSp>
        <p:nvCxnSpPr>
          <p:cNvPr id="189" name="Shape 189"/>
          <p:cNvCxnSpPr/>
          <p:nvPr/>
        </p:nvCxnSpPr>
        <p:spPr>
          <a:xfrm>
            <a:off x="933369" y="6525344"/>
            <a:ext cx="7704136" cy="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962" y="177800"/>
            <a:ext cx="477837" cy="714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Shape 191"/>
          <p:cNvCxnSpPr/>
          <p:nvPr/>
        </p:nvCxnSpPr>
        <p:spPr>
          <a:xfrm>
            <a:off x="930075" y="1268760"/>
            <a:ext cx="7705724" cy="1587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2" name="Shape 192"/>
          <p:cNvSpPr txBox="1"/>
          <p:nvPr/>
        </p:nvSpPr>
        <p:spPr>
          <a:xfrm>
            <a:off x="781051" y="155574"/>
            <a:ext cx="8160662" cy="14731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algn="ctr">
              <a:buClr>
                <a:srgbClr val="31859B"/>
              </a:buClr>
              <a:buSzPct val="25000"/>
            </a:pPr>
            <a:r>
              <a:rPr lang="ru-RU" sz="2800" b="1" dirty="0">
                <a:solidFill>
                  <a:srgbClr val="00808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Общественные обсуждения экологических рисков на ранних стадиях подготовки лицензий</a:t>
            </a:r>
            <a:endParaRPr lang="en-US" sz="2800" b="1" dirty="0">
              <a:solidFill>
                <a:srgbClr val="008080"/>
              </a:solidFill>
              <a:latin typeface="Corbel" panose="020B0503020204020204" pitchFamily="34" charset="0"/>
            </a:endParaRPr>
          </a:p>
        </p:txBody>
      </p:sp>
      <p:sp>
        <p:nvSpPr>
          <p:cNvPr id="20" name="Shape 193"/>
          <p:cNvSpPr txBox="1"/>
          <p:nvPr/>
        </p:nvSpPr>
        <p:spPr>
          <a:xfrm>
            <a:off x="387147" y="1412776"/>
            <a:ext cx="8726726" cy="17304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04800" indent="-3048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ru-RU" sz="2800" b="1" dirty="0" smtClean="0">
                <a:latin typeface="Corbel" panose="020B0503020204020204" pitchFamily="34" charset="0"/>
              </a:rPr>
              <a:t>Необходимо дополнить работу по оценке экологических рисков при подготовке лицензионных участков (ЛУ) этапом общественных обсуждений и только после этого выставлять лицензии на конкурс/аукцион. Например, не решена проблема координации деятельности Роснедр и Росприроднадзора по соблюдению режима региональных ООПТ.</a:t>
            </a:r>
            <a:endParaRPr lang="ru-RU" sz="2800" b="1" dirty="0">
              <a:latin typeface="Corbel" panose="020B0503020204020204" pitchFamily="34" charset="0"/>
            </a:endParaRPr>
          </a:p>
          <a:p>
            <a:pPr marL="304800" indent="-304800">
              <a:buClr>
                <a:srgbClr val="000000"/>
              </a:buClr>
              <a:buSzPct val="100000"/>
              <a:buFont typeface="Arial"/>
              <a:buChar char="•"/>
            </a:pPr>
            <a:endParaRPr lang="ru-RU" sz="2800" b="1" dirty="0" smtClean="0">
              <a:latin typeface="Corbel" panose="020B0503020204020204" pitchFamily="34" charset="0"/>
            </a:endParaRPr>
          </a:p>
          <a:p>
            <a:pPr marL="304800" indent="-3048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ru-RU" sz="2800" b="1" dirty="0" smtClean="0">
                <a:latin typeface="Corbel" panose="020B0503020204020204" pitchFamily="34" charset="0"/>
              </a:rPr>
              <a:t>В Норвегии и США такие консультации обязательны, протяженность не менее 3 месяцев </a:t>
            </a:r>
            <a:endParaRPr lang="ru-RU" sz="28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2417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0" y="0"/>
            <a:ext cx="91566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b="0" i="0" u="none" strike="noStrike" cap="none" baseline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-6350" y="0"/>
            <a:ext cx="119061" cy="6858000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b="0" i="0" u="none" strike="noStrike" cap="none" baseline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5143500" y="3143250"/>
            <a:ext cx="3174999" cy="4952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2E9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rgbClr val="F3F2E9"/>
                </a:solidFill>
                <a:latin typeface="Arial"/>
                <a:ea typeface="Arial"/>
                <a:cs typeface="Arial"/>
                <a:sym typeface="Arial"/>
              </a:rPr>
              <a:t>Challenges</a:t>
            </a:r>
          </a:p>
        </p:txBody>
      </p:sp>
      <p:cxnSp>
        <p:nvCxnSpPr>
          <p:cNvPr id="189" name="Shape 189"/>
          <p:cNvCxnSpPr/>
          <p:nvPr/>
        </p:nvCxnSpPr>
        <p:spPr>
          <a:xfrm>
            <a:off x="933369" y="6525344"/>
            <a:ext cx="7704136" cy="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962" y="177800"/>
            <a:ext cx="477837" cy="714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Shape 191"/>
          <p:cNvCxnSpPr/>
          <p:nvPr/>
        </p:nvCxnSpPr>
        <p:spPr>
          <a:xfrm>
            <a:off x="931781" y="1268760"/>
            <a:ext cx="7705724" cy="1587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2" name="Shape 192"/>
          <p:cNvSpPr txBox="1"/>
          <p:nvPr/>
        </p:nvSpPr>
        <p:spPr>
          <a:xfrm>
            <a:off x="835715" y="446156"/>
            <a:ext cx="7705724" cy="9428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ct val="25000"/>
              <a:buFont typeface="Arial"/>
              <a:buNone/>
            </a:pPr>
            <a:r>
              <a:rPr lang="ru-RU" sz="3200" b="1" i="0" u="none" strike="noStrike" cap="none" baseline="0" dirty="0">
                <a:solidFill>
                  <a:srgbClr val="008080"/>
                </a:solidFill>
                <a:latin typeface="Calibri" panose="020F0502020204030204" pitchFamily="34" charset="0"/>
                <a:sym typeface="Arial"/>
              </a:rPr>
              <a:t>Пилотные</a:t>
            </a:r>
            <a:r>
              <a:rPr lang="ru-RU" sz="3200" b="1" i="0" u="none" strike="noStrike" cap="none" dirty="0">
                <a:solidFill>
                  <a:srgbClr val="008080"/>
                </a:solidFill>
                <a:latin typeface="Calibri" panose="020F0502020204030204" pitchFamily="34" charset="0"/>
                <a:sym typeface="Arial"/>
              </a:rPr>
              <a:t> проекты СЭО в РФ</a:t>
            </a:r>
            <a:endParaRPr lang="en-US" sz="2800" b="1" i="0" u="none" strike="noStrike" cap="none" baseline="0" dirty="0">
              <a:solidFill>
                <a:srgbClr val="008080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325214" y="1416303"/>
            <a:ext cx="8726726" cy="23240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ru-RU" sz="2400" kern="12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Несмотря на то, что в настоящее время СЭО отсутствует в законодательстве </a:t>
            </a:r>
            <a:r>
              <a:rPr lang="ru-RU" sz="2400" kern="12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страны, </a:t>
            </a:r>
            <a:r>
              <a:rPr lang="ru-RU" sz="2400" kern="12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это не мешает проведению СЭО  в </a:t>
            </a:r>
            <a:r>
              <a:rPr lang="ru-RU" sz="2400" b="1" kern="12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добровольном</a:t>
            </a:r>
            <a:r>
              <a:rPr lang="ru-RU" sz="2400" kern="12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порядке</a:t>
            </a:r>
            <a:r>
              <a:rPr lang="ru-RU" sz="2400" kern="12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>
              <a:buClr>
                <a:srgbClr val="000000"/>
              </a:buClr>
              <a:buSzPct val="100000"/>
            </a:pPr>
            <a:endParaRPr lang="ru-RU" sz="2400" kern="12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Calibri" panose="020F0502020204030204" pitchFamily="34" charset="0"/>
              </a:rPr>
              <a:t>Забайкальский </a:t>
            </a:r>
            <a:r>
              <a:rPr lang="ru-RU" sz="2400" b="1" dirty="0">
                <a:latin typeface="Calibri" panose="020F0502020204030204" pitchFamily="34" charset="0"/>
              </a:rPr>
              <a:t>край </a:t>
            </a:r>
            <a:r>
              <a:rPr lang="ru-RU" sz="2400" dirty="0">
                <a:latin typeface="Calibri" panose="020F0502020204030204" pitchFamily="34" charset="0"/>
              </a:rPr>
              <a:t>(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СЭО «Стратегии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социально-экономического развития Забайкальского края на период до 2030 года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», 2016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–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17); 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lvl="0" indent="-4572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b="1" dirty="0">
                <a:latin typeface="Calibri" panose="020F0502020204030204" pitchFamily="34" charset="0"/>
              </a:rPr>
              <a:t>Новокузнецкий район Кемеровской области </a:t>
            </a:r>
            <a:r>
              <a:rPr lang="ru-RU" sz="2400" dirty="0">
                <a:latin typeface="Calibri" panose="020F0502020204030204" pitchFamily="34" charset="0"/>
              </a:rPr>
              <a:t>(СЭО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«Комплексной программы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социально-экономического развития Новокузнецкого муниципального района»,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2017); 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lvl="0" indent="-4572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Амурская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область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СЭО «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Стратеги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я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социально-экономического развития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Амурской области (в части ТЭК) на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период до 2030 года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» (2017)</a:t>
            </a:r>
            <a:endParaRPr lang="ru-RU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0" y="0"/>
            <a:ext cx="91566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/>
            <a:endParaRPr sz="4200" dirty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-6350" y="0"/>
            <a:ext cx="119061" cy="6858000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/>
            <a:endParaRPr sz="42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5143500" y="3143250"/>
            <a:ext cx="3174999" cy="4952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>
              <a:buClr>
                <a:srgbClr val="F3F2E9"/>
              </a:buClr>
              <a:buSzPct val="25000"/>
              <a:buFont typeface="Arial"/>
              <a:buNone/>
            </a:pPr>
            <a:r>
              <a:rPr lang="en-US" sz="3000">
                <a:solidFill>
                  <a:srgbClr val="F3F2E9"/>
                </a:solidFill>
              </a:rPr>
              <a:t>Challenges</a:t>
            </a:r>
          </a:p>
        </p:txBody>
      </p:sp>
      <p:cxnSp>
        <p:nvCxnSpPr>
          <p:cNvPr id="189" name="Shape 189"/>
          <p:cNvCxnSpPr/>
          <p:nvPr/>
        </p:nvCxnSpPr>
        <p:spPr>
          <a:xfrm>
            <a:off x="933369" y="6525344"/>
            <a:ext cx="7704136" cy="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962" y="177800"/>
            <a:ext cx="477837" cy="714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Shape 191"/>
          <p:cNvCxnSpPr/>
          <p:nvPr/>
        </p:nvCxnSpPr>
        <p:spPr>
          <a:xfrm>
            <a:off x="933369" y="1772816"/>
            <a:ext cx="7705724" cy="1587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2" name="Shape 192"/>
          <p:cNvSpPr txBox="1"/>
          <p:nvPr/>
        </p:nvSpPr>
        <p:spPr>
          <a:xfrm>
            <a:off x="1093394" y="420761"/>
            <a:ext cx="7705724" cy="9428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dirty="0">
                <a:solidFill>
                  <a:srgbClr val="008080"/>
                </a:solidFill>
                <a:latin typeface="Corbel" panose="020B0503020204020204" pitchFamily="34" charset="0"/>
              </a:rPr>
              <a:t>Рейтинг экологической ответственности </a:t>
            </a:r>
            <a:r>
              <a:rPr lang="ru-RU" sz="3200" b="1" dirty="0" smtClean="0">
                <a:solidFill>
                  <a:srgbClr val="008080"/>
                </a:solidFill>
                <a:latin typeface="Corbel" panose="020B0503020204020204" pitchFamily="34" charset="0"/>
              </a:rPr>
              <a:t>добывающих </a:t>
            </a:r>
            <a:r>
              <a:rPr lang="ru-RU" sz="3200" b="1" dirty="0">
                <a:solidFill>
                  <a:srgbClr val="008080"/>
                </a:solidFill>
                <a:latin typeface="Corbel" panose="020B0503020204020204" pitchFamily="34" charset="0"/>
              </a:rPr>
              <a:t>компаний </a:t>
            </a:r>
            <a:r>
              <a:rPr lang="ru-RU" sz="3200" b="1" dirty="0" smtClean="0">
                <a:solidFill>
                  <a:srgbClr val="008080"/>
                </a:solidFill>
                <a:latin typeface="Corbel" panose="020B0503020204020204" pitchFamily="34" charset="0"/>
              </a:rPr>
              <a:t>России. </a:t>
            </a:r>
            <a:endParaRPr lang="ru-RU" sz="3200" dirty="0">
              <a:latin typeface="Cabin"/>
              <a:ea typeface="Cabin"/>
              <a:cs typeface="Cabin"/>
              <a:sym typeface="Cabin"/>
            </a:endParaRPr>
          </a:p>
          <a:p>
            <a:pPr>
              <a:lnSpc>
                <a:spcPct val="90000"/>
              </a:lnSpc>
            </a:pPr>
            <a:endParaRPr lang="ru-RU" sz="3200" b="1" dirty="0">
              <a:solidFill>
                <a:srgbClr val="008080"/>
              </a:solidFill>
              <a:latin typeface="Corbel" panose="020B0503020204020204" pitchFamily="34" charset="0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267875" y="2228849"/>
            <a:ext cx="5888302" cy="23240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ru-RU" sz="24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Инструмент </a:t>
            </a:r>
            <a:r>
              <a:rPr lang="ru-RU" sz="2400" b="1" dirty="0">
                <a:solidFill>
                  <a:schemeClr val="tx1"/>
                </a:solidFill>
                <a:latin typeface="Corbel" panose="020B0503020204020204" pitchFamily="34" charset="0"/>
              </a:rPr>
              <a:t>взаимодействия бизнеса и общественности для достижения природоохранных </a:t>
            </a:r>
            <a:r>
              <a:rPr lang="ru-RU" sz="24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результатов.</a:t>
            </a:r>
          </a:p>
          <a:p>
            <a:pPr>
              <a:buClr>
                <a:srgbClr val="000000"/>
              </a:buClr>
              <a:buSzPct val="100000"/>
            </a:pPr>
            <a:endParaRPr lang="ru-RU" sz="2400" b="1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Clr>
                <a:srgbClr val="000000"/>
              </a:buClr>
              <a:buSzPct val="100000"/>
            </a:pPr>
            <a:r>
              <a:rPr lang="ru-RU" sz="24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Рейтинг </a:t>
            </a:r>
            <a:r>
              <a:rPr lang="en-US" sz="24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WWF </a:t>
            </a:r>
            <a:r>
              <a:rPr lang="ru-RU" sz="24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по экологической ответственности </a:t>
            </a:r>
            <a:endParaRPr lang="en-US" sz="2400" b="1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Clr>
                <a:srgbClr val="000000"/>
              </a:buClr>
              <a:buSzPct val="100000"/>
            </a:pPr>
            <a:r>
              <a:rPr lang="ru-RU" sz="24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нефтегазовых компаний, с 2014 года</a:t>
            </a:r>
          </a:p>
          <a:p>
            <a:pPr>
              <a:buClr>
                <a:srgbClr val="000000"/>
              </a:buClr>
              <a:buSzPct val="100000"/>
            </a:pPr>
            <a:endParaRPr lang="ru-RU" sz="2400" b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Clr>
                <a:srgbClr val="000000"/>
              </a:buClr>
              <a:buSzPct val="100000"/>
            </a:pPr>
            <a:r>
              <a:rPr lang="ru-RU" sz="2400" b="1" dirty="0">
                <a:solidFill>
                  <a:schemeClr val="tx1"/>
                </a:solidFill>
                <a:latin typeface="Corbel" panose="020B0503020204020204" pitchFamily="34" charset="0"/>
              </a:rPr>
              <a:t>Рейтинг </a:t>
            </a:r>
            <a:r>
              <a:rPr lang="en-US" sz="2400" b="1" dirty="0">
                <a:solidFill>
                  <a:schemeClr val="tx1"/>
                </a:solidFill>
                <a:latin typeface="Corbel" panose="020B0503020204020204" pitchFamily="34" charset="0"/>
              </a:rPr>
              <a:t>WWF </a:t>
            </a:r>
            <a:r>
              <a:rPr lang="ru-RU" sz="2400" b="1" dirty="0">
                <a:solidFill>
                  <a:schemeClr val="tx1"/>
                </a:solidFill>
                <a:latin typeface="Corbel" panose="020B0503020204020204" pitchFamily="34" charset="0"/>
              </a:rPr>
              <a:t>по экологической ответственности </a:t>
            </a:r>
            <a:r>
              <a:rPr lang="ru-RU" sz="24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горнодобывающих </a:t>
            </a:r>
            <a:r>
              <a:rPr lang="ru-RU" sz="2400" b="1" dirty="0">
                <a:solidFill>
                  <a:schemeClr val="tx1"/>
                </a:solidFill>
                <a:latin typeface="Corbel" panose="020B0503020204020204" pitchFamily="34" charset="0"/>
              </a:rPr>
              <a:t>компаний, с </a:t>
            </a:r>
            <a:r>
              <a:rPr lang="ru-RU" sz="24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2016 года</a:t>
            </a:r>
            <a:endParaRPr lang="ru-RU" sz="2400" b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Clr>
                <a:srgbClr val="000000"/>
              </a:buClr>
              <a:buSzPct val="100000"/>
            </a:pPr>
            <a:endParaRPr lang="ru-RU" sz="2400" b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Clr>
                <a:srgbClr val="000000"/>
              </a:buClr>
              <a:buSzPct val="100000"/>
            </a:pPr>
            <a:endParaRPr lang="ru-RU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Рисунок 10" descr="https://new.wwf.ru/upload/iblock/947/gorniy_rating_cove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264" y="896438"/>
            <a:ext cx="2009140" cy="2674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861048"/>
            <a:ext cx="1850457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https://new.wwf.ru/upload/iblock/70c/raitings2016_1.orig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90899"/>
            <a:ext cx="1872207" cy="2893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3101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50" y="404664"/>
            <a:ext cx="6261798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48" y="1"/>
            <a:ext cx="8328931" cy="620687"/>
          </a:xfrm>
        </p:spPr>
        <p:txBody>
          <a:bodyPr/>
          <a:lstStyle/>
          <a:p>
            <a:r>
              <a:rPr lang="ru-RU" sz="3200" dirty="0" smtClean="0"/>
              <a:t>                      </a:t>
            </a:r>
            <a:r>
              <a:rPr lang="ru-RU" sz="2800" b="1" dirty="0" smtClean="0">
                <a:solidFill>
                  <a:srgbClr val="007635"/>
                </a:solidFill>
              </a:rPr>
              <a:t>Рейтинг </a:t>
            </a:r>
            <a:r>
              <a:rPr lang="ru-RU" sz="2800" b="1" dirty="0">
                <a:solidFill>
                  <a:srgbClr val="007635"/>
                </a:solidFill>
              </a:rPr>
              <a:t>НГК 2016 года</a:t>
            </a:r>
            <a:br>
              <a:rPr lang="ru-RU" sz="2800" b="1" dirty="0">
                <a:solidFill>
                  <a:srgbClr val="007635"/>
                </a:solidFill>
              </a:rPr>
            </a:br>
            <a:endParaRPr lang="ru-RU" sz="2800" b="1" dirty="0">
              <a:solidFill>
                <a:srgbClr val="0076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Section Header">
  <a:themeElements>
    <a:clrScheme name="">
      <a:dk1>
        <a:srgbClr val="000000"/>
      </a:dk1>
      <a:lt1>
        <a:srgbClr val="FFFFFF"/>
      </a:lt1>
      <a:dk2>
        <a:srgbClr val="000000"/>
      </a:dk2>
      <a:lt2>
        <a:srgbClr val="622423"/>
      </a:lt2>
      <a:accent1>
        <a:srgbClr val="F3F2E9"/>
      </a:accent1>
      <a:accent2>
        <a:srgbClr val="333399"/>
      </a:accent2>
      <a:accent3>
        <a:srgbClr val="FFFFFF"/>
      </a:accent3>
      <a:accent4>
        <a:srgbClr val="000000"/>
      </a:accent4>
      <a:accent5>
        <a:srgbClr val="F8F7F2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Blue">
  <a:themeElements>
    <a:clrScheme name="WWF_blue">
      <a:dk1>
        <a:srgbClr val="404040"/>
      </a:dk1>
      <a:lt1>
        <a:srgbClr val="000000"/>
      </a:lt1>
      <a:dk2>
        <a:srgbClr val="F3F3EA"/>
      </a:dk2>
      <a:lt2>
        <a:srgbClr val="FFFFFF"/>
      </a:lt2>
      <a:accent1>
        <a:srgbClr val="7CC8E5"/>
      </a:accent1>
      <a:accent2>
        <a:srgbClr val="8ABE34"/>
      </a:accent2>
      <a:accent3>
        <a:srgbClr val="7B8427"/>
      </a:accent3>
      <a:accent4>
        <a:srgbClr val="FF6400"/>
      </a:accent4>
      <a:accent5>
        <a:srgbClr val="009FC8"/>
      </a:accent5>
      <a:accent6>
        <a:srgbClr val="1DA3B5"/>
      </a:accent6>
      <a:hlink>
        <a:srgbClr val="BF4B00"/>
      </a:hlink>
      <a:folHlink>
        <a:srgbClr val="9A0064"/>
      </a:folHlink>
    </a:clrScheme>
    <a:fontScheme name="WW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ue">
  <a:themeElements>
    <a:clrScheme name="WWF_blue">
      <a:dk1>
        <a:srgbClr val="404040"/>
      </a:dk1>
      <a:lt1>
        <a:srgbClr val="000000"/>
      </a:lt1>
      <a:dk2>
        <a:srgbClr val="F3F3EA"/>
      </a:dk2>
      <a:lt2>
        <a:srgbClr val="FFFFFF"/>
      </a:lt2>
      <a:accent1>
        <a:srgbClr val="7CC8E5"/>
      </a:accent1>
      <a:accent2>
        <a:srgbClr val="8ABE34"/>
      </a:accent2>
      <a:accent3>
        <a:srgbClr val="7B8427"/>
      </a:accent3>
      <a:accent4>
        <a:srgbClr val="FF6400"/>
      </a:accent4>
      <a:accent5>
        <a:srgbClr val="009FC8"/>
      </a:accent5>
      <a:accent6>
        <a:srgbClr val="1DA3B5"/>
      </a:accent6>
      <a:hlink>
        <a:srgbClr val="BF4B00"/>
      </a:hlink>
      <a:folHlink>
        <a:srgbClr val="9A0064"/>
      </a:folHlink>
    </a:clrScheme>
    <a:fontScheme name="WW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ue">
  <a:themeElements>
    <a:clrScheme name="WWF_blue">
      <a:dk1>
        <a:srgbClr val="404040"/>
      </a:dk1>
      <a:lt1>
        <a:srgbClr val="000000"/>
      </a:lt1>
      <a:dk2>
        <a:srgbClr val="F3F3EA"/>
      </a:dk2>
      <a:lt2>
        <a:srgbClr val="FFFFFF"/>
      </a:lt2>
      <a:accent1>
        <a:srgbClr val="7CC8E5"/>
      </a:accent1>
      <a:accent2>
        <a:srgbClr val="8ABE34"/>
      </a:accent2>
      <a:accent3>
        <a:srgbClr val="7B8427"/>
      </a:accent3>
      <a:accent4>
        <a:srgbClr val="FF6400"/>
      </a:accent4>
      <a:accent5>
        <a:srgbClr val="009FC8"/>
      </a:accent5>
      <a:accent6>
        <a:srgbClr val="1DA3B5"/>
      </a:accent6>
      <a:hlink>
        <a:srgbClr val="BF4B00"/>
      </a:hlink>
      <a:folHlink>
        <a:srgbClr val="9A0064"/>
      </a:folHlink>
    </a:clrScheme>
    <a:fontScheme name="WW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lue">
  <a:themeElements>
    <a:clrScheme name="WWF_blue">
      <a:dk1>
        <a:srgbClr val="404040"/>
      </a:dk1>
      <a:lt1>
        <a:srgbClr val="000000"/>
      </a:lt1>
      <a:dk2>
        <a:srgbClr val="F3F3EA"/>
      </a:dk2>
      <a:lt2>
        <a:srgbClr val="FFFFFF"/>
      </a:lt2>
      <a:accent1>
        <a:srgbClr val="7CC8E5"/>
      </a:accent1>
      <a:accent2>
        <a:srgbClr val="8ABE34"/>
      </a:accent2>
      <a:accent3>
        <a:srgbClr val="7B8427"/>
      </a:accent3>
      <a:accent4>
        <a:srgbClr val="FF6400"/>
      </a:accent4>
      <a:accent5>
        <a:srgbClr val="009FC8"/>
      </a:accent5>
      <a:accent6>
        <a:srgbClr val="1DA3B5"/>
      </a:accent6>
      <a:hlink>
        <a:srgbClr val="BF4B00"/>
      </a:hlink>
      <a:folHlink>
        <a:srgbClr val="9A0064"/>
      </a:folHlink>
    </a:clrScheme>
    <a:fontScheme name="WW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Blue">
  <a:themeElements>
    <a:clrScheme name="WWF_blue">
      <a:dk1>
        <a:srgbClr val="404040"/>
      </a:dk1>
      <a:lt1>
        <a:srgbClr val="000000"/>
      </a:lt1>
      <a:dk2>
        <a:srgbClr val="F3F3EA"/>
      </a:dk2>
      <a:lt2>
        <a:srgbClr val="FFFFFF"/>
      </a:lt2>
      <a:accent1>
        <a:srgbClr val="7CC8E5"/>
      </a:accent1>
      <a:accent2>
        <a:srgbClr val="8ABE34"/>
      </a:accent2>
      <a:accent3>
        <a:srgbClr val="7B8427"/>
      </a:accent3>
      <a:accent4>
        <a:srgbClr val="FF6400"/>
      </a:accent4>
      <a:accent5>
        <a:srgbClr val="009FC8"/>
      </a:accent5>
      <a:accent6>
        <a:srgbClr val="1DA3B5"/>
      </a:accent6>
      <a:hlink>
        <a:srgbClr val="BF4B00"/>
      </a:hlink>
      <a:folHlink>
        <a:srgbClr val="9A0064"/>
      </a:folHlink>
    </a:clrScheme>
    <a:fontScheme name="WW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4491</TotalTime>
  <Words>611</Words>
  <Application>Microsoft Office PowerPoint</Application>
  <PresentationFormat>Экран (4:3)</PresentationFormat>
  <Paragraphs>75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SimSun</vt:lpstr>
      <vt:lpstr>Arial</vt:lpstr>
      <vt:lpstr>Cabin</vt:lpstr>
      <vt:lpstr>Calibri</vt:lpstr>
      <vt:lpstr>Corbel</vt:lpstr>
      <vt:lpstr>Geneva</vt:lpstr>
      <vt:lpstr>Merriweather Sans</vt:lpstr>
      <vt:lpstr>Default - Section Header</vt:lpstr>
      <vt:lpstr>4_Blue</vt:lpstr>
      <vt:lpstr>Blue</vt:lpstr>
      <vt:lpstr>1_Blue</vt:lpstr>
      <vt:lpstr>2_Blue</vt:lpstr>
      <vt:lpstr>3_Blue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Рейтинг НГК 2016 года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 Knizhnikov</dc:creator>
  <cp:lastModifiedBy>User</cp:lastModifiedBy>
  <cp:revision>176</cp:revision>
  <dcterms:modified xsi:type="dcterms:W3CDTF">2017-10-25T06:53:06Z</dcterms:modified>
</cp:coreProperties>
</file>