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4502" r:id="rId2"/>
    <p:sldMasterId id="2147484514" r:id="rId3"/>
  </p:sldMasterIdLst>
  <p:notesMasterIdLst>
    <p:notesMasterId r:id="rId29"/>
  </p:notesMasterIdLst>
  <p:sldIdLst>
    <p:sldId id="438" r:id="rId4"/>
    <p:sldId id="410" r:id="rId5"/>
    <p:sldId id="439" r:id="rId6"/>
    <p:sldId id="408" r:id="rId7"/>
    <p:sldId id="366" r:id="rId8"/>
    <p:sldId id="372" r:id="rId9"/>
    <p:sldId id="370" r:id="rId10"/>
    <p:sldId id="414" r:id="rId11"/>
    <p:sldId id="430" r:id="rId12"/>
    <p:sldId id="358" r:id="rId13"/>
    <p:sldId id="364" r:id="rId14"/>
    <p:sldId id="431" r:id="rId15"/>
    <p:sldId id="437" r:id="rId16"/>
    <p:sldId id="413" r:id="rId17"/>
    <p:sldId id="436" r:id="rId18"/>
    <p:sldId id="409" r:id="rId19"/>
    <p:sldId id="422" r:id="rId20"/>
    <p:sldId id="428" r:id="rId21"/>
    <p:sldId id="362" r:id="rId22"/>
    <p:sldId id="434" r:id="rId23"/>
    <p:sldId id="420" r:id="rId24"/>
    <p:sldId id="421" r:id="rId25"/>
    <p:sldId id="423" r:id="rId26"/>
    <p:sldId id="429" r:id="rId27"/>
    <p:sldId id="419" r:id="rId28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4BBAE"/>
    <a:srgbClr val="ECF19A"/>
    <a:srgbClr val="E5BBE9"/>
    <a:srgbClr val="1E45A1"/>
    <a:srgbClr val="D1EAF7"/>
    <a:srgbClr val="F7FAFC"/>
    <a:srgbClr val="E8BFED"/>
    <a:srgbClr val="3F14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30" y="-72"/>
      </p:cViewPr>
      <p:guideLst>
        <p:guide orient="horz" pos="2160"/>
        <p:guide pos="47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CA1A9B8C-2C88-4412-A311-8C201721CA90}" type="datetimeFigureOut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56D0743-EBB3-4A9B-BFD3-6FC394DCF9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033A3A-3AA8-4562-B0C3-8F489242A5A4}" type="slidenum">
              <a:rPr lang="ru-RU" alt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11113" y="6053138"/>
            <a:ext cx="29987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3146425" y="6043613"/>
            <a:ext cx="90455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AB6F72-302D-471A-A35C-D0FB277D3475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79713" y="236538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4A49AC-A820-44F8-972B-F171A3F3C2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70CD4-56E3-4BA7-8FA5-531E9739B3A3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57AF-DDB0-47BA-A820-A57D5C7B8C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0" y="0"/>
            <a:ext cx="42862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188325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188325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4"/>
            <a:ext cx="27432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579D5-78D1-4C71-B328-8AE516FCC0D5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613" y="103187"/>
            <a:ext cx="533400" cy="3270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7A9CCA-781D-4206-8194-36F72317AE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497E-1832-42D7-BF8E-C9726C71B027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287B-35A7-4B79-8F14-91D3C89D57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1216-ADD6-448F-BF12-11D73F8F61C3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D873-E693-4225-AD01-FAA958EA8B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D69A-58C6-4FD0-8F73-CDABD05761CB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CCE5-A181-40EF-8053-545D6B88D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F642-55FF-41D8-9EC4-6D6424E655EE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D2A6-E847-4EF1-A462-99AE2E557F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DA7D-F87B-4BE1-8A48-5EAF4AD1DEE3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756A-05DB-42AD-989C-40708ECF5C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038F-8BEC-4CE4-B13D-384BDD06991F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DA11-2B9D-4102-BF5D-C42CA6FB03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043F9-0DAB-42B9-B049-0CBCA880C67B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50D4-BB4A-4947-A704-8DB1C6620F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5662C-DCF0-4D70-9938-731528CF69A4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B623-D936-4E20-89C9-7EE816ADB5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6CC4-4486-4C54-A071-5B24F2E57D66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2B6C-7B0C-4A91-8B7D-D222B9E857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BA01-B62E-4E58-BDFE-DFDBE33FD786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EFBA1-BEDB-40B3-A2A9-A28A5903BD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E657-3E4A-4854-9968-5C14629DFEEB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6AF1-FA8E-4976-8916-AE8E04512E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2A32-BF57-476E-BDB4-FCE6CFB60760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2E44-1C1D-4959-A53B-81786094DF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CF20-C0DB-4661-A0AE-FBE593C46E36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5059-883F-402B-9C16-2C28C31C6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011F-8FE8-44AB-8CF6-0C9481ACD2D3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B395-4290-43C7-BA37-BD99649514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54458-158F-4694-9320-E55C506A6D54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D089-2068-4A71-AB69-1B2CDF840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EBE3-B1D0-46F7-BD86-A879CDF8EA0A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50A8-DC57-4B0C-A258-2C89692D92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3374-8EEC-48C9-A18D-423537AA0F7A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6172-D249-469F-89BD-8198A3B62C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252F-8A1A-4979-9357-90C01130173E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F6B2-E481-428B-B144-885DFDA81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FD123-5531-46F3-AE6F-9BC4D08AA2D7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39D8-F657-4D02-B0A3-B97E06E7B3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0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EFFF1-E6D3-41D8-A9A4-DF08A5874296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pPr>
              <a:defRPr/>
            </a:pPr>
            <a:fld id="{C1F4137B-91F5-4194-A947-E8C737E92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5769E-128C-4908-A958-E8B7EC258AA0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94C7-F894-458C-9FAA-137DB78963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3E6F-3E53-4AFE-98DF-6DBE215B6DC1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1CDC-3E50-4544-9928-125ACD48D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9857-823A-4928-888C-DBCB350C77B9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B713-2903-42DB-BD36-4BB8BE5A49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FEDF-731D-4FEF-8931-3643C981C1C4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4B7A-4241-4E0B-8678-A9EE1A041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734F3A-480D-46FF-A76C-3EE2D5F6D434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A7479E-C04B-4F98-90FD-BBA86E9B06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1C52D9-5881-43D1-B082-BC14DEDD8C78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C6AB4-3064-4447-BC3E-D6991DDA2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4AF0-83C4-4E54-94D6-1300DB99E6E1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562F-CC67-44EE-8445-37AC37A024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87FB-FB4B-452B-A060-DD813776D196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4069ED-58F8-4319-A22B-493CFAC474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0B69-3BEB-4D83-AD13-5BF4A31DD227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44E5-73E8-424B-8498-CDD142DB1B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1113" y="4572000"/>
            <a:ext cx="12192001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11113" y="4664075"/>
            <a:ext cx="1949451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060575" y="4654550"/>
            <a:ext cx="1013142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0" y="0"/>
            <a:ext cx="134938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9F5D75-A723-4A40-B188-FC3C34826C23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720BE93E-B94D-4A1F-B7F4-C5CE84376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7" name="Текст 1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74774F4D-80DD-4F99-A52F-386D552C761E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8EAA09-B051-4E2A-BCED-57B2190AC7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573" r:id="rId2"/>
    <p:sldLayoutId id="2147484600" r:id="rId3"/>
    <p:sldLayoutId id="2147484601" r:id="rId4"/>
    <p:sldLayoutId id="2147484602" r:id="rId5"/>
    <p:sldLayoutId id="2147484574" r:id="rId6"/>
    <p:sldLayoutId id="2147484603" r:id="rId7"/>
    <p:sldLayoutId id="2147484575" r:id="rId8"/>
    <p:sldLayoutId id="2147484604" r:id="rId9"/>
    <p:sldLayoutId id="2147484576" r:id="rId10"/>
    <p:sldLayoutId id="214748460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F851AE-91E5-4584-B7D5-3CD840DDE1C6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1601E50-4662-471E-B5DD-B7F7649370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AB3FBA-7AF6-40A2-87E4-47D7B8C1D718}" type="datetime1">
              <a:rPr lang="ru-RU"/>
              <a:pPr>
                <a:defRPr/>
              </a:pPr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4F9B15D-C4AE-4B0D-93F5-5C2C3398DC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Microsoft_Office_Word1.doc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Группа 3"/>
          <p:cNvGrpSpPr>
            <a:grpSpLocks/>
          </p:cNvGrpSpPr>
          <p:nvPr/>
        </p:nvGrpSpPr>
        <p:grpSpPr bwMode="auto">
          <a:xfrm>
            <a:off x="0" y="-12700"/>
            <a:ext cx="12192000" cy="6870700"/>
            <a:chOff x="3063083" y="4557130"/>
            <a:chExt cx="9143999" cy="687184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063083" y="4557130"/>
              <a:ext cx="9143999" cy="6871848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5709842" y="4834989"/>
              <a:ext cx="3967162" cy="36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АО «Институт нефтехимпереработки»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5514975" y="6016625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400" b="1">
              <a:solidFill>
                <a:srgbClr val="2E4E9B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4684713" y="2716213"/>
            <a:ext cx="297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ИМПОРТОЗАМЕЩЕНИЕ. УСТРАНЕНИЕ БАРЬЕРОВ</a:t>
            </a:r>
          </a:p>
        </p:txBody>
      </p:sp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1731963" y="4826000"/>
            <a:ext cx="71770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Дмитрий Шаронов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директор АО «Институт нефтехимпереработки»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5"/>
          <p:cNvSpPr>
            <a:spLocks noChangeArrowheads="1"/>
          </p:cNvSpPr>
          <p:nvPr/>
        </p:nvSpPr>
        <p:spPr bwMode="auto">
          <a:xfrm>
            <a:off x="2371725" y="147638"/>
            <a:ext cx="24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 </a:t>
            </a:r>
            <a:endParaRPr lang="ru-RU" altLang="ru-RU" sz="2800"/>
          </a:p>
        </p:txBody>
      </p:sp>
      <p:pic>
        <p:nvPicPr>
          <p:cNvPr id="25603" name="Рисунок 17" descr="Фото_Висбрекинг_колонны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3176588"/>
            <a:ext cx="526415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Содержимое 2"/>
          <p:cNvSpPr txBox="1">
            <a:spLocks/>
          </p:cNvSpPr>
          <p:nvPr/>
        </p:nvSpPr>
        <p:spPr bwMode="auto">
          <a:xfrm>
            <a:off x="1620838" y="5222875"/>
            <a:ext cx="4883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Лицензия, базовый проект, проектирование, 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эксплуатационная документация,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поставка основного технологического 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оборудования, шеф-монтаж:  АО «ИНХП»</a:t>
            </a:r>
          </a:p>
        </p:txBody>
      </p:sp>
      <p:sp>
        <p:nvSpPr>
          <p:cNvPr id="25605" name="Заголовок 1"/>
          <p:cNvSpPr txBox="1">
            <a:spLocks/>
          </p:cNvSpPr>
          <p:nvPr/>
        </p:nvSpPr>
        <p:spPr bwMode="auto">
          <a:xfrm>
            <a:off x="1704975" y="947738"/>
            <a:ext cx="3671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АО «Танеко» (г. Нижнекамск)</a:t>
            </a:r>
          </a:p>
        </p:txBody>
      </p:sp>
      <p:sp>
        <p:nvSpPr>
          <p:cNvPr id="25606" name="Заголовок 1"/>
          <p:cNvSpPr txBox="1">
            <a:spLocks/>
          </p:cNvSpPr>
          <p:nvPr/>
        </p:nvSpPr>
        <p:spPr bwMode="auto">
          <a:xfrm>
            <a:off x="0" y="0"/>
            <a:ext cx="12192000" cy="5492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висбрекинга гудрона (2,4 млн. тонн/год)</a:t>
            </a:r>
          </a:p>
        </p:txBody>
      </p:sp>
      <p:pic>
        <p:nvPicPr>
          <p:cNvPr id="25607" name="Рисунок 15" descr="TH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1604963"/>
            <a:ext cx="609123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10"/>
          <p:cNvSpPr>
            <a:spLocks noChangeArrowheads="1"/>
          </p:cNvSpPr>
          <p:nvPr/>
        </p:nvSpPr>
        <p:spPr bwMode="auto">
          <a:xfrm>
            <a:off x="7440613" y="2170113"/>
            <a:ext cx="306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Органический турбулизатор</a:t>
            </a:r>
          </a:p>
        </p:txBody>
      </p:sp>
      <p:sp>
        <p:nvSpPr>
          <p:cNvPr id="25609" name="Прямоугольник 13"/>
          <p:cNvSpPr>
            <a:spLocks noChangeArrowheads="1"/>
          </p:cNvSpPr>
          <p:nvPr/>
        </p:nvSpPr>
        <p:spPr bwMode="auto">
          <a:xfrm>
            <a:off x="7440613" y="1625600"/>
            <a:ext cx="306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Реактор обеспечивает режим «идеального вытеснения» </a:t>
            </a:r>
          </a:p>
        </p:txBody>
      </p:sp>
      <p:sp>
        <p:nvSpPr>
          <p:cNvPr id="25610" name="Прямоугольник 11"/>
          <p:cNvSpPr>
            <a:spLocks noChangeArrowheads="1"/>
          </p:cNvSpPr>
          <p:nvPr/>
        </p:nvSpPr>
        <p:spPr bwMode="auto">
          <a:xfrm>
            <a:off x="7440613" y="2530475"/>
            <a:ext cx="348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Минимизация образования кислых стоков</a:t>
            </a:r>
          </a:p>
        </p:txBody>
      </p:sp>
      <p:sp>
        <p:nvSpPr>
          <p:cNvPr id="25611" name="Прямоугольник 5"/>
          <p:cNvSpPr>
            <a:spLocks noChangeArrowheads="1"/>
          </p:cNvSpPr>
          <p:nvPr/>
        </p:nvSpPr>
        <p:spPr bwMode="auto">
          <a:xfrm>
            <a:off x="8894763" y="1014413"/>
            <a:ext cx="17414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5"/>
          <p:cNvSpPr>
            <a:spLocks noChangeArrowheads="1"/>
          </p:cNvSpPr>
          <p:nvPr/>
        </p:nvSpPr>
        <p:spPr bwMode="auto">
          <a:xfrm>
            <a:off x="2371725" y="147638"/>
            <a:ext cx="24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 </a:t>
            </a:r>
            <a:endParaRPr lang="ru-RU" altLang="ru-RU" sz="2800"/>
          </a:p>
        </p:txBody>
      </p:sp>
      <p:sp>
        <p:nvSpPr>
          <p:cNvPr id="26627" name="Прямоугольник 17"/>
          <p:cNvSpPr>
            <a:spLocks noChangeArrowheads="1"/>
          </p:cNvSpPr>
          <p:nvPr/>
        </p:nvSpPr>
        <p:spPr bwMode="auto">
          <a:xfrm>
            <a:off x="1276350" y="5689600"/>
            <a:ext cx="558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Базовый проект: С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hevron Lummus Global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Проектирование: АО «ИНХП» (низкое давление)</a:t>
            </a:r>
          </a:p>
        </p:txBody>
      </p:sp>
      <p:pic>
        <p:nvPicPr>
          <p:cNvPr id="26628" name="Рисунок 15" descr="f_d3d3LnNkZWxhbm91bmFzLnJ1L3VwbG9hZHMvOS83Lzk3MDE0MTc1NDkwMDFfb3JpZy5qcGVnP19faWQ9NTU2NTA=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1738" y="1547813"/>
            <a:ext cx="539273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Заголовок 1"/>
          <p:cNvSpPr txBox="1">
            <a:spLocks/>
          </p:cNvSpPr>
          <p:nvPr/>
        </p:nvSpPr>
        <p:spPr bwMode="auto">
          <a:xfrm>
            <a:off x="0" y="0"/>
            <a:ext cx="12192000" cy="69691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Секция изодепарафинизации и изофинишинга</a:t>
            </a:r>
          </a:p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комплексной установки гидрокрекинга (250 тыс. тонн/год)</a:t>
            </a:r>
          </a:p>
        </p:txBody>
      </p:sp>
      <p:sp>
        <p:nvSpPr>
          <p:cNvPr id="26630" name="Прямоугольник 12"/>
          <p:cNvSpPr>
            <a:spLocks noChangeArrowheads="1"/>
          </p:cNvSpPr>
          <p:nvPr/>
        </p:nvSpPr>
        <p:spPr bwMode="auto">
          <a:xfrm>
            <a:off x="1685925" y="990600"/>
            <a:ext cx="3582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АО «Танеко» (г. Нижнекамск)</a:t>
            </a: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373188"/>
            <a:ext cx="5834063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5"/>
          <p:cNvSpPr>
            <a:spLocks noChangeArrowheads="1"/>
          </p:cNvSpPr>
          <p:nvPr/>
        </p:nvSpPr>
        <p:spPr bwMode="auto">
          <a:xfrm>
            <a:off x="2371725" y="147638"/>
            <a:ext cx="24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 </a:t>
            </a:r>
            <a:endParaRPr lang="ru-RU" altLang="ru-RU" sz="2800"/>
          </a:p>
        </p:txBody>
      </p:sp>
      <p:sp>
        <p:nvSpPr>
          <p:cNvPr id="27651" name="Прямоугольник 18"/>
          <p:cNvSpPr>
            <a:spLocks noChangeArrowheads="1"/>
          </p:cNvSpPr>
          <p:nvPr/>
        </p:nvSpPr>
        <p:spPr bwMode="auto">
          <a:xfrm>
            <a:off x="1370013" y="5932488"/>
            <a:ext cx="4594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Лицензиар: АО «ИНХП»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Проектирование: АО «ИНХП»</a:t>
            </a:r>
          </a:p>
        </p:txBody>
      </p:sp>
      <p:sp>
        <p:nvSpPr>
          <p:cNvPr id="27652" name="Заголовок 1"/>
          <p:cNvSpPr txBox="1">
            <a:spLocks/>
          </p:cNvSpPr>
          <p:nvPr/>
        </p:nvSpPr>
        <p:spPr bwMode="auto">
          <a:xfrm>
            <a:off x="0" y="0"/>
            <a:ext cx="12192000" cy="5349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Очистные сооружения (2,7 тыс. куб. м/час) </a:t>
            </a:r>
          </a:p>
        </p:txBody>
      </p:sp>
      <p:sp>
        <p:nvSpPr>
          <p:cNvPr id="27653" name="Прямоугольник 11"/>
          <p:cNvSpPr>
            <a:spLocks noChangeArrowheads="1"/>
          </p:cNvSpPr>
          <p:nvPr/>
        </p:nvSpPr>
        <p:spPr bwMode="auto">
          <a:xfrm>
            <a:off x="1660525" y="765175"/>
            <a:ext cx="45942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АО «Танеко» (г. Нижнекамск)</a:t>
            </a:r>
          </a:p>
        </p:txBody>
      </p:sp>
      <p:sp>
        <p:nvSpPr>
          <p:cNvPr id="27654" name="Прямоугольник 10"/>
          <p:cNvSpPr>
            <a:spLocks noChangeArrowheads="1"/>
          </p:cNvSpPr>
          <p:nvPr/>
        </p:nvSpPr>
        <p:spPr bwMode="auto">
          <a:xfrm>
            <a:off x="6640513" y="1600200"/>
            <a:ext cx="44084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Замкнутый цикл очистки стоков  с нулевым сбросом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Площадь размещения ниже аналогов в 4-6 раз.</a:t>
            </a:r>
          </a:p>
        </p:txBody>
      </p:sp>
      <p:grpSp>
        <p:nvGrpSpPr>
          <p:cNvPr id="27655" name="Группа 9"/>
          <p:cNvGrpSpPr>
            <a:grpSpLocks/>
          </p:cNvGrpSpPr>
          <p:nvPr/>
        </p:nvGrpSpPr>
        <p:grpSpPr bwMode="auto">
          <a:xfrm>
            <a:off x="255588" y="1295400"/>
            <a:ext cx="5864225" cy="4391025"/>
            <a:chOff x="900113" y="692150"/>
            <a:chExt cx="7707992" cy="4848676"/>
          </a:xfrm>
        </p:grpSpPr>
        <p:pic>
          <p:nvPicPr>
            <p:cNvPr id="27658" name="Picture 6" descr="20100913-_KRA08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0114" y="692150"/>
              <a:ext cx="7707991" cy="484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900113" y="1843843"/>
              <a:ext cx="1871702" cy="136905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900113" y="4220851"/>
              <a:ext cx="2950487" cy="431227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3850600" y="3358396"/>
              <a:ext cx="938981" cy="1293681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4789582" y="3358396"/>
              <a:ext cx="1942647" cy="215613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6732229" y="2204951"/>
              <a:ext cx="502877" cy="136905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2771815" y="1843843"/>
              <a:ext cx="4463291" cy="361109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</a:endParaRPr>
            </a:p>
          </p:txBody>
        </p:sp>
      </p:grpSp>
      <p:pic>
        <p:nvPicPr>
          <p:cNvPr id="27656" name="Picture 2" descr="http://www.taneco.ru/images/news/2013/n2013091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74938"/>
            <a:ext cx="57467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Прямоугольник 5"/>
          <p:cNvSpPr>
            <a:spLocks noChangeArrowheads="1"/>
          </p:cNvSpPr>
          <p:nvPr/>
        </p:nvSpPr>
        <p:spPr bwMode="auto">
          <a:xfrm>
            <a:off x="8918575" y="987425"/>
            <a:ext cx="173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5"/>
          <p:cNvSpPr>
            <a:spLocks noChangeArrowheads="1"/>
          </p:cNvSpPr>
          <p:nvPr/>
        </p:nvSpPr>
        <p:spPr bwMode="auto">
          <a:xfrm>
            <a:off x="2371725" y="147638"/>
            <a:ext cx="24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 </a:t>
            </a:r>
            <a:endParaRPr lang="ru-RU" altLang="ru-RU" sz="2800"/>
          </a:p>
        </p:txBody>
      </p:sp>
      <p:sp>
        <p:nvSpPr>
          <p:cNvPr id="28675" name="Прямоугольник 18"/>
          <p:cNvSpPr>
            <a:spLocks noChangeArrowheads="1"/>
          </p:cNvSpPr>
          <p:nvPr/>
        </p:nvSpPr>
        <p:spPr bwMode="auto">
          <a:xfrm>
            <a:off x="1716088" y="5346700"/>
            <a:ext cx="4594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Лицензиар: АО «ИНХП»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Проектирование: АО «ИНХП»</a:t>
            </a:r>
          </a:p>
        </p:txBody>
      </p:sp>
      <p:sp>
        <p:nvSpPr>
          <p:cNvPr id="28676" name="Заголовок 1"/>
          <p:cNvSpPr txBox="1">
            <a:spLocks/>
          </p:cNvSpPr>
          <p:nvPr/>
        </p:nvSpPr>
        <p:spPr bwMode="auto">
          <a:xfrm>
            <a:off x="0" y="0"/>
            <a:ext cx="12192000" cy="5349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Очистные сооружения (3,5 тыс. куб. м/час) </a:t>
            </a:r>
          </a:p>
        </p:txBody>
      </p:sp>
      <p:sp>
        <p:nvSpPr>
          <p:cNvPr id="28677" name="Прямоугольник 11"/>
          <p:cNvSpPr>
            <a:spLocks noChangeArrowheads="1"/>
          </p:cNvSpPr>
          <p:nvPr/>
        </p:nvSpPr>
        <p:spPr bwMode="auto">
          <a:xfrm>
            <a:off x="1716088" y="966788"/>
            <a:ext cx="6540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Филиал ПАО АНК «Башнефть» «Башнефть-Уфанефтехим»</a:t>
            </a:r>
          </a:p>
        </p:txBody>
      </p:sp>
      <p:sp>
        <p:nvSpPr>
          <p:cNvPr id="28678" name="Прямоугольник 10"/>
          <p:cNvSpPr>
            <a:spLocks noChangeArrowheads="1"/>
          </p:cNvSpPr>
          <p:nvPr/>
        </p:nvSpPr>
        <p:spPr bwMode="auto">
          <a:xfrm>
            <a:off x="6640513" y="1770063"/>
            <a:ext cx="44084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Максимальный возврат до 100% очищенной воды на производство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Современные решения по обессоливанию и селективной очистке от тяжелых металлов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Достижение нормативов ПДК рыбхоза без  блока дополнительной очистки</a:t>
            </a:r>
          </a:p>
        </p:txBody>
      </p:sp>
      <p:sp>
        <p:nvSpPr>
          <p:cNvPr id="28679" name="Прямоугольник 5"/>
          <p:cNvSpPr>
            <a:spLocks noChangeArrowheads="1"/>
          </p:cNvSpPr>
          <p:nvPr/>
        </p:nvSpPr>
        <p:spPr bwMode="auto">
          <a:xfrm>
            <a:off x="8915400" y="1004888"/>
            <a:ext cx="173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  <p:pic>
        <p:nvPicPr>
          <p:cNvPr id="28680" name="Picture 2" descr="H:\Документы\Уфанефтехим ОС\Фото\IMG_0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600200"/>
            <a:ext cx="5926138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3" descr="H:\Документы\Уфанефтехим ОС\Фото\IMG_0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9513" y="3194050"/>
            <a:ext cx="56229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7494588" y="1611313"/>
            <a:ext cx="3349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Производительность выше  на 45 %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12775" y="771525"/>
            <a:ext cx="542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Филиал ПАО АНК «Башнефть» «Башнефть-Уфанефтехим»</a:t>
            </a:r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779463" y="5524500"/>
            <a:ext cx="608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Разработчик технологии: АО «ИНХП» 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Разработчик оборудования: АО «ИНХП» РБ и ФГУП «НПП «Мотор»</a:t>
            </a:r>
          </a:p>
        </p:txBody>
      </p:sp>
      <p:pic>
        <p:nvPicPr>
          <p:cNvPr id="297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5" y="4772025"/>
            <a:ext cx="45593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1231900"/>
            <a:ext cx="67024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13"/>
          <p:cNvSpPr>
            <a:spLocks noChangeArrowheads="1"/>
          </p:cNvSpPr>
          <p:nvPr/>
        </p:nvSpPr>
        <p:spPr bwMode="auto">
          <a:xfrm>
            <a:off x="-185738" y="10636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9704" name="Заголовок 1"/>
          <p:cNvSpPr txBox="1">
            <a:spLocks/>
          </p:cNvSpPr>
          <p:nvPr/>
        </p:nvSpPr>
        <p:spPr bwMode="auto">
          <a:xfrm>
            <a:off x="0" y="0"/>
            <a:ext cx="12192000" cy="54451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деасфальтизации гудрона </a:t>
            </a:r>
            <a:r>
              <a:rPr lang="ru-RU" alt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(300 тыс. т</a:t>
            </a:r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онн/год</a:t>
            </a:r>
            <a:r>
              <a:rPr lang="ru-RU" alt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705" name="Rectangle 3"/>
          <p:cNvSpPr>
            <a:spLocks noChangeArrowheads="1"/>
          </p:cNvSpPr>
          <p:nvPr/>
        </p:nvSpPr>
        <p:spPr bwMode="auto">
          <a:xfrm>
            <a:off x="7494588" y="2419350"/>
            <a:ext cx="34163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Удельные энергозатраты                 ниже на 40 % (в т.ч. снижение  расхода пара в 5,7 раза)</a:t>
            </a: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790575" y="6076950"/>
            <a:ext cx="608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Проектирование: ООО «Башгипронефтехим»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707" name="Rectangle 3"/>
          <p:cNvSpPr>
            <a:spLocks noChangeArrowheads="1"/>
          </p:cNvSpPr>
          <p:nvPr/>
        </p:nvSpPr>
        <p:spPr bwMode="auto">
          <a:xfrm>
            <a:off x="7494588" y="3109913"/>
            <a:ext cx="34163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Содержание сероводорода  в циркулирующем растворителе  снижено с 2% до 0,01 %</a:t>
            </a:r>
          </a:p>
        </p:txBody>
      </p:sp>
      <p:sp>
        <p:nvSpPr>
          <p:cNvPr id="29708" name="Rectangle 3"/>
          <p:cNvSpPr>
            <a:spLocks noChangeArrowheads="1"/>
          </p:cNvSpPr>
          <p:nvPr/>
        </p:nvSpPr>
        <p:spPr bwMode="auto">
          <a:xfrm>
            <a:off x="7494588" y="3849688"/>
            <a:ext cx="3176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Снижение металлоёмкости до 10 %</a:t>
            </a:r>
          </a:p>
        </p:txBody>
      </p:sp>
      <p:sp>
        <p:nvSpPr>
          <p:cNvPr id="29709" name="Прямоугольник 5"/>
          <p:cNvSpPr>
            <a:spLocks noChangeArrowheads="1"/>
          </p:cNvSpPr>
          <p:nvPr/>
        </p:nvSpPr>
        <p:spPr bwMode="auto">
          <a:xfrm>
            <a:off x="8228013" y="1081088"/>
            <a:ext cx="173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  <p:sp>
        <p:nvSpPr>
          <p:cNvPr id="29710" name="Rectangle 3"/>
          <p:cNvSpPr>
            <a:spLocks noChangeArrowheads="1"/>
          </p:cNvSpPr>
          <p:nvPr/>
        </p:nvSpPr>
        <p:spPr bwMode="auto">
          <a:xfrm>
            <a:off x="7494588" y="1900238"/>
            <a:ext cx="341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Выход целевого продукта              выше на 3-4 %</a:t>
            </a:r>
          </a:p>
        </p:txBody>
      </p:sp>
      <p:sp>
        <p:nvSpPr>
          <p:cNvPr id="29711" name="Rectangle 3"/>
          <p:cNvSpPr>
            <a:spLocks noChangeArrowheads="1"/>
          </p:cNvSpPr>
          <p:nvPr/>
        </p:nvSpPr>
        <p:spPr bwMode="auto">
          <a:xfrm>
            <a:off x="7494588" y="4203700"/>
            <a:ext cx="354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Замена поршневых компрессоров  на эжекторные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25"/>
          <p:cNvSpPr>
            <a:spLocks noChangeArrowheads="1"/>
          </p:cNvSpPr>
          <p:nvPr/>
        </p:nvSpPr>
        <p:spPr bwMode="auto">
          <a:xfrm>
            <a:off x="2371725" y="147638"/>
            <a:ext cx="24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 </a:t>
            </a:r>
            <a:endParaRPr lang="ru-RU" altLang="ru-RU" sz="2800"/>
          </a:p>
        </p:txBody>
      </p:sp>
      <p:pic>
        <p:nvPicPr>
          <p:cNvPr id="30723" name="Рисунок 6" descr="от нали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1417638"/>
            <a:ext cx="595630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8" descr="0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3" y="3302000"/>
            <a:ext cx="5634037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9"/>
          <p:cNvSpPr>
            <a:spLocks noChangeArrowheads="1"/>
          </p:cNvSpPr>
          <p:nvPr/>
        </p:nvSpPr>
        <p:spPr bwMode="auto">
          <a:xfrm>
            <a:off x="1692275" y="4959350"/>
            <a:ext cx="404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Лицензия и базовый проект: АО «ИНХП»</a:t>
            </a:r>
          </a:p>
        </p:txBody>
      </p:sp>
      <p:sp>
        <p:nvSpPr>
          <p:cNvPr id="30726" name="Заголовок 1"/>
          <p:cNvSpPr txBox="1">
            <a:spLocks/>
          </p:cNvSpPr>
          <p:nvPr/>
        </p:nvSpPr>
        <p:spPr bwMode="auto">
          <a:xfrm>
            <a:off x="0" y="4763"/>
            <a:ext cx="12192000" cy="560387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Установка производства битумов (300 тыс. т</a:t>
            </a:r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онн/год</a:t>
            </a:r>
            <a:r>
              <a:rPr lang="ru-RU" alt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727" name="Прямоугольник 14"/>
          <p:cNvSpPr>
            <a:spLocks noChangeArrowheads="1"/>
          </p:cNvSpPr>
          <p:nvPr/>
        </p:nvSpPr>
        <p:spPr bwMode="auto">
          <a:xfrm>
            <a:off x="1709738" y="993775"/>
            <a:ext cx="6073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ООО «Газпром нефтехим Салават» (г. Салават)</a:t>
            </a:r>
          </a:p>
        </p:txBody>
      </p:sp>
      <p:sp>
        <p:nvSpPr>
          <p:cNvPr id="30728" name="Прямоугольник 12"/>
          <p:cNvSpPr>
            <a:spLocks noChangeArrowheads="1"/>
          </p:cNvSpPr>
          <p:nvPr/>
        </p:nvSpPr>
        <p:spPr bwMode="auto">
          <a:xfrm>
            <a:off x="7173913" y="1517650"/>
            <a:ext cx="3700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Потребление воздуха ниже на 35%</a:t>
            </a:r>
          </a:p>
        </p:txBody>
      </p:sp>
      <p:sp>
        <p:nvSpPr>
          <p:cNvPr id="30729" name="Прямоугольник 16"/>
          <p:cNvSpPr>
            <a:spLocks noChangeArrowheads="1"/>
          </p:cNvSpPr>
          <p:nvPr/>
        </p:nvSpPr>
        <p:spPr bwMode="auto">
          <a:xfrm>
            <a:off x="7162800" y="1893888"/>
            <a:ext cx="346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Энергозатраты ниже на 25%</a:t>
            </a:r>
          </a:p>
        </p:txBody>
      </p:sp>
      <p:sp>
        <p:nvSpPr>
          <p:cNvPr id="30730" name="Прямоугольник 17"/>
          <p:cNvSpPr>
            <a:spLocks noChangeArrowheads="1"/>
          </p:cNvSpPr>
          <p:nvPr/>
        </p:nvSpPr>
        <p:spPr bwMode="auto">
          <a:xfrm>
            <a:off x="7161213" y="2255838"/>
            <a:ext cx="3665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Выбросы в атмосферу ниже на 15%</a:t>
            </a:r>
          </a:p>
        </p:txBody>
      </p:sp>
      <p:sp>
        <p:nvSpPr>
          <p:cNvPr id="30731" name="Прямоугольник 11"/>
          <p:cNvSpPr>
            <a:spLocks noChangeArrowheads="1"/>
          </p:cNvSpPr>
          <p:nvPr/>
        </p:nvSpPr>
        <p:spPr bwMode="auto">
          <a:xfrm>
            <a:off x="1619250" y="5421313"/>
            <a:ext cx="4503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617663" algn="l"/>
              </a:tabLst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Проектирование: ООО «Башгипронефтехим»</a:t>
            </a:r>
          </a:p>
          <a:p>
            <a:pPr eaLnBrk="1" hangingPunct="1">
              <a:tabLst>
                <a:tab pos="1617663" algn="l"/>
              </a:tabLst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                    ОСП «ПИ ВНЗМ»</a:t>
            </a:r>
          </a:p>
        </p:txBody>
      </p:sp>
      <p:sp>
        <p:nvSpPr>
          <p:cNvPr id="30732" name="Прямоугольник 15"/>
          <p:cNvSpPr>
            <a:spLocks noChangeArrowheads="1"/>
          </p:cNvSpPr>
          <p:nvPr/>
        </p:nvSpPr>
        <p:spPr bwMode="auto">
          <a:xfrm>
            <a:off x="1709738" y="6148388"/>
            <a:ext cx="404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617663" algn="l"/>
              </a:tabLst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Строительство: ПАО «АК ВНЗМ»</a:t>
            </a:r>
          </a:p>
        </p:txBody>
      </p:sp>
      <p:sp>
        <p:nvSpPr>
          <p:cNvPr id="30733" name="Прямоугольник 19"/>
          <p:cNvSpPr>
            <a:spLocks noChangeArrowheads="1"/>
          </p:cNvSpPr>
          <p:nvPr/>
        </p:nvSpPr>
        <p:spPr bwMode="auto">
          <a:xfrm>
            <a:off x="7161213" y="2566988"/>
            <a:ext cx="3665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Расширен диапазон производительности и номенклатуры</a:t>
            </a:r>
          </a:p>
        </p:txBody>
      </p:sp>
      <p:sp>
        <p:nvSpPr>
          <p:cNvPr id="30734" name="Прямоугольник 5"/>
          <p:cNvSpPr>
            <a:spLocks noChangeArrowheads="1"/>
          </p:cNvSpPr>
          <p:nvPr/>
        </p:nvSpPr>
        <p:spPr bwMode="auto">
          <a:xfrm>
            <a:off x="8934450" y="993775"/>
            <a:ext cx="173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25"/>
          <p:cNvSpPr>
            <a:spLocks noChangeArrowheads="1"/>
          </p:cNvSpPr>
          <p:nvPr/>
        </p:nvSpPr>
        <p:spPr bwMode="auto">
          <a:xfrm>
            <a:off x="2371725" y="147638"/>
            <a:ext cx="24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 </a:t>
            </a:r>
            <a:endParaRPr lang="ru-RU" altLang="ru-RU" sz="2800"/>
          </a:p>
        </p:txBody>
      </p:sp>
      <p:pic>
        <p:nvPicPr>
          <p:cNvPr id="31747" name="Рисунок 14" descr="UVS-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1384300"/>
            <a:ext cx="634365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15" descr="0_87636_1e616146_orig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530975" y="2601913"/>
            <a:ext cx="54451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16"/>
          <p:cNvSpPr>
            <a:spLocks noChangeArrowheads="1"/>
          </p:cNvSpPr>
          <p:nvPr/>
        </p:nvSpPr>
        <p:spPr bwMode="auto">
          <a:xfrm>
            <a:off x="1328738" y="5749925"/>
            <a:ext cx="5486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Лицензия: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Shell Global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Solutions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Проектирование:  ООО «Салаватгазонефтехимпроект»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	          АО «ИНХП» (3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моделирование)</a:t>
            </a:r>
          </a:p>
        </p:txBody>
      </p:sp>
      <p:sp>
        <p:nvSpPr>
          <p:cNvPr id="31750" name="Заголовок 1"/>
          <p:cNvSpPr txBox="1">
            <a:spLocks/>
          </p:cNvSpPr>
          <p:nvPr/>
        </p:nvSpPr>
        <p:spPr bwMode="auto">
          <a:xfrm>
            <a:off x="0" y="0"/>
            <a:ext cx="12192000" cy="55245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Установка висбрекинга гудрона </a:t>
            </a:r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(1,5 млн. тонн/год)</a:t>
            </a:r>
          </a:p>
        </p:txBody>
      </p:sp>
      <p:sp>
        <p:nvSpPr>
          <p:cNvPr id="31751" name="Прямоугольник 10"/>
          <p:cNvSpPr>
            <a:spLocks noChangeArrowheads="1"/>
          </p:cNvSpPr>
          <p:nvPr/>
        </p:nvSpPr>
        <p:spPr bwMode="auto">
          <a:xfrm>
            <a:off x="1692275" y="1017588"/>
            <a:ext cx="6737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ООО «Газпром нефтехим Салават» (г. Салават)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1913"/>
            <a:ext cx="708025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91225" y="4291013"/>
          <a:ext cx="6007100" cy="2336800"/>
        </p:xfrm>
        <a:graphic>
          <a:graphicData uri="http://schemas.openxmlformats.org/presentationml/2006/ole">
            <p:oleObj spid="_x0000_s1026" name="Visio" r:id="rId4" imgW="10791000" imgH="7761960" progId="">
              <p:embed/>
            </p:oleObj>
          </a:graphicData>
        </a:graphic>
      </p:graphicFrame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1312863" y="5127625"/>
            <a:ext cx="521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Разработчик технологии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и оборудования: АО «ИНХП»</a:t>
            </a:r>
          </a:p>
        </p:txBody>
      </p:sp>
      <p:sp>
        <p:nvSpPr>
          <p:cNvPr id="1029" name="Заголовок 1"/>
          <p:cNvSpPr txBox="1">
            <a:spLocks/>
          </p:cNvSpPr>
          <p:nvPr/>
        </p:nvSpPr>
        <p:spPr bwMode="auto">
          <a:xfrm>
            <a:off x="0" y="0"/>
            <a:ext cx="12192000" cy="5619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прокалки кокса </a:t>
            </a:r>
            <a:r>
              <a:rPr lang="ru-RU" alt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(280 тыс. т</a:t>
            </a:r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онн/год</a:t>
            </a:r>
            <a:r>
              <a:rPr lang="ru-RU" alt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30" name="Прямоугольник 1"/>
          <p:cNvSpPr>
            <a:spLocks noChangeArrowheads="1"/>
          </p:cNvSpPr>
          <p:nvPr/>
        </p:nvSpPr>
        <p:spPr bwMode="auto">
          <a:xfrm>
            <a:off x="1697038" y="979488"/>
            <a:ext cx="7313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ОАО «Лукойл-Волгограднефтепереработка» (г. Волгоград)</a:t>
            </a:r>
          </a:p>
        </p:txBody>
      </p:sp>
      <p:sp>
        <p:nvSpPr>
          <p:cNvPr id="1031" name="Прямоугольник 12"/>
          <p:cNvSpPr>
            <a:spLocks noChangeArrowheads="1"/>
          </p:cNvSpPr>
          <p:nvPr/>
        </p:nvSpPr>
        <p:spPr bwMode="auto">
          <a:xfrm>
            <a:off x="8162925" y="2074863"/>
            <a:ext cx="31480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Гарантийной срок работы барабана холодильника      увеличен в 5 раз                             (не менее 10 лет) </a:t>
            </a:r>
          </a:p>
        </p:txBody>
      </p:sp>
      <p:sp>
        <p:nvSpPr>
          <p:cNvPr id="1032" name="Прямоугольник 5"/>
          <p:cNvSpPr>
            <a:spLocks noChangeArrowheads="1"/>
          </p:cNvSpPr>
          <p:nvPr/>
        </p:nvSpPr>
        <p:spPr bwMode="auto">
          <a:xfrm>
            <a:off x="8920163" y="1012825"/>
            <a:ext cx="173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7" descr="07ma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225" y="3636963"/>
            <a:ext cx="428942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25"/>
          <p:cNvSpPr>
            <a:spLocks noChangeArrowheads="1"/>
          </p:cNvSpPr>
          <p:nvPr/>
        </p:nvSpPr>
        <p:spPr bwMode="auto">
          <a:xfrm>
            <a:off x="2371725" y="147638"/>
            <a:ext cx="24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 </a:t>
            </a:r>
            <a:endParaRPr lang="ru-RU" altLang="ru-RU" sz="2800"/>
          </a:p>
        </p:txBody>
      </p:sp>
      <p:sp>
        <p:nvSpPr>
          <p:cNvPr id="32772" name="Содержимое 2"/>
          <p:cNvSpPr txBox="1">
            <a:spLocks/>
          </p:cNvSpPr>
          <p:nvPr/>
        </p:nvSpPr>
        <p:spPr bwMode="auto">
          <a:xfrm>
            <a:off x="1246188" y="5916613"/>
            <a:ext cx="591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Базовый проект, проектирование: АО «ИНХП» 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Комплектная поставка, шеф-монтаж: ООО ПТИ НХП</a:t>
            </a:r>
          </a:p>
        </p:txBody>
      </p:sp>
      <p:sp>
        <p:nvSpPr>
          <p:cNvPr id="32773" name="Заголовок 1"/>
          <p:cNvSpPr txBox="1">
            <a:spLocks/>
          </p:cNvSpPr>
          <p:nvPr/>
        </p:nvSpPr>
        <p:spPr bwMode="auto">
          <a:xfrm>
            <a:off x="0" y="0"/>
            <a:ext cx="12192000" cy="57785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очистки нефти от сероводорода (3,8 млн. тонн/год)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741363" y="815975"/>
            <a:ext cx="6264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Совместное предприятие ЛУКОЙЛ-</a:t>
            </a:r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CONOCO PHILLIPS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ООО «Нарьянмарнефтегаз» (месторождение Южное Хыльчую)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7954963" y="1657350"/>
            <a:ext cx="2827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Высокоэффективная очистка в одну стадию</a:t>
            </a:r>
          </a:p>
        </p:txBody>
      </p:sp>
      <p:pic>
        <p:nvPicPr>
          <p:cNvPr id="32776" name="Picture 2" descr="Movi0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1570038"/>
            <a:ext cx="473075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2" descr="DSC_43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813" y="1624013"/>
            <a:ext cx="2306637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7954963" y="2327275"/>
            <a:ext cx="3259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Степень очистки нефти от сероводорода - 99%</a:t>
            </a:r>
          </a:p>
        </p:txBody>
      </p:sp>
      <p:sp>
        <p:nvSpPr>
          <p:cNvPr id="32779" name="Rectangle 8"/>
          <p:cNvSpPr>
            <a:spLocks noChangeArrowheads="1"/>
          </p:cNvSpPr>
          <p:nvPr/>
        </p:nvSpPr>
        <p:spPr bwMode="auto">
          <a:xfrm>
            <a:off x="7954963" y="2998788"/>
            <a:ext cx="2827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Отбор нефти от потенциала нефти - 99%</a:t>
            </a:r>
          </a:p>
        </p:txBody>
      </p:sp>
      <p:sp>
        <p:nvSpPr>
          <p:cNvPr id="32780" name="Прямоугольник 5"/>
          <p:cNvSpPr>
            <a:spLocks noChangeArrowheads="1"/>
          </p:cNvSpPr>
          <p:nvPr/>
        </p:nvSpPr>
        <p:spPr bwMode="auto">
          <a:xfrm>
            <a:off x="8878888" y="1049338"/>
            <a:ext cx="173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25"/>
          <p:cNvSpPr>
            <a:spLocks noChangeArrowheads="1"/>
          </p:cNvSpPr>
          <p:nvPr/>
        </p:nvSpPr>
        <p:spPr bwMode="auto">
          <a:xfrm>
            <a:off x="2371725" y="147638"/>
            <a:ext cx="24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 </a:t>
            </a:r>
            <a:endParaRPr lang="ru-RU" altLang="ru-RU" sz="2800"/>
          </a:p>
        </p:txBody>
      </p:sp>
      <p:pic>
        <p:nvPicPr>
          <p:cNvPr id="33795" name="Рисунок 19" descr="без лог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1387475"/>
            <a:ext cx="5875337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2"/>
          <p:cNvSpPr>
            <a:spLocks noChangeArrowheads="1"/>
          </p:cNvSpPr>
          <p:nvPr/>
        </p:nvSpPr>
        <p:spPr bwMode="auto">
          <a:xfrm>
            <a:off x="1400175" y="5518150"/>
            <a:ext cx="3130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Проектирование: АО «ИНХП»</a:t>
            </a:r>
          </a:p>
        </p:txBody>
      </p:sp>
      <p:sp>
        <p:nvSpPr>
          <p:cNvPr id="33797" name="Заголовок 1"/>
          <p:cNvSpPr txBox="1">
            <a:spLocks/>
          </p:cNvSpPr>
          <p:nvPr/>
        </p:nvSpPr>
        <p:spPr bwMode="auto">
          <a:xfrm>
            <a:off x="0" y="3175"/>
            <a:ext cx="12192000" cy="56515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Автоматизированная станция смешения масел (70 тыс. тонн/год)</a:t>
            </a:r>
          </a:p>
        </p:txBody>
      </p:sp>
      <p:sp>
        <p:nvSpPr>
          <p:cNvPr id="33798" name="Прямоугольник 13"/>
          <p:cNvSpPr>
            <a:spLocks noChangeArrowheads="1"/>
          </p:cNvSpPr>
          <p:nvPr/>
        </p:nvSpPr>
        <p:spPr bwMode="auto">
          <a:xfrm>
            <a:off x="1662113" y="1019175"/>
            <a:ext cx="7316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ОАО «Газпромнефть – смазочные материалы» (г. Омск)</a:t>
            </a:r>
          </a:p>
        </p:txBody>
      </p:sp>
      <p:sp>
        <p:nvSpPr>
          <p:cNvPr id="33799" name="Прямоугольник 10"/>
          <p:cNvSpPr>
            <a:spLocks noChangeArrowheads="1"/>
          </p:cNvSpPr>
          <p:nvPr/>
        </p:nvSpPr>
        <p:spPr bwMode="auto">
          <a:xfrm>
            <a:off x="1397000" y="5138738"/>
            <a:ext cx="524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Поставка оборудования: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I.S.T. Molchtechnik GmbH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0" name="Рисунок 20" descr="ПУ_4.jpg"/>
          <p:cNvPicPr>
            <a:picLocks noChangeAspect="1"/>
          </p:cNvPicPr>
          <p:nvPr/>
        </p:nvPicPr>
        <p:blipFill>
          <a:blip r:embed="rId3" cstate="print"/>
          <a:srcRect r="8965"/>
          <a:stretch>
            <a:fillRect/>
          </a:stretch>
        </p:blipFill>
        <p:spPr bwMode="auto">
          <a:xfrm>
            <a:off x="6178550" y="2744788"/>
            <a:ext cx="585470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050"/>
            <a:ext cx="11839575" cy="63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0" y="0"/>
            <a:ext cx="12192000" cy="5603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и катализаторы нефтепереработки (текущая ситуация)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 txBox="1">
            <a:spLocks/>
          </p:cNvSpPr>
          <p:nvPr/>
        </p:nvSpPr>
        <p:spPr bwMode="auto">
          <a:xfrm>
            <a:off x="0" y="0"/>
            <a:ext cx="12192000" cy="5603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технологий</a:t>
            </a:r>
            <a:endParaRPr lang="ru-RU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2" descr="http://www.taneco.ru/foto/2016-07/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611188"/>
            <a:ext cx="47117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67413" y="1427163"/>
          <a:ext cx="5294312" cy="19908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30113"/>
                <a:gridCol w="1919520"/>
                <a:gridCol w="1544679"/>
              </a:tblGrid>
              <a:tr h="3918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3" marB="4572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3" marB="4572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anchor="ctr"/>
                </a:tc>
              </a:tr>
              <a:tr h="518165">
                <a:tc vMerge="1"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«ИНХП»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3" marB="4572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Зарубежная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компания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3" marB="4572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854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Стоимость, млн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~250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49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Отечественное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Импортное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97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года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лет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844" name="Рисунок 6"/>
          <p:cNvPicPr>
            <a:picLocks noChangeAspect="1"/>
          </p:cNvPicPr>
          <p:nvPr/>
        </p:nvPicPr>
        <p:blipFill>
          <a:blip r:embed="rId3" cstate="print"/>
          <a:srcRect l="9740" t="20555" r="29739" b="9628"/>
          <a:stretch>
            <a:fillRect/>
          </a:stretch>
        </p:blipFill>
        <p:spPr bwMode="auto">
          <a:xfrm>
            <a:off x="334963" y="3746500"/>
            <a:ext cx="47180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5" name="TextBox 7"/>
          <p:cNvSpPr txBox="1">
            <a:spLocks noChangeArrowheads="1"/>
          </p:cNvSpPr>
          <p:nvPr/>
        </p:nvSpPr>
        <p:spPr bwMode="auto">
          <a:xfrm>
            <a:off x="6346825" y="4348163"/>
            <a:ext cx="4954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Экономия на 1 проекте ~ 450 млн. </a:t>
            </a:r>
            <a:r>
              <a:rPr lang="en-US" altLang="ru-RU">
                <a:latin typeface="Times New Roman" pitchFamily="18" charset="0"/>
                <a:cs typeface="Times New Roman" pitchFamily="18" charset="0"/>
              </a:rPr>
              <a:t>$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66738" y="787400"/>
          <a:ext cx="4310062" cy="2882900"/>
        </p:xfrm>
        <a:graphic>
          <a:graphicData uri="http://schemas.openxmlformats.org/presentationml/2006/ole">
            <p:oleObj spid="_x0000_s2050" name="VISIO" r:id="rId3" imgW="4385160" imgH="3673440" progId="">
              <p:embed/>
            </p:oleObj>
          </a:graphicData>
        </a:graphic>
      </p:graphicFrame>
      <p:sp>
        <p:nvSpPr>
          <p:cNvPr id="2051" name="Rectangle 5"/>
          <p:cNvSpPr>
            <a:spLocks noChangeArrowheads="1"/>
          </p:cNvSpPr>
          <p:nvPr/>
        </p:nvSpPr>
        <p:spPr bwMode="auto">
          <a:xfrm flipV="1">
            <a:off x="8202613" y="5153025"/>
            <a:ext cx="779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r" eaLnBrk="1" hangingPunct="1"/>
            <a:endParaRPr lang="ru-RU" altLang="ru-RU" sz="1400"/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7708900" y="984250"/>
            <a:ext cx="2471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Сравнение вакуумных систем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321050" y="3917950"/>
            <a:ext cx="2527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Струйный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жидкостно-газовый эжектор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для создания вакуума 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(рабочий блок)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8172450" y="654050"/>
            <a:ext cx="173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4675" y="4519613"/>
            <a:ext cx="36861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Заголовок 1"/>
          <p:cNvSpPr txBox="1">
            <a:spLocks/>
          </p:cNvSpPr>
          <p:nvPr/>
        </p:nvSpPr>
        <p:spPr bwMode="auto">
          <a:xfrm>
            <a:off x="0" y="0"/>
            <a:ext cx="12192000" cy="55562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Гидро-эжекторная вакуумная система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205538" y="1371600"/>
          <a:ext cx="4990001" cy="3223011"/>
        </p:xfrm>
        <a:graphic>
          <a:graphicData uri="http://schemas.openxmlformats.org/drawingml/2006/table">
            <a:tbl>
              <a:tblPr/>
              <a:tblGrid>
                <a:gridCol w="260126"/>
                <a:gridCol w="1667868"/>
                <a:gridCol w="1013302"/>
                <a:gridCol w="1083008"/>
                <a:gridCol w="965697"/>
              </a:tblGrid>
              <a:tr h="3913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Пароэжекторная система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Гидроэжекторная система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90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04775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 по мазуту, т/час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255-270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264-282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▲до 4,5 %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3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04775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 на верху колонны, мм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▼26-29 %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90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04775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 пара на эжекторы, т/год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▼100 %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3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04775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 вакуумного газойля, т/сутки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▲48 %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477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04775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стоков, т/час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7,6-8,1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 98,7 %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90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04775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Н</a:t>
                      </a:r>
                      <a:r>
                        <a:rPr kumimoji="0" lang="ru-RU" altLang="ru-RU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стоках, мг/л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 96,6 %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6071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04775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фракций, выкипающих выше 500°С, в гудроне,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BBB5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▼28 %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13" name="Picture 8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50" y="3783013"/>
            <a:ext cx="2373313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4" name="Rectangle 9"/>
          <p:cNvSpPr>
            <a:spLocks noChangeArrowheads="1"/>
          </p:cNvSpPr>
          <p:nvPr/>
        </p:nvSpPr>
        <p:spPr bwMode="auto">
          <a:xfrm>
            <a:off x="1446213" y="5472113"/>
            <a:ext cx="3948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Реализовано: ООО «Марийский НПЗ»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(Республика Марий Эл)</a:t>
            </a:r>
          </a:p>
        </p:txBody>
      </p:sp>
      <p:sp>
        <p:nvSpPr>
          <p:cNvPr id="2115" name="Rectangle 9"/>
          <p:cNvSpPr>
            <a:spLocks noChangeArrowheads="1"/>
          </p:cNvSpPr>
          <p:nvPr/>
        </p:nvSpPr>
        <p:spPr bwMode="auto">
          <a:xfrm>
            <a:off x="1446213" y="6084888"/>
            <a:ext cx="45481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Разработчик технологии: АО «ИНХП»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006850" y="954088"/>
          <a:ext cx="4192588" cy="3892550"/>
        </p:xfrm>
        <a:graphic>
          <a:graphicData uri="http://schemas.openxmlformats.org/presentationml/2006/ole">
            <p:oleObj spid="_x0000_s3074" name="Visio" r:id="rId3" imgW="5251988" imgH="4838761" progId="">
              <p:embed/>
            </p:oleObj>
          </a:graphicData>
        </a:graphic>
      </p:graphicFrame>
      <p:pic>
        <p:nvPicPr>
          <p:cNvPr id="3075" name="Picture 5" descr="DSC022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1413" y="1266825"/>
            <a:ext cx="237966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DSC023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4588" y="4421188"/>
            <a:ext cx="3027362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8574088" y="782638"/>
            <a:ext cx="1741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8463" y="4687888"/>
            <a:ext cx="291465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528638" y="4995863"/>
            <a:ext cx="3030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Разработчик технологии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и оборудования: АО «ИНХП»</a:t>
            </a:r>
          </a:p>
        </p:txBody>
      </p:sp>
      <p:sp>
        <p:nvSpPr>
          <p:cNvPr id="3080" name="Заголовок 1"/>
          <p:cNvSpPr txBox="1">
            <a:spLocks/>
          </p:cNvSpPr>
          <p:nvPr/>
        </p:nvSpPr>
        <p:spPr bwMode="auto">
          <a:xfrm>
            <a:off x="0" y="0"/>
            <a:ext cx="12192000" cy="56673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производства битумов</a:t>
            </a: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473075" y="1608138"/>
            <a:ext cx="35036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Производство различных битумов в потоке без изменения режима работы реактора</a:t>
            </a: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1727200" y="941388"/>
            <a:ext cx="6029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ОАО «Газпром нефтехим Салават» (г. Салават)</a:t>
            </a:r>
          </a:p>
        </p:txBody>
      </p:sp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450850" y="2427288"/>
            <a:ext cx="26304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Минимальная зависимость качества конечного продукта от качества сырья</a:t>
            </a:r>
          </a:p>
        </p:txBody>
      </p:sp>
      <p:sp>
        <p:nvSpPr>
          <p:cNvPr id="3084" name="Прямоугольник 20"/>
          <p:cNvSpPr>
            <a:spLocks noChangeArrowheads="1"/>
          </p:cNvSpPr>
          <p:nvPr/>
        </p:nvSpPr>
        <p:spPr bwMode="auto">
          <a:xfrm>
            <a:off x="461963" y="3294063"/>
            <a:ext cx="3503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Энергозатраты ниже на 25%</a:t>
            </a:r>
          </a:p>
        </p:txBody>
      </p:sp>
      <p:sp>
        <p:nvSpPr>
          <p:cNvPr id="3085" name="Прямоугольник 21"/>
          <p:cNvSpPr>
            <a:spLocks noChangeArrowheads="1"/>
          </p:cNvSpPr>
          <p:nvPr/>
        </p:nvSpPr>
        <p:spPr bwMode="auto">
          <a:xfrm>
            <a:off x="461963" y="3840163"/>
            <a:ext cx="3233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Выбросы в атмосферу ниже на 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20738" y="681038"/>
          <a:ext cx="5441950" cy="3582987"/>
        </p:xfrm>
        <a:graphic>
          <a:graphicData uri="http://schemas.openxmlformats.org/presentationml/2006/ole">
            <p:oleObj spid="_x0000_s4098" name="Visio" r:id="rId3" imgW="3934277" imgH="2537887" progId="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429500" y="1438275"/>
          <a:ext cx="4035425" cy="5181600"/>
        </p:xfrm>
        <a:graphic>
          <a:graphicData uri="http://schemas.openxmlformats.org/presentationml/2006/ole">
            <p:oleObj spid="_x0000_s4099" name="Document" r:id="rId4" imgW="5934816" imgH="8926771" progId="Word.Document.12">
              <p:embed/>
            </p:oleObj>
          </a:graphicData>
        </a:graphic>
      </p:graphicFrame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0" y="-7938"/>
            <a:ext cx="12192000" cy="555626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переработки тяжелой сверхвязкой нефти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1417638" y="5821363"/>
            <a:ext cx="495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Разработчик технологии: АО «ИНХП»</a:t>
            </a:r>
          </a:p>
        </p:txBody>
      </p:sp>
      <p:sp>
        <p:nvSpPr>
          <p:cNvPr id="4102" name="Прямоугольник 10"/>
          <p:cNvSpPr>
            <a:spLocks noChangeArrowheads="1"/>
          </p:cNvSpPr>
          <p:nvPr/>
        </p:nvSpPr>
        <p:spPr bwMode="auto">
          <a:xfrm>
            <a:off x="8464550" y="777875"/>
            <a:ext cx="1581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  <p:sp>
        <p:nvSpPr>
          <p:cNvPr id="4103" name="Прямоугольник 7"/>
          <p:cNvSpPr>
            <a:spLocks noChangeArrowheads="1"/>
          </p:cNvSpPr>
          <p:nvPr/>
        </p:nvSpPr>
        <p:spPr bwMode="auto">
          <a:xfrm>
            <a:off x="1258888" y="5060950"/>
            <a:ext cx="4743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Высокоэффективная малозатратная технология</a:t>
            </a:r>
          </a:p>
        </p:txBody>
      </p:sp>
      <p:sp>
        <p:nvSpPr>
          <p:cNvPr id="4104" name="Прямоугольник 12"/>
          <p:cNvSpPr>
            <a:spLocks noChangeArrowheads="1"/>
          </p:cNvSpPr>
          <p:nvPr/>
        </p:nvSpPr>
        <p:spPr bwMode="auto">
          <a:xfrm>
            <a:off x="1238250" y="4300538"/>
            <a:ext cx="4975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Возможность реализации в блочном исполнении</a:t>
            </a:r>
          </a:p>
        </p:txBody>
      </p:sp>
      <p:sp>
        <p:nvSpPr>
          <p:cNvPr id="4105" name="Прямоугольник 13"/>
          <p:cNvSpPr>
            <a:spLocks noChangeArrowheads="1"/>
          </p:cNvSpPr>
          <p:nvPr/>
        </p:nvSpPr>
        <p:spPr bwMode="auto">
          <a:xfrm>
            <a:off x="1238250" y="4681538"/>
            <a:ext cx="27114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Сырье для типового НПЗ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0" y="-6350"/>
            <a:ext cx="12192000" cy="54133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переработки тяжелой сверхвязкой нефти</a:t>
            </a: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4437063" y="4895850"/>
            <a:ext cx="2339975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200" b="1">
                <a:cs typeface="Arial" pitchFamily="34" charset="0"/>
              </a:rPr>
              <a:t>Тяжелая сверхвязкая нефть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777038" y="5054600"/>
            <a:ext cx="498475" cy="1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969250" y="5297488"/>
            <a:ext cx="3175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693150" y="5038725"/>
            <a:ext cx="5635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44525" y="903288"/>
          <a:ext cx="5287107" cy="3259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4378"/>
                <a:gridCol w="979481"/>
                <a:gridCol w="1377856"/>
                <a:gridCol w="955392"/>
              </a:tblGrid>
              <a:tr h="11564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газа, % масс</a:t>
                      </a: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суммарного жидкого продукта, % масс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</a:t>
                      </a: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5649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Ашальчинская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нефть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56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Верблюжья нефть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56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Русская нефть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5649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Ярегская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нефть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34" marB="4573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5879" name="Прямоугольник 18"/>
          <p:cNvSpPr>
            <a:spLocks noChangeArrowheads="1"/>
          </p:cNvSpPr>
          <p:nvPr/>
        </p:nvSpPr>
        <p:spPr bwMode="auto">
          <a:xfrm>
            <a:off x="1406525" y="6310313"/>
            <a:ext cx="495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Разработчик технологии: АО «ИНХП»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75513" y="4803775"/>
            <a:ext cx="1417637" cy="481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Термический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крекинг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56713" y="4883150"/>
            <a:ext cx="2339975" cy="28733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Синтетическая  нефть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82" name="Прямоугольник 7"/>
          <p:cNvSpPr>
            <a:spLocks noChangeArrowheads="1"/>
          </p:cNvSpPr>
          <p:nvPr/>
        </p:nvSpPr>
        <p:spPr bwMode="auto">
          <a:xfrm>
            <a:off x="6624638" y="2374900"/>
            <a:ext cx="432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Высокоэффективная малозатратная технология</a:t>
            </a:r>
          </a:p>
        </p:txBody>
      </p:sp>
      <p:sp>
        <p:nvSpPr>
          <p:cNvPr id="35883" name="Прямоугольник 22"/>
          <p:cNvSpPr>
            <a:spLocks noChangeArrowheads="1"/>
          </p:cNvSpPr>
          <p:nvPr/>
        </p:nvSpPr>
        <p:spPr bwMode="auto">
          <a:xfrm>
            <a:off x="6624638" y="2752725"/>
            <a:ext cx="4518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Возможность реализации в блочном исполнении</a:t>
            </a:r>
          </a:p>
        </p:txBody>
      </p:sp>
      <p:sp>
        <p:nvSpPr>
          <p:cNvPr id="35884" name="Прямоугольник 23"/>
          <p:cNvSpPr>
            <a:spLocks noChangeArrowheads="1"/>
          </p:cNvSpPr>
          <p:nvPr/>
        </p:nvSpPr>
        <p:spPr bwMode="auto">
          <a:xfrm>
            <a:off x="6624638" y="3136900"/>
            <a:ext cx="271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Сырье для типового НПЗ</a:t>
            </a:r>
          </a:p>
        </p:txBody>
      </p:sp>
      <p:sp>
        <p:nvSpPr>
          <p:cNvPr id="35885" name="Прямоугольник 24"/>
          <p:cNvSpPr>
            <a:spLocks noChangeArrowheads="1"/>
          </p:cNvSpPr>
          <p:nvPr/>
        </p:nvSpPr>
        <p:spPr bwMode="auto">
          <a:xfrm>
            <a:off x="8920163" y="990600"/>
            <a:ext cx="1927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  <p:sp>
        <p:nvSpPr>
          <p:cNvPr id="35886" name="TextBox 10"/>
          <p:cNvSpPr txBox="1">
            <a:spLocks noChangeArrowheads="1"/>
          </p:cNvSpPr>
          <p:nvPr/>
        </p:nvSpPr>
        <p:spPr bwMode="auto">
          <a:xfrm>
            <a:off x="7789863" y="5673725"/>
            <a:ext cx="479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cs typeface="Arial" pitchFamily="34" charset="0"/>
              </a:rPr>
              <a:t>Газ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679450" y="646113"/>
          <a:ext cx="6438900" cy="3527425"/>
        </p:xfrm>
        <a:graphic>
          <a:graphicData uri="http://schemas.openxmlformats.org/presentationml/2006/ole">
            <p:oleObj spid="_x0000_s5122" name="Visio" r:id="rId3" imgW="7857357" imgH="3478410" progId="">
              <p:embed/>
            </p:oleObj>
          </a:graphicData>
        </a:graphic>
      </p:graphicFrame>
      <p:pic>
        <p:nvPicPr>
          <p:cNvPr id="5123" name="Picture 2" descr="C:\Documents and Settings\Теляшев\Рабочий стол\АНРБ-доклад-140109\Для Эльшада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5900" y="3844925"/>
            <a:ext cx="39417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0" y="0"/>
            <a:ext cx="12192000" cy="56673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переработки нефтебитуминозной породы</a:t>
            </a:r>
          </a:p>
        </p:txBody>
      </p:sp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481013" y="4325938"/>
            <a:ext cx="57896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Сырье – нефтебитуминозная порода (100%)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Содержание органической массы – 10,0%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Продукты: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Легкая фракция (0,6%) - «Синтетическая» нефть – переработка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2) Дорожный битум (9,4%) – строительство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3) Отработанная порода – высокочистый песок (90,0%) - строительство</a:t>
            </a:r>
          </a:p>
        </p:txBody>
      </p:sp>
      <p:sp>
        <p:nvSpPr>
          <p:cNvPr id="5126" name="Прямоугольник 1"/>
          <p:cNvSpPr>
            <a:spLocks noChangeArrowheads="1"/>
          </p:cNvSpPr>
          <p:nvPr/>
        </p:nvSpPr>
        <p:spPr bwMode="auto">
          <a:xfrm>
            <a:off x="1620838" y="6348413"/>
            <a:ext cx="495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Разработчик технологии: АО «ИНХП»</a:t>
            </a:r>
          </a:p>
        </p:txBody>
      </p: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8008938" y="1509713"/>
            <a:ext cx="2720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Безотходное производство</a:t>
            </a:r>
          </a:p>
        </p:txBody>
      </p:sp>
      <p:sp>
        <p:nvSpPr>
          <p:cNvPr id="5128" name="Прямоугольник 7"/>
          <p:cNvSpPr>
            <a:spLocks noChangeArrowheads="1"/>
          </p:cNvSpPr>
          <p:nvPr/>
        </p:nvSpPr>
        <p:spPr bwMode="auto">
          <a:xfrm>
            <a:off x="7986713" y="1863725"/>
            <a:ext cx="3268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Высокоэффективная малозатратная технология</a:t>
            </a:r>
          </a:p>
        </p:txBody>
      </p:sp>
      <p:sp>
        <p:nvSpPr>
          <p:cNvPr id="5129" name="Прямоугольник 12"/>
          <p:cNvSpPr>
            <a:spLocks noChangeArrowheads="1"/>
          </p:cNvSpPr>
          <p:nvPr/>
        </p:nvSpPr>
        <p:spPr bwMode="auto">
          <a:xfrm>
            <a:off x="7959725" y="2393950"/>
            <a:ext cx="2868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Возможность реализации в блочном исполнении</a:t>
            </a:r>
          </a:p>
        </p:txBody>
      </p:sp>
      <p:sp>
        <p:nvSpPr>
          <p:cNvPr id="5130" name="Прямоугольник 13"/>
          <p:cNvSpPr>
            <a:spLocks noChangeArrowheads="1"/>
          </p:cNvSpPr>
          <p:nvPr/>
        </p:nvSpPr>
        <p:spPr bwMode="auto">
          <a:xfrm>
            <a:off x="7974013" y="2917825"/>
            <a:ext cx="271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Сырье для типового НПЗ</a:t>
            </a:r>
          </a:p>
        </p:txBody>
      </p:sp>
      <p:sp>
        <p:nvSpPr>
          <p:cNvPr id="5131" name="Прямоугольник 14"/>
          <p:cNvSpPr>
            <a:spLocks noChangeArrowheads="1"/>
          </p:cNvSpPr>
          <p:nvPr/>
        </p:nvSpPr>
        <p:spPr bwMode="auto">
          <a:xfrm>
            <a:off x="8886825" y="1006475"/>
            <a:ext cx="1844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5"/>
          <p:cNvSpPr txBox="1">
            <a:spLocks noChangeArrowheads="1"/>
          </p:cNvSpPr>
          <p:nvPr/>
        </p:nvSpPr>
        <p:spPr bwMode="auto">
          <a:xfrm>
            <a:off x="8421688" y="6488113"/>
            <a:ext cx="17192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000">
                <a:solidFill>
                  <a:srgbClr val="FFFFFF"/>
                </a:solidFill>
                <a:latin typeface="Calibri" pitchFamily="34" charset="0"/>
              </a:rPr>
              <a:t>www.inhp.ru</a:t>
            </a:r>
            <a:endParaRPr lang="ru-RU" altLang="ru-RU" sz="20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8435" name="Группа 16"/>
          <p:cNvGrpSpPr>
            <a:grpSpLocks/>
          </p:cNvGrpSpPr>
          <p:nvPr/>
        </p:nvGrpSpPr>
        <p:grpSpPr bwMode="auto">
          <a:xfrm>
            <a:off x="304800" y="796925"/>
            <a:ext cx="11499850" cy="5873750"/>
            <a:chOff x="-62794" y="921805"/>
            <a:chExt cx="9659264" cy="5793346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6309600" y="4571613"/>
              <a:ext cx="572035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38" name="TextBox 18"/>
            <p:cNvSpPr txBox="1">
              <a:spLocks noChangeArrowheads="1"/>
            </p:cNvSpPr>
            <p:nvPr/>
          </p:nvSpPr>
          <p:spPr bwMode="auto">
            <a:xfrm>
              <a:off x="1381101" y="1500175"/>
              <a:ext cx="688993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Этилен</a:t>
              </a:r>
            </a:p>
          </p:txBody>
        </p:sp>
        <p:cxnSp>
          <p:nvCxnSpPr>
            <p:cNvPr id="20" name="Прямая со стрелкой 19"/>
            <p:cNvCxnSpPr>
              <a:endCxn id="117" idx="6"/>
            </p:cNvCxnSpPr>
            <p:nvPr/>
          </p:nvCxnSpPr>
          <p:spPr>
            <a:xfrm flipV="1">
              <a:off x="3666770" y="1206775"/>
              <a:ext cx="5929700" cy="62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0" name="TextBox 20"/>
            <p:cNvSpPr txBox="1">
              <a:spLocks noChangeArrowheads="1"/>
            </p:cNvSpPr>
            <p:nvPr/>
          </p:nvSpPr>
          <p:spPr bwMode="auto">
            <a:xfrm>
              <a:off x="8419314" y="921805"/>
              <a:ext cx="1052188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ПЭВД, ПЭНД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1668244" y="1429230"/>
              <a:ext cx="571506" cy="13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1953331" y="1144144"/>
              <a:ext cx="28668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3666770" y="1786110"/>
              <a:ext cx="1001395" cy="1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4" name="TextBox 26"/>
            <p:cNvSpPr txBox="1">
              <a:spLocks noChangeArrowheads="1"/>
            </p:cNvSpPr>
            <p:nvPr/>
          </p:nvSpPr>
          <p:spPr bwMode="auto">
            <a:xfrm>
              <a:off x="3667116" y="1571612"/>
              <a:ext cx="1009036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Этилбензол</a:t>
              </a: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6166925" y="1786110"/>
              <a:ext cx="572036" cy="1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6" name="TextBox 31"/>
            <p:cNvSpPr txBox="1">
              <a:spLocks noChangeArrowheads="1"/>
            </p:cNvSpPr>
            <p:nvPr/>
          </p:nvSpPr>
          <p:spPr bwMode="auto">
            <a:xfrm>
              <a:off x="6167447" y="1571614"/>
              <a:ext cx="692589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Стирол</a:t>
              </a:r>
            </a:p>
          </p:txBody>
        </p:sp>
        <p:cxnSp>
          <p:nvCxnSpPr>
            <p:cNvPr id="33" name="Прямая со стрелкой 32"/>
            <p:cNvCxnSpPr>
              <a:endCxn id="118" idx="6"/>
            </p:cNvCxnSpPr>
            <p:nvPr/>
          </p:nvCxnSpPr>
          <p:spPr>
            <a:xfrm flipV="1">
              <a:off x="8024373" y="1778281"/>
              <a:ext cx="1572097" cy="78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8" name="TextBox 36"/>
            <p:cNvSpPr txBox="1">
              <a:spLocks noChangeArrowheads="1"/>
            </p:cNvSpPr>
            <p:nvPr/>
          </p:nvSpPr>
          <p:spPr bwMode="auto">
            <a:xfrm>
              <a:off x="8475391" y="1493313"/>
              <a:ext cx="1028815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Полистирол</a:t>
              </a: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1953331" y="2857096"/>
              <a:ext cx="286685" cy="1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0" name="TextBox 38"/>
            <p:cNvSpPr txBox="1">
              <a:spLocks noChangeArrowheads="1"/>
            </p:cNvSpPr>
            <p:nvPr/>
          </p:nvSpPr>
          <p:spPr bwMode="auto">
            <a:xfrm>
              <a:off x="1381100" y="2214557"/>
              <a:ext cx="895764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Пропилен</a:t>
              </a: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3738775" y="2927556"/>
              <a:ext cx="5852361" cy="3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2" name="TextBox 40"/>
            <p:cNvSpPr txBox="1">
              <a:spLocks noChangeArrowheads="1"/>
            </p:cNvSpPr>
            <p:nvPr/>
          </p:nvSpPr>
          <p:spPr bwMode="auto">
            <a:xfrm>
              <a:off x="8281931" y="2633788"/>
              <a:ext cx="1235586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Полипропилен</a:t>
              </a:r>
            </a:p>
          </p:txBody>
        </p:sp>
        <p:cxnSp>
          <p:nvCxnSpPr>
            <p:cNvPr id="42" name="Прямая со стрелкой 41"/>
            <p:cNvCxnSpPr>
              <a:stCxn id="183" idx="3"/>
              <a:endCxn id="91" idx="1"/>
            </p:cNvCxnSpPr>
            <p:nvPr/>
          </p:nvCxnSpPr>
          <p:spPr>
            <a:xfrm>
              <a:off x="3738775" y="2501667"/>
              <a:ext cx="1501426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4" name="TextBox 42"/>
            <p:cNvSpPr txBox="1">
              <a:spLocks noChangeArrowheads="1"/>
            </p:cNvSpPr>
            <p:nvPr/>
          </p:nvSpPr>
          <p:spPr bwMode="auto">
            <a:xfrm>
              <a:off x="3667116" y="2285992"/>
              <a:ext cx="1456738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Изопропилбензол</a:t>
              </a: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6309600" y="2429641"/>
              <a:ext cx="3281536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6" name="TextBox 44"/>
            <p:cNvSpPr txBox="1">
              <a:spLocks noChangeArrowheads="1"/>
            </p:cNvSpPr>
            <p:nvPr/>
          </p:nvSpPr>
          <p:spPr bwMode="auto">
            <a:xfrm>
              <a:off x="8816914" y="2158771"/>
              <a:ext cx="654831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Фенол</a:t>
              </a: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6309600" y="2644151"/>
              <a:ext cx="32815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8" name="TextBox 46"/>
            <p:cNvSpPr txBox="1">
              <a:spLocks noChangeArrowheads="1"/>
            </p:cNvSpPr>
            <p:nvPr/>
          </p:nvSpPr>
          <p:spPr bwMode="auto">
            <a:xfrm>
              <a:off x="8802628" y="2373085"/>
              <a:ext cx="701579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Ацетон</a:t>
              </a: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rot="5400000" flipH="1" flipV="1">
              <a:off x="1490530" y="2892442"/>
              <a:ext cx="926935" cy="13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1953331" y="3356577"/>
              <a:ext cx="286685" cy="3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3738775" y="3286116"/>
              <a:ext cx="5852361" cy="1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3738775" y="3428602"/>
              <a:ext cx="1285413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63" name="TextBox 51"/>
            <p:cNvSpPr txBox="1">
              <a:spLocks noChangeArrowheads="1"/>
            </p:cNvSpPr>
            <p:nvPr/>
          </p:nvSpPr>
          <p:spPr bwMode="auto">
            <a:xfrm>
              <a:off x="7994847" y="3003519"/>
              <a:ext cx="1492699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Бутиловые спирты</a:t>
              </a:r>
            </a:p>
          </p:txBody>
        </p:sp>
        <p:sp>
          <p:nvSpPr>
            <p:cNvPr id="18464" name="TextBox 52"/>
            <p:cNvSpPr txBox="1">
              <a:spLocks noChangeArrowheads="1"/>
            </p:cNvSpPr>
            <p:nvPr/>
          </p:nvSpPr>
          <p:spPr bwMode="auto">
            <a:xfrm>
              <a:off x="3738554" y="3429001"/>
              <a:ext cx="1296717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Высшие спирты</a:t>
              </a: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309229" y="2857096"/>
              <a:ext cx="716044" cy="1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6525614" y="3500627"/>
              <a:ext cx="3070856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67" name="TextBox 55"/>
            <p:cNvSpPr txBox="1">
              <a:spLocks noChangeArrowheads="1"/>
            </p:cNvSpPr>
            <p:nvPr/>
          </p:nvSpPr>
          <p:spPr bwMode="auto">
            <a:xfrm>
              <a:off x="8086874" y="3251856"/>
              <a:ext cx="1375830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Пластификаторы</a:t>
              </a:r>
            </a:p>
          </p:txBody>
        </p:sp>
        <p:sp>
          <p:nvSpPr>
            <p:cNvPr id="18468" name="TextBox 56"/>
            <p:cNvSpPr txBox="1">
              <a:spLocks noChangeArrowheads="1"/>
            </p:cNvSpPr>
            <p:nvPr/>
          </p:nvSpPr>
          <p:spPr bwMode="auto">
            <a:xfrm>
              <a:off x="1381101" y="3786190"/>
              <a:ext cx="965885" cy="510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Прочие</a:t>
              </a:r>
            </a:p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мономеры</a:t>
              </a:r>
              <a:endParaRPr lang="ru-RU" altLang="ru-RU" sz="11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58" name="Прямая со стрелкой 57"/>
            <p:cNvCxnSpPr/>
            <p:nvPr/>
          </p:nvCxnSpPr>
          <p:spPr>
            <a:xfrm>
              <a:off x="3738775" y="3929648"/>
              <a:ext cx="5852361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70" name="TextBox 58"/>
            <p:cNvSpPr txBox="1">
              <a:spLocks noChangeArrowheads="1"/>
            </p:cNvSpPr>
            <p:nvPr/>
          </p:nvSpPr>
          <p:spPr bwMode="auto">
            <a:xfrm>
              <a:off x="8292717" y="3624827"/>
              <a:ext cx="1224798" cy="510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Синтетические</a:t>
              </a:r>
            </a:p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каучуки</a:t>
              </a:r>
            </a:p>
          </p:txBody>
        </p:sp>
        <p:sp>
          <p:nvSpPr>
            <p:cNvPr id="18471" name="TextBox 59"/>
            <p:cNvSpPr txBox="1">
              <a:spLocks noChangeArrowheads="1"/>
            </p:cNvSpPr>
            <p:nvPr/>
          </p:nvSpPr>
          <p:spPr bwMode="auto">
            <a:xfrm>
              <a:off x="4738686" y="5857892"/>
              <a:ext cx="823843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п-ксилол</a:t>
              </a:r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>
              <a:off x="6720293" y="6071620"/>
              <a:ext cx="572035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73" name="TextBox 61"/>
            <p:cNvSpPr txBox="1">
              <a:spLocks noChangeArrowheads="1"/>
            </p:cNvSpPr>
            <p:nvPr/>
          </p:nvSpPr>
          <p:spPr bwMode="auto">
            <a:xfrm>
              <a:off x="6798483" y="5857893"/>
              <a:ext cx="491213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ТФК</a:t>
              </a: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8524404" y="6071620"/>
              <a:ext cx="1072066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488340" y="5572139"/>
              <a:ext cx="929390" cy="31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rot="5400000">
              <a:off x="8311142" y="5678728"/>
              <a:ext cx="214511" cy="13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77" name="TextBox 65"/>
            <p:cNvSpPr txBox="1">
              <a:spLocks noChangeArrowheads="1"/>
            </p:cNvSpPr>
            <p:nvPr/>
          </p:nvSpPr>
          <p:spPr bwMode="auto">
            <a:xfrm>
              <a:off x="8968148" y="5802253"/>
              <a:ext cx="584710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ПЭТФ</a:t>
              </a: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1619977" y="2071080"/>
              <a:ext cx="976060" cy="31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2381411" y="2071196"/>
              <a:ext cx="430586" cy="1334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80" name="TextBox 68"/>
            <p:cNvSpPr txBox="1">
              <a:spLocks noChangeArrowheads="1"/>
            </p:cNvSpPr>
            <p:nvPr/>
          </p:nvSpPr>
          <p:spPr bwMode="auto">
            <a:xfrm>
              <a:off x="1541836" y="1857364"/>
              <a:ext cx="1118715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Бензол с КПА</a:t>
              </a:r>
            </a:p>
          </p:txBody>
        </p:sp>
        <p:sp>
          <p:nvSpPr>
            <p:cNvPr id="18481" name="TextBox 69"/>
            <p:cNvSpPr txBox="1">
              <a:spLocks noChangeArrowheads="1"/>
            </p:cNvSpPr>
            <p:nvPr/>
          </p:nvSpPr>
          <p:spPr bwMode="auto">
            <a:xfrm>
              <a:off x="7381892" y="5357826"/>
              <a:ext cx="1240979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Этиленгликоль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4358813" y="5000634"/>
              <a:ext cx="1950788" cy="5010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solidFill>
                  <a:prstClr val="white"/>
                </a:solidFill>
              </a:endParaRP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 rot="5400000" flipH="1" flipV="1">
              <a:off x="1917012" y="4893495"/>
              <a:ext cx="786016" cy="13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>
              <a:off x="4786840" y="6071620"/>
              <a:ext cx="666708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>
              <a:off x="8596408" y="4499588"/>
              <a:ext cx="1000062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86" name="TextBox 74"/>
            <p:cNvSpPr txBox="1">
              <a:spLocks noChangeArrowheads="1"/>
            </p:cNvSpPr>
            <p:nvPr/>
          </p:nvSpPr>
          <p:spPr bwMode="auto">
            <a:xfrm>
              <a:off x="8762154" y="4207245"/>
              <a:ext cx="696186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Бензол</a:t>
              </a:r>
            </a:p>
          </p:txBody>
        </p:sp>
        <p:cxnSp>
          <p:nvCxnSpPr>
            <p:cNvPr id="76" name="Прямая со стрелкой 75"/>
            <p:cNvCxnSpPr/>
            <p:nvPr/>
          </p:nvCxnSpPr>
          <p:spPr>
            <a:xfrm>
              <a:off x="3857448" y="5287169"/>
              <a:ext cx="501364" cy="1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88" name="TextBox 76"/>
            <p:cNvSpPr txBox="1">
              <a:spLocks noChangeArrowheads="1"/>
            </p:cNvSpPr>
            <p:nvPr/>
          </p:nvSpPr>
          <p:spPr bwMode="auto">
            <a:xfrm>
              <a:off x="-48475" y="2428868"/>
              <a:ext cx="1023421" cy="711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Бензиновая</a:t>
              </a:r>
            </a:p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фракция</a:t>
              </a:r>
            </a:p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НК-85°С</a:t>
              </a:r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>
              <a:off x="1465300" y="1714084"/>
              <a:ext cx="774715" cy="1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>
              <a:off x="1465300" y="2429641"/>
              <a:ext cx="774715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>
              <a:off x="1465300" y="4001673"/>
              <a:ext cx="774715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>
              <a:off x="238558" y="4928609"/>
              <a:ext cx="814717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Прямоугольник 81"/>
            <p:cNvSpPr/>
            <p:nvPr/>
          </p:nvSpPr>
          <p:spPr>
            <a:xfrm rot="16200000">
              <a:off x="1129365" y="5604501"/>
              <a:ext cx="214510" cy="200679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prstClr val="black"/>
                  </a:solidFill>
                </a:rPr>
                <a:t>Отечественная</a:t>
              </a:r>
              <a:r>
                <a:rPr lang="ru-RU" sz="1100" b="1" dirty="0">
                  <a:solidFill>
                    <a:prstClr val="white"/>
                  </a:solidFill>
                </a:rPr>
                <a:t> </a:t>
              </a:r>
              <a:r>
                <a:rPr lang="ru-RU" sz="1100" b="1" dirty="0">
                  <a:solidFill>
                    <a:prstClr val="black"/>
                  </a:solidFill>
                </a:rPr>
                <a:t>технология</a:t>
              </a:r>
            </a:p>
          </p:txBody>
        </p:sp>
        <p:sp>
          <p:nvSpPr>
            <p:cNvPr id="83" name="Прямоугольник 82"/>
            <p:cNvSpPr/>
            <p:nvPr/>
          </p:nvSpPr>
          <p:spPr>
            <a:xfrm rot="5400000">
              <a:off x="3542081" y="5589983"/>
              <a:ext cx="214315" cy="20360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prstClr val="black"/>
                  </a:solidFill>
                </a:rPr>
                <a:t>Отечественный</a:t>
              </a:r>
              <a:r>
                <a:rPr lang="ru-RU" sz="1100" b="1" dirty="0">
                  <a:solidFill>
                    <a:prstClr val="white"/>
                  </a:solidFill>
                </a:rPr>
                <a:t> </a:t>
              </a:r>
              <a:r>
                <a:rPr lang="ru-RU" sz="1100" b="1" dirty="0">
                  <a:solidFill>
                    <a:prstClr val="black"/>
                  </a:solidFill>
                </a:rPr>
                <a:t>катализатор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 rot="5400000">
              <a:off x="8274867" y="5607859"/>
              <a:ext cx="214314" cy="20002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prstClr val="black"/>
                  </a:solidFill>
                </a:rPr>
                <a:t>Зарубежный</a:t>
              </a:r>
              <a:r>
                <a:rPr lang="ru-RU" sz="1100" b="1" dirty="0">
                  <a:solidFill>
                    <a:prstClr val="white"/>
                  </a:solidFill>
                </a:rPr>
                <a:t> </a:t>
              </a:r>
              <a:r>
                <a:rPr lang="ru-RU" sz="1100" b="1" dirty="0">
                  <a:solidFill>
                    <a:prstClr val="black"/>
                  </a:solidFill>
                </a:rPr>
                <a:t>катализатор</a:t>
              </a:r>
            </a:p>
          </p:txBody>
        </p:sp>
        <p:sp>
          <p:nvSpPr>
            <p:cNvPr id="85" name="Прямоугольник 84"/>
            <p:cNvSpPr/>
            <p:nvPr/>
          </p:nvSpPr>
          <p:spPr>
            <a:xfrm rot="5400000">
              <a:off x="6069202" y="5616771"/>
              <a:ext cx="214314" cy="19824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prstClr val="black"/>
                  </a:solidFill>
                </a:rPr>
                <a:t>Зарубежная</a:t>
              </a:r>
              <a:r>
                <a:rPr lang="ru-RU" sz="1100" b="1" dirty="0">
                  <a:solidFill>
                    <a:prstClr val="white"/>
                  </a:solidFill>
                </a:rPr>
                <a:t> </a:t>
              </a:r>
              <a:r>
                <a:rPr lang="ru-RU" sz="1100" b="1" dirty="0">
                  <a:solidFill>
                    <a:prstClr val="black"/>
                  </a:solidFill>
                </a:rPr>
                <a:t>технология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025273" y="1427549"/>
              <a:ext cx="426693" cy="13575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>
                <a:solidFill>
                  <a:prstClr val="white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1025273" y="2785070"/>
              <a:ext cx="426693" cy="1359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>
                <a:solidFill>
                  <a:prstClr val="white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023910" y="1428736"/>
              <a:ext cx="396976" cy="2714645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prstClr val="black"/>
                  </a:solidFill>
                  <a:latin typeface="Calibri" panose="020F0502020204030204"/>
                </a:rPr>
                <a:t>Пиролиз</a:t>
              </a:r>
            </a:p>
          </p:txBody>
        </p:sp>
        <p:grpSp>
          <p:nvGrpSpPr>
            <p:cNvPr id="18500" name="Группа 88"/>
            <p:cNvGrpSpPr>
              <a:grpSpLocks/>
            </p:cNvGrpSpPr>
            <p:nvPr/>
          </p:nvGrpSpPr>
          <p:grpSpPr bwMode="auto">
            <a:xfrm>
              <a:off x="2238356" y="2285992"/>
              <a:ext cx="1500198" cy="310171"/>
              <a:chOff x="2166918" y="1643050"/>
              <a:chExt cx="1500198" cy="310171"/>
            </a:xfrm>
          </p:grpSpPr>
          <p:grpSp>
            <p:nvGrpSpPr>
              <p:cNvPr id="18605" name="Группа 179"/>
              <p:cNvGrpSpPr>
                <a:grpSpLocks/>
              </p:cNvGrpSpPr>
              <p:nvPr/>
            </p:nvGrpSpPr>
            <p:grpSpPr bwMode="auto">
              <a:xfrm>
                <a:off x="2166918" y="1643050"/>
                <a:ext cx="1500198" cy="285752"/>
                <a:chOff x="4310058" y="3500438"/>
                <a:chExt cx="1785950" cy="285752"/>
              </a:xfrm>
            </p:grpSpPr>
            <p:sp>
              <p:nvSpPr>
                <p:cNvPr id="182" name="Прямоугольник 181"/>
                <p:cNvSpPr/>
                <p:nvPr/>
              </p:nvSpPr>
              <p:spPr>
                <a:xfrm>
                  <a:off x="4308859" y="3500037"/>
                  <a:ext cx="1787412" cy="14248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Прямоугольник 182"/>
                <p:cNvSpPr/>
                <p:nvPr/>
              </p:nvSpPr>
              <p:spPr>
                <a:xfrm>
                  <a:off x="4308859" y="3642521"/>
                  <a:ext cx="1787412" cy="14248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8606" name="TextBox 180"/>
              <p:cNvSpPr txBox="1">
                <a:spLocks noChangeArrowheads="1"/>
              </p:cNvSpPr>
              <p:nvPr/>
            </p:nvSpPr>
            <p:spPr bwMode="auto">
              <a:xfrm>
                <a:off x="2309794" y="1643050"/>
                <a:ext cx="1302111" cy="310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altLang="ru-RU" sz="1100" b="1">
                    <a:solidFill>
                      <a:srgbClr val="000000"/>
                    </a:solidFill>
                    <a:latin typeface="Calibri" pitchFamily="34" charset="0"/>
                  </a:rPr>
                  <a:t>Алкилирование</a:t>
                </a:r>
              </a:p>
            </p:txBody>
          </p:sp>
        </p:grpSp>
        <p:grpSp>
          <p:nvGrpSpPr>
            <p:cNvPr id="5" name="Группа 89"/>
            <p:cNvGrpSpPr/>
            <p:nvPr/>
          </p:nvGrpSpPr>
          <p:grpSpPr>
            <a:xfrm>
              <a:off x="2238356" y="1571612"/>
              <a:ext cx="1500198" cy="310171"/>
              <a:chOff x="2166918" y="1643050"/>
              <a:chExt cx="1500198" cy="310171"/>
            </a:xfrm>
            <a:solidFill>
              <a:srgbClr val="FF0000"/>
            </a:solidFill>
          </p:grpSpPr>
          <p:grpSp>
            <p:nvGrpSpPr>
              <p:cNvPr id="6" name="Группа 109"/>
              <p:cNvGrpSpPr/>
              <p:nvPr/>
            </p:nvGrpSpPr>
            <p:grpSpPr>
              <a:xfrm>
                <a:off x="2166918" y="1643050"/>
                <a:ext cx="1500198" cy="308621"/>
                <a:chOff x="4310058" y="3500438"/>
                <a:chExt cx="1785950" cy="308621"/>
              </a:xfrm>
              <a:grpFill/>
            </p:grpSpPr>
            <p:sp>
              <p:nvSpPr>
                <p:cNvPr id="178" name="Прямоугольник 177"/>
                <p:cNvSpPr/>
                <p:nvPr/>
              </p:nvSpPr>
              <p:spPr>
                <a:xfrm>
                  <a:off x="4310058" y="3500438"/>
                  <a:ext cx="1785950" cy="1428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/>
              </p:nvSpPr>
              <p:spPr>
                <a:xfrm>
                  <a:off x="4310058" y="3643314"/>
                  <a:ext cx="1785950" cy="1657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7" name="TextBox 176"/>
              <p:cNvSpPr txBox="1"/>
              <p:nvPr/>
            </p:nvSpPr>
            <p:spPr>
              <a:xfrm>
                <a:off x="2309794" y="1643050"/>
                <a:ext cx="1302111" cy="31017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>
                    <a:solidFill>
                      <a:prstClr val="black"/>
                    </a:solidFill>
                    <a:latin typeface="Calibri" panose="020F0502020204030204"/>
                  </a:rPr>
                  <a:t>Алкилирование</a:t>
                </a:r>
              </a:p>
            </p:txBody>
          </p:sp>
        </p:grpSp>
        <p:sp>
          <p:nvSpPr>
            <p:cNvPr id="91" name="Прямоугольник 90"/>
            <p:cNvSpPr/>
            <p:nvPr/>
          </p:nvSpPr>
          <p:spPr>
            <a:xfrm>
              <a:off x="5240201" y="2287156"/>
              <a:ext cx="784048" cy="4290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>
                <a:solidFill>
                  <a:prstClr val="white"/>
                </a:solidFill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6024250" y="2287156"/>
              <a:ext cx="714711" cy="4290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>
                <a:solidFill>
                  <a:prstClr val="white"/>
                </a:solidFill>
              </a:endParaRPr>
            </a:p>
          </p:txBody>
        </p:sp>
        <p:sp>
          <p:nvSpPr>
            <p:cNvPr id="18504" name="TextBox 92"/>
            <p:cNvSpPr txBox="1">
              <a:spLocks noChangeArrowheads="1"/>
            </p:cNvSpPr>
            <p:nvPr/>
          </p:nvSpPr>
          <p:spPr bwMode="auto">
            <a:xfrm>
              <a:off x="5310190" y="2357430"/>
              <a:ext cx="1510679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Получение фенола</a:t>
              </a: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2240015" y="3857623"/>
              <a:ext cx="1498759" cy="3335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240015" y="2716176"/>
              <a:ext cx="1498759" cy="3632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2240015" y="1000093"/>
              <a:ext cx="1498759" cy="3429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18508" name="TextBox 96"/>
            <p:cNvSpPr txBox="1">
              <a:spLocks noChangeArrowheads="1"/>
            </p:cNvSpPr>
            <p:nvPr/>
          </p:nvSpPr>
          <p:spPr bwMode="auto">
            <a:xfrm>
              <a:off x="2381232" y="1000108"/>
              <a:ext cx="1327283" cy="31017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Полимеризация</a:t>
              </a:r>
            </a:p>
          </p:txBody>
        </p:sp>
        <p:sp>
          <p:nvSpPr>
            <p:cNvPr id="18509" name="TextBox 97"/>
            <p:cNvSpPr txBox="1">
              <a:spLocks noChangeArrowheads="1"/>
            </p:cNvSpPr>
            <p:nvPr/>
          </p:nvSpPr>
          <p:spPr bwMode="auto">
            <a:xfrm>
              <a:off x="2381232" y="2714620"/>
              <a:ext cx="1327283" cy="31017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Полимеризация</a:t>
              </a:r>
            </a:p>
          </p:txBody>
        </p:sp>
        <p:sp>
          <p:nvSpPr>
            <p:cNvPr id="18510" name="TextBox 98"/>
            <p:cNvSpPr txBox="1">
              <a:spLocks noChangeArrowheads="1"/>
            </p:cNvSpPr>
            <p:nvPr/>
          </p:nvSpPr>
          <p:spPr bwMode="auto">
            <a:xfrm>
              <a:off x="2381232" y="3857629"/>
              <a:ext cx="1327283" cy="31017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Полимеризация</a:t>
              </a:r>
            </a:p>
          </p:txBody>
        </p:sp>
        <p:grpSp>
          <p:nvGrpSpPr>
            <p:cNvPr id="7" name="Группа 99"/>
            <p:cNvGrpSpPr/>
            <p:nvPr/>
          </p:nvGrpSpPr>
          <p:grpSpPr>
            <a:xfrm>
              <a:off x="6738950" y="1571612"/>
              <a:ext cx="1500198" cy="310171"/>
              <a:chOff x="6524636" y="1000108"/>
              <a:chExt cx="1500198" cy="310171"/>
            </a:xfrm>
            <a:solidFill>
              <a:srgbClr val="FF0000"/>
            </a:solidFill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6524636" y="1000108"/>
                <a:ext cx="1500198" cy="2857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6667512" y="1000108"/>
                <a:ext cx="1327283" cy="31017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>
                    <a:solidFill>
                      <a:prstClr val="black"/>
                    </a:solidFill>
                    <a:latin typeface="Calibri" panose="020F0502020204030204"/>
                  </a:rPr>
                  <a:t>Полимеризация</a:t>
                </a:r>
              </a:p>
            </p:txBody>
          </p:sp>
        </p:grpSp>
        <p:grpSp>
          <p:nvGrpSpPr>
            <p:cNvPr id="8" name="Группа 100"/>
            <p:cNvGrpSpPr/>
            <p:nvPr/>
          </p:nvGrpSpPr>
          <p:grpSpPr>
            <a:xfrm>
              <a:off x="7310454" y="5786454"/>
              <a:ext cx="1285884" cy="513838"/>
              <a:chOff x="6496852" y="1039835"/>
              <a:chExt cx="1500198" cy="285752"/>
            </a:xfrm>
            <a:solidFill>
              <a:srgbClr val="FF0000"/>
            </a:solidFill>
          </p:grpSpPr>
          <p:sp>
            <p:nvSpPr>
              <p:cNvPr id="172" name="Прямоугольник 171"/>
              <p:cNvSpPr/>
              <p:nvPr/>
            </p:nvSpPr>
            <p:spPr>
              <a:xfrm>
                <a:off x="6496852" y="1039835"/>
                <a:ext cx="1500198" cy="2857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6496852" y="1040929"/>
                <a:ext cx="241736" cy="17249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513" name="Группа 101"/>
            <p:cNvGrpSpPr>
              <a:grpSpLocks/>
            </p:cNvGrpSpPr>
            <p:nvPr/>
          </p:nvGrpSpPr>
          <p:grpSpPr bwMode="auto">
            <a:xfrm>
              <a:off x="952472" y="4499776"/>
              <a:ext cx="1214446" cy="785818"/>
              <a:chOff x="1071534" y="5214950"/>
              <a:chExt cx="1214446" cy="857256"/>
            </a:xfrm>
          </p:grpSpPr>
          <p:grpSp>
            <p:nvGrpSpPr>
              <p:cNvPr id="18599" name="Группа 165"/>
              <p:cNvGrpSpPr>
                <a:grpSpLocks/>
              </p:cNvGrpSpPr>
              <p:nvPr/>
            </p:nvGrpSpPr>
            <p:grpSpPr bwMode="auto">
              <a:xfrm>
                <a:off x="1166786" y="5214950"/>
                <a:ext cx="1071570" cy="857256"/>
                <a:chOff x="5643602" y="1047733"/>
                <a:chExt cx="1357322" cy="285752"/>
              </a:xfrm>
            </p:grpSpPr>
            <p:sp>
              <p:nvSpPr>
                <p:cNvPr id="168" name="Прямоугольник 167"/>
                <p:cNvSpPr/>
                <p:nvPr/>
              </p:nvSpPr>
              <p:spPr>
                <a:xfrm>
                  <a:off x="5635433" y="1047664"/>
                  <a:ext cx="678975" cy="14291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Прямоугольник 168"/>
                <p:cNvSpPr/>
                <p:nvPr/>
              </p:nvSpPr>
              <p:spPr>
                <a:xfrm>
                  <a:off x="6314409" y="1047664"/>
                  <a:ext cx="680665" cy="14291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Прямоугольник 169"/>
                <p:cNvSpPr/>
                <p:nvPr/>
              </p:nvSpPr>
              <p:spPr>
                <a:xfrm>
                  <a:off x="5635433" y="1190576"/>
                  <a:ext cx="678975" cy="142343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/>
              </p:nvSpPr>
              <p:spPr>
                <a:xfrm>
                  <a:off x="6314409" y="1190576"/>
                  <a:ext cx="680665" cy="14234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8600" name="TextBox 166"/>
              <p:cNvSpPr txBox="1">
                <a:spLocks noChangeArrowheads="1"/>
              </p:cNvSpPr>
              <p:nvPr/>
            </p:nvSpPr>
            <p:spPr bwMode="auto">
              <a:xfrm>
                <a:off x="1071534" y="5292882"/>
                <a:ext cx="1214446" cy="776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ru-RU" altLang="ru-RU" sz="1100" b="1">
                    <a:solidFill>
                      <a:srgbClr val="000000"/>
                    </a:solidFill>
                    <a:latin typeface="Calibri" pitchFamily="34" charset="0"/>
                  </a:rPr>
                  <a:t>Каталити-ческий</a:t>
                </a:r>
              </a:p>
              <a:p>
                <a:pPr algn="ctr" eaLnBrk="1" hangingPunct="1"/>
                <a:r>
                  <a:rPr lang="ru-RU" altLang="ru-RU" sz="1100" b="1">
                    <a:solidFill>
                      <a:srgbClr val="000000"/>
                    </a:solidFill>
                    <a:latin typeface="Calibri" pitchFamily="34" charset="0"/>
                  </a:rPr>
                  <a:t>риформинг</a:t>
                </a:r>
              </a:p>
            </p:txBody>
          </p:sp>
        </p:grpSp>
        <p:cxnSp>
          <p:nvCxnSpPr>
            <p:cNvPr id="103" name="Прямая со стрелкой 102"/>
            <p:cNvCxnSpPr/>
            <p:nvPr/>
          </p:nvCxnSpPr>
          <p:spPr>
            <a:xfrm>
              <a:off x="8596408" y="4714098"/>
              <a:ext cx="1000062" cy="1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515" name="TextBox 103"/>
            <p:cNvSpPr txBox="1">
              <a:spLocks noChangeArrowheads="1"/>
            </p:cNvSpPr>
            <p:nvPr/>
          </p:nvSpPr>
          <p:spPr bwMode="auto">
            <a:xfrm>
              <a:off x="8764568" y="4442007"/>
              <a:ext cx="696186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Толуол</a:t>
              </a:r>
            </a:p>
          </p:txBody>
        </p:sp>
        <p:grpSp>
          <p:nvGrpSpPr>
            <p:cNvPr id="11" name="Группа 104"/>
            <p:cNvGrpSpPr/>
            <p:nvPr/>
          </p:nvGrpSpPr>
          <p:grpSpPr>
            <a:xfrm>
              <a:off x="2524108" y="4286256"/>
              <a:ext cx="1357322" cy="571504"/>
              <a:chOff x="6524636" y="1000108"/>
              <a:chExt cx="1500198" cy="285752"/>
            </a:xfrm>
            <a:solidFill>
              <a:srgbClr val="FF0000"/>
            </a:solidFill>
          </p:grpSpPr>
          <p:sp>
            <p:nvSpPr>
              <p:cNvPr id="164" name="Прямоугольник 163"/>
              <p:cNvSpPr/>
              <p:nvPr/>
            </p:nvSpPr>
            <p:spPr>
              <a:xfrm>
                <a:off x="6524636" y="1000108"/>
                <a:ext cx="1500198" cy="2857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6682552" y="1000108"/>
                <a:ext cx="1285123" cy="25543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>
                    <a:solidFill>
                      <a:prstClr val="black"/>
                    </a:solidFill>
                    <a:latin typeface="Calibri" panose="020F0502020204030204"/>
                  </a:rPr>
                  <a:t>Селективная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>
                    <a:solidFill>
                      <a:prstClr val="black"/>
                    </a:solidFill>
                    <a:latin typeface="Calibri" panose="020F0502020204030204"/>
                  </a:rPr>
                  <a:t>дистилляция</a:t>
                </a:r>
              </a:p>
            </p:txBody>
          </p:sp>
        </p:grpSp>
        <p:grpSp>
          <p:nvGrpSpPr>
            <p:cNvPr id="18517" name="Группа 105"/>
            <p:cNvGrpSpPr>
              <a:grpSpLocks/>
            </p:cNvGrpSpPr>
            <p:nvPr/>
          </p:nvGrpSpPr>
          <p:grpSpPr bwMode="auto">
            <a:xfrm>
              <a:off x="2524108" y="5000636"/>
              <a:ext cx="1357322" cy="500066"/>
              <a:chOff x="5643602" y="1047733"/>
              <a:chExt cx="1357322" cy="285752"/>
            </a:xfrm>
          </p:grpSpPr>
          <p:sp>
            <p:nvSpPr>
              <p:cNvPr id="160" name="Прямоугольник 159"/>
              <p:cNvSpPr/>
              <p:nvPr/>
            </p:nvSpPr>
            <p:spPr>
              <a:xfrm>
                <a:off x="5643526" y="1047732"/>
                <a:ext cx="678709" cy="14315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Прямоугольник 160"/>
              <p:cNvSpPr/>
              <p:nvPr/>
            </p:nvSpPr>
            <p:spPr>
              <a:xfrm>
                <a:off x="6322235" y="1047732"/>
                <a:ext cx="678708" cy="1431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Прямоугольник 161"/>
              <p:cNvSpPr/>
              <p:nvPr/>
            </p:nvSpPr>
            <p:spPr>
              <a:xfrm>
                <a:off x="5643526" y="1190888"/>
                <a:ext cx="678709" cy="1422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Прямоугольник 162"/>
              <p:cNvSpPr/>
              <p:nvPr/>
            </p:nvSpPr>
            <p:spPr>
              <a:xfrm>
                <a:off x="6322235" y="1190888"/>
                <a:ext cx="678708" cy="14226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518" name="TextBox 106"/>
            <p:cNvSpPr txBox="1">
              <a:spLocks noChangeArrowheads="1"/>
            </p:cNvSpPr>
            <p:nvPr/>
          </p:nvSpPr>
          <p:spPr bwMode="auto">
            <a:xfrm>
              <a:off x="2425039" y="5000635"/>
              <a:ext cx="1264353" cy="510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Изомеризация </a:t>
              </a:r>
            </a:p>
            <a:p>
              <a:pPr algn="ct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ксилолов</a:t>
              </a:r>
            </a:p>
          </p:txBody>
        </p:sp>
        <p:cxnSp>
          <p:nvCxnSpPr>
            <p:cNvPr id="108" name="Прямая со стрелкой 107"/>
            <p:cNvCxnSpPr/>
            <p:nvPr/>
          </p:nvCxnSpPr>
          <p:spPr>
            <a:xfrm>
              <a:off x="2310686" y="5287169"/>
              <a:ext cx="213347" cy="1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520" name="Группа 108"/>
            <p:cNvGrpSpPr>
              <a:grpSpLocks/>
            </p:cNvGrpSpPr>
            <p:nvPr/>
          </p:nvGrpSpPr>
          <p:grpSpPr bwMode="auto">
            <a:xfrm>
              <a:off x="4310058" y="4286256"/>
              <a:ext cx="2000264" cy="711659"/>
              <a:chOff x="4167182" y="3857628"/>
              <a:chExt cx="2000264" cy="711659"/>
            </a:xfrm>
          </p:grpSpPr>
          <p:grpSp>
            <p:nvGrpSpPr>
              <p:cNvPr id="18591" name="Группа 109"/>
              <p:cNvGrpSpPr>
                <a:grpSpLocks/>
              </p:cNvGrpSpPr>
              <p:nvPr/>
            </p:nvGrpSpPr>
            <p:grpSpPr bwMode="auto">
              <a:xfrm>
                <a:off x="4238620" y="3857628"/>
                <a:ext cx="1928826" cy="571504"/>
                <a:chOff x="4310058" y="3500438"/>
                <a:chExt cx="1785950" cy="285752"/>
              </a:xfrm>
            </p:grpSpPr>
            <p:sp>
              <p:nvSpPr>
                <p:cNvPr id="158" name="Прямоугольник 157"/>
                <p:cNvSpPr/>
                <p:nvPr/>
              </p:nvSpPr>
              <p:spPr>
                <a:xfrm>
                  <a:off x="4310044" y="3501414"/>
                  <a:ext cx="1785296" cy="146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/>
              </p:nvSpPr>
              <p:spPr>
                <a:xfrm>
                  <a:off x="4310044" y="3647814"/>
                  <a:ext cx="1785296" cy="14326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8592" name="TextBox 156"/>
              <p:cNvSpPr txBox="1">
                <a:spLocks noChangeArrowheads="1"/>
              </p:cNvSpPr>
              <p:nvPr/>
            </p:nvSpPr>
            <p:spPr bwMode="auto">
              <a:xfrm>
                <a:off x="4167182" y="3857628"/>
                <a:ext cx="2000264" cy="711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ru-RU" altLang="ru-RU" sz="1100" b="1">
                    <a:solidFill>
                      <a:srgbClr val="000000"/>
                    </a:solidFill>
                    <a:latin typeface="Calibri" pitchFamily="34" charset="0"/>
                  </a:rPr>
                  <a:t>Трансалкилирование и диспропорционирование</a:t>
                </a:r>
              </a:p>
              <a:p>
                <a:pPr algn="ctr" eaLnBrk="1" hangingPunct="1"/>
                <a:endParaRPr lang="ru-RU" altLang="ru-RU" sz="1100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10" name="Прямая со стрелкой 109"/>
            <p:cNvCxnSpPr/>
            <p:nvPr/>
          </p:nvCxnSpPr>
          <p:spPr>
            <a:xfrm>
              <a:off x="3881450" y="4571613"/>
              <a:ext cx="500031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522" name="Группа 110"/>
            <p:cNvGrpSpPr>
              <a:grpSpLocks/>
            </p:cNvGrpSpPr>
            <p:nvPr/>
          </p:nvGrpSpPr>
          <p:grpSpPr bwMode="auto">
            <a:xfrm>
              <a:off x="2816642" y="5715016"/>
              <a:ext cx="2000264" cy="571504"/>
              <a:chOff x="4173964" y="3857628"/>
              <a:chExt cx="2000264" cy="571504"/>
            </a:xfrm>
          </p:grpSpPr>
          <p:grpSp>
            <p:nvGrpSpPr>
              <p:cNvPr id="18587" name="Группа 109"/>
              <p:cNvGrpSpPr>
                <a:grpSpLocks/>
              </p:cNvGrpSpPr>
              <p:nvPr/>
            </p:nvGrpSpPr>
            <p:grpSpPr bwMode="auto">
              <a:xfrm>
                <a:off x="4238620" y="3857628"/>
                <a:ext cx="1928826" cy="571504"/>
                <a:chOff x="4310058" y="3500438"/>
                <a:chExt cx="1785950" cy="285752"/>
              </a:xfrm>
            </p:grpSpPr>
            <p:sp>
              <p:nvSpPr>
                <p:cNvPr id="154" name="Прямоугольник 153"/>
                <p:cNvSpPr/>
                <p:nvPr/>
              </p:nvSpPr>
              <p:spPr>
                <a:xfrm>
                  <a:off x="4302734" y="3500243"/>
                  <a:ext cx="1793939" cy="14326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/>
              </p:nvSpPr>
              <p:spPr>
                <a:xfrm>
                  <a:off x="4302734" y="3643510"/>
                  <a:ext cx="1793939" cy="14248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8588" name="TextBox 152"/>
              <p:cNvSpPr txBox="1">
                <a:spLocks noChangeArrowheads="1"/>
              </p:cNvSpPr>
              <p:nvPr/>
            </p:nvSpPr>
            <p:spPr bwMode="auto">
              <a:xfrm>
                <a:off x="4173964" y="3870917"/>
                <a:ext cx="2000264" cy="510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ru-RU" altLang="ru-RU" sz="1100" b="1">
                    <a:solidFill>
                      <a:srgbClr val="000000"/>
                    </a:solidFill>
                    <a:latin typeface="Calibri" pitchFamily="34" charset="0"/>
                  </a:rPr>
                  <a:t>Выделение </a:t>
                </a:r>
              </a:p>
              <a:p>
                <a:pPr algn="ctr" eaLnBrk="1" hangingPunct="1"/>
                <a:r>
                  <a:rPr lang="ru-RU" altLang="ru-RU" sz="1100" b="1">
                    <a:solidFill>
                      <a:srgbClr val="000000"/>
                    </a:solidFill>
                    <a:latin typeface="Calibri" pitchFamily="34" charset="0"/>
                  </a:rPr>
                  <a:t>параксилола</a:t>
                </a:r>
              </a:p>
            </p:txBody>
          </p:sp>
        </p:grpSp>
        <p:grpSp>
          <p:nvGrpSpPr>
            <p:cNvPr id="18523" name="Группа 111"/>
            <p:cNvGrpSpPr>
              <a:grpSpLocks/>
            </p:cNvGrpSpPr>
            <p:nvPr/>
          </p:nvGrpSpPr>
          <p:grpSpPr bwMode="auto">
            <a:xfrm>
              <a:off x="5453066" y="5715016"/>
              <a:ext cx="1357322" cy="571504"/>
              <a:chOff x="5643603" y="1047733"/>
              <a:chExt cx="1357322" cy="285752"/>
            </a:xfrm>
          </p:grpSpPr>
          <p:sp>
            <p:nvSpPr>
              <p:cNvPr id="148" name="Прямоугольник 147"/>
              <p:cNvSpPr/>
              <p:nvPr/>
            </p:nvSpPr>
            <p:spPr>
              <a:xfrm>
                <a:off x="5644084" y="1047538"/>
                <a:ext cx="72004" cy="14326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Прямоугольник 148"/>
              <p:cNvSpPr/>
              <p:nvPr/>
            </p:nvSpPr>
            <p:spPr>
              <a:xfrm>
                <a:off x="5716089" y="1047538"/>
                <a:ext cx="1285412" cy="1432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Прямоугольник 149"/>
              <p:cNvSpPr/>
              <p:nvPr/>
            </p:nvSpPr>
            <p:spPr>
              <a:xfrm>
                <a:off x="5644084" y="1190805"/>
                <a:ext cx="72004" cy="14248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Прямоугольник 150"/>
              <p:cNvSpPr/>
              <p:nvPr/>
            </p:nvSpPr>
            <p:spPr>
              <a:xfrm>
                <a:off x="5716089" y="1190805"/>
                <a:ext cx="1285412" cy="14248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524" name="TextBox 112"/>
            <p:cNvSpPr txBox="1">
              <a:spLocks noChangeArrowheads="1"/>
            </p:cNvSpPr>
            <p:nvPr/>
          </p:nvSpPr>
          <p:spPr bwMode="auto">
            <a:xfrm>
              <a:off x="5542360" y="5725205"/>
              <a:ext cx="1214446" cy="711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Производство ТФК</a:t>
              </a:r>
            </a:p>
            <a:p>
              <a:pPr algn="ctr" eaLnBrk="1" hangingPunct="1"/>
              <a:endParaRPr lang="ru-RU" altLang="ru-RU" sz="11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525" name="TextBox 113"/>
            <p:cNvSpPr txBox="1">
              <a:spLocks noChangeArrowheads="1"/>
            </p:cNvSpPr>
            <p:nvPr/>
          </p:nvSpPr>
          <p:spPr bwMode="auto">
            <a:xfrm>
              <a:off x="7310454" y="5929330"/>
              <a:ext cx="1327283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Полимеризация</a:t>
              </a:r>
            </a:p>
          </p:txBody>
        </p:sp>
        <p:cxnSp>
          <p:nvCxnSpPr>
            <p:cNvPr id="115" name="Соединительная линия уступом 114"/>
            <p:cNvCxnSpPr>
              <a:stCxn id="71" idx="2"/>
            </p:cNvCxnSpPr>
            <p:nvPr/>
          </p:nvCxnSpPr>
          <p:spPr>
            <a:xfrm rot="5400000">
              <a:off x="4577578" y="4960229"/>
              <a:ext cx="214510" cy="129741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/>
            <p:nvPr/>
          </p:nvCxnSpPr>
          <p:spPr>
            <a:xfrm>
              <a:off x="2094673" y="4928609"/>
              <a:ext cx="216013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Овал 116"/>
            <p:cNvSpPr/>
            <p:nvPr/>
          </p:nvSpPr>
          <p:spPr>
            <a:xfrm>
              <a:off x="9453594" y="1142984"/>
              <a:ext cx="142876" cy="12597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9453594" y="1714488"/>
              <a:ext cx="142876" cy="12597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prstClr val="white"/>
                </a:solidFill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9453594" y="2357430"/>
              <a:ext cx="142876" cy="12597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prstClr val="white"/>
                </a:solidFill>
              </a:endParaRPr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9453594" y="2571744"/>
              <a:ext cx="142876" cy="12597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9453594" y="2857496"/>
              <a:ext cx="142876" cy="12597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9453594" y="3214686"/>
              <a:ext cx="142876" cy="12597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prstClr val="white"/>
                </a:solidFill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9453594" y="3429000"/>
              <a:ext cx="142876" cy="12597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prstClr val="white"/>
                </a:solidFill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9453594" y="3857628"/>
              <a:ext cx="142876" cy="12597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9453594" y="4429132"/>
              <a:ext cx="142876" cy="12597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9453594" y="4643446"/>
              <a:ext cx="142876" cy="12597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prstClr val="white"/>
                </a:solidFill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9453594" y="6000768"/>
              <a:ext cx="142876" cy="12597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prstClr val="white"/>
                </a:solidFill>
              </a:endParaRPr>
            </a:p>
          </p:txBody>
        </p:sp>
        <p:grpSp>
          <p:nvGrpSpPr>
            <p:cNvPr id="18561" name="Группа 127"/>
            <p:cNvGrpSpPr>
              <a:grpSpLocks/>
            </p:cNvGrpSpPr>
            <p:nvPr/>
          </p:nvGrpSpPr>
          <p:grpSpPr bwMode="auto">
            <a:xfrm>
              <a:off x="5024438" y="3357562"/>
              <a:ext cx="1500198" cy="428628"/>
              <a:chOff x="5643602" y="1047733"/>
              <a:chExt cx="1357322" cy="285752"/>
            </a:xfrm>
          </p:grpSpPr>
          <p:sp>
            <p:nvSpPr>
              <p:cNvPr id="146" name="Прямоугольник 145"/>
              <p:cNvSpPr/>
              <p:nvPr/>
            </p:nvSpPr>
            <p:spPr>
              <a:xfrm>
                <a:off x="5643376" y="1048120"/>
                <a:ext cx="1357226" cy="14300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Прямоугольник 146"/>
              <p:cNvSpPr/>
              <p:nvPr/>
            </p:nvSpPr>
            <p:spPr>
              <a:xfrm>
                <a:off x="5643376" y="1191127"/>
                <a:ext cx="1357226" cy="141963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5094858" y="3356577"/>
              <a:ext cx="1358751" cy="512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 dirty="0">
                  <a:solidFill>
                    <a:prstClr val="black"/>
                  </a:solidFill>
                  <a:latin typeface="Calibri" panose="020F0502020204030204"/>
                </a:rPr>
                <a:t>Производство пластификаторов</a:t>
              </a:r>
            </a:p>
          </p:txBody>
        </p:sp>
        <p:cxnSp>
          <p:nvCxnSpPr>
            <p:cNvPr id="130" name="Прямая со стрелкой 129"/>
            <p:cNvCxnSpPr/>
            <p:nvPr/>
          </p:nvCxnSpPr>
          <p:spPr>
            <a:xfrm>
              <a:off x="2310686" y="4499588"/>
              <a:ext cx="213347" cy="1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Прямоугольник 130"/>
            <p:cNvSpPr/>
            <p:nvPr/>
          </p:nvSpPr>
          <p:spPr>
            <a:xfrm>
              <a:off x="2240015" y="3214091"/>
              <a:ext cx="1498759" cy="3789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18565" name="TextBox 131"/>
            <p:cNvSpPr txBox="1">
              <a:spLocks noChangeArrowheads="1"/>
            </p:cNvSpPr>
            <p:nvPr/>
          </p:nvSpPr>
          <p:spPr bwMode="auto">
            <a:xfrm>
              <a:off x="2524108" y="3214686"/>
              <a:ext cx="994652" cy="31017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Оксосинтез</a:t>
              </a:r>
            </a:p>
          </p:txBody>
        </p:sp>
        <p:sp>
          <p:nvSpPr>
            <p:cNvPr id="18566" name="TextBox 132"/>
            <p:cNvSpPr txBox="1">
              <a:spLocks noChangeArrowheads="1"/>
            </p:cNvSpPr>
            <p:nvPr/>
          </p:nvSpPr>
          <p:spPr bwMode="auto">
            <a:xfrm>
              <a:off x="-62794" y="4500570"/>
              <a:ext cx="1037804" cy="711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Бензиновая</a:t>
              </a:r>
            </a:p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фракция</a:t>
              </a:r>
            </a:p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НК-85-180°С</a:t>
              </a:r>
            </a:p>
          </p:txBody>
        </p:sp>
        <p:grpSp>
          <p:nvGrpSpPr>
            <p:cNvPr id="21" name="Группа 133"/>
            <p:cNvGrpSpPr/>
            <p:nvPr/>
          </p:nvGrpSpPr>
          <p:grpSpPr>
            <a:xfrm>
              <a:off x="4667248" y="1643050"/>
              <a:ext cx="1522301" cy="354468"/>
              <a:chOff x="6524636" y="1000108"/>
              <a:chExt cx="1522301" cy="354468"/>
            </a:xfrm>
            <a:solidFill>
              <a:srgbClr val="FF0000"/>
            </a:solidFill>
          </p:grpSpPr>
          <p:sp>
            <p:nvSpPr>
              <p:cNvPr id="144" name="Прямоугольник 143"/>
              <p:cNvSpPr/>
              <p:nvPr/>
            </p:nvSpPr>
            <p:spPr>
              <a:xfrm>
                <a:off x="6524636" y="1000108"/>
                <a:ext cx="1500198" cy="3544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6667512" y="1000108"/>
                <a:ext cx="1379425" cy="31017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>
                    <a:solidFill>
                      <a:prstClr val="black"/>
                    </a:solidFill>
                    <a:latin typeface="Calibri" panose="020F0502020204030204"/>
                  </a:rPr>
                  <a:t>Дегидрирование</a:t>
                </a:r>
              </a:p>
            </p:txBody>
          </p:sp>
        </p:grpSp>
        <p:sp>
          <p:nvSpPr>
            <p:cNvPr id="135" name="Прямоугольник 134"/>
            <p:cNvSpPr/>
            <p:nvPr/>
          </p:nvSpPr>
          <p:spPr>
            <a:xfrm>
              <a:off x="6881635" y="4216183"/>
              <a:ext cx="1714773" cy="6419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18569" name="TextBox 135"/>
            <p:cNvSpPr txBox="1">
              <a:spLocks noChangeArrowheads="1"/>
            </p:cNvSpPr>
            <p:nvPr/>
          </p:nvSpPr>
          <p:spPr bwMode="auto">
            <a:xfrm>
              <a:off x="6922241" y="4286255"/>
              <a:ext cx="1577204" cy="51087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Фракционирование</a:t>
              </a:r>
            </a:p>
            <a:p>
              <a:pPr algn="ct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бензола и толуола</a:t>
              </a:r>
            </a:p>
          </p:txBody>
        </p:sp>
        <p:sp>
          <p:nvSpPr>
            <p:cNvPr id="18570" name="TextBox 136"/>
            <p:cNvSpPr txBox="1">
              <a:spLocks noChangeArrowheads="1"/>
            </p:cNvSpPr>
            <p:nvPr/>
          </p:nvSpPr>
          <p:spPr bwMode="auto">
            <a:xfrm>
              <a:off x="4564787" y="5000635"/>
              <a:ext cx="1577204" cy="510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Фракционирование</a:t>
              </a:r>
            </a:p>
            <a:p>
              <a:pPr algn="ct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ксилолов</a:t>
              </a:r>
            </a:p>
          </p:txBody>
        </p:sp>
        <p:cxnSp>
          <p:nvCxnSpPr>
            <p:cNvPr id="138" name="Прямая со стрелкой 137"/>
            <p:cNvCxnSpPr/>
            <p:nvPr/>
          </p:nvCxnSpPr>
          <p:spPr>
            <a:xfrm>
              <a:off x="6309600" y="5143119"/>
              <a:ext cx="3286870" cy="1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Овал 138"/>
            <p:cNvSpPr/>
            <p:nvPr/>
          </p:nvSpPr>
          <p:spPr>
            <a:xfrm>
              <a:off x="9453594" y="5072074"/>
              <a:ext cx="142876" cy="12597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prstClr val="white"/>
                </a:solidFill>
              </a:endParaRPr>
            </a:p>
          </p:txBody>
        </p:sp>
        <p:cxnSp>
          <p:nvCxnSpPr>
            <p:cNvPr id="140" name="Прямая со стрелкой 139"/>
            <p:cNvCxnSpPr/>
            <p:nvPr/>
          </p:nvCxnSpPr>
          <p:spPr>
            <a:xfrm>
              <a:off x="6309600" y="5357630"/>
              <a:ext cx="3286870" cy="3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Овал 140"/>
            <p:cNvSpPr/>
            <p:nvPr/>
          </p:nvSpPr>
          <p:spPr>
            <a:xfrm>
              <a:off x="9453594" y="5286388"/>
              <a:ext cx="142876" cy="12597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prstClr val="white"/>
                </a:solidFill>
              </a:endParaRPr>
            </a:p>
          </p:txBody>
        </p:sp>
        <p:sp>
          <p:nvSpPr>
            <p:cNvPr id="18579" name="TextBox 141"/>
            <p:cNvSpPr txBox="1">
              <a:spLocks noChangeArrowheads="1"/>
            </p:cNvSpPr>
            <p:nvPr/>
          </p:nvSpPr>
          <p:spPr bwMode="auto">
            <a:xfrm>
              <a:off x="8629752" y="4849577"/>
              <a:ext cx="823843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о-ксилол</a:t>
              </a:r>
            </a:p>
          </p:txBody>
        </p:sp>
        <p:sp>
          <p:nvSpPr>
            <p:cNvPr id="18580" name="TextBox 142"/>
            <p:cNvSpPr txBox="1">
              <a:spLocks noChangeArrowheads="1"/>
            </p:cNvSpPr>
            <p:nvPr/>
          </p:nvSpPr>
          <p:spPr bwMode="auto">
            <a:xfrm>
              <a:off x="8625698" y="5076415"/>
              <a:ext cx="823843" cy="31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ru-RU" altLang="ru-RU" sz="1100" b="1">
                  <a:solidFill>
                    <a:srgbClr val="000000"/>
                  </a:solidFill>
                  <a:latin typeface="Calibri" pitchFamily="34" charset="0"/>
                </a:rPr>
                <a:t>п-ксилол</a:t>
              </a:r>
            </a:p>
          </p:txBody>
        </p:sp>
      </p:grpSp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0" y="-9525"/>
            <a:ext cx="12192000" cy="58102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Технологии и катализаторы нефтехимии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(текущая ситуация)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5"/>
          <p:cNvSpPr>
            <a:spLocks noChangeArrowheads="1"/>
          </p:cNvSpPr>
          <p:nvPr/>
        </p:nvSpPr>
        <p:spPr bwMode="auto">
          <a:xfrm>
            <a:off x="2371725" y="147638"/>
            <a:ext cx="24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 </a:t>
            </a:r>
            <a:endParaRPr lang="ru-RU" altLang="ru-RU" sz="2800"/>
          </a:p>
        </p:txBody>
      </p:sp>
      <p:sp>
        <p:nvSpPr>
          <p:cNvPr id="19459" name="Заголовок 1"/>
          <p:cNvSpPr txBox="1">
            <a:spLocks/>
          </p:cNvSpPr>
          <p:nvPr/>
        </p:nvSpPr>
        <p:spPr bwMode="auto">
          <a:xfrm>
            <a:off x="0" y="0"/>
            <a:ext cx="12192000" cy="5365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III очередь строительства АО «Антипинский НПЗ»</a:t>
            </a:r>
          </a:p>
        </p:txBody>
      </p:sp>
      <p:sp>
        <p:nvSpPr>
          <p:cNvPr id="19460" name="Прямоугольник 21"/>
          <p:cNvSpPr>
            <a:spLocks noChangeArrowheads="1"/>
          </p:cNvSpPr>
          <p:nvPr/>
        </p:nvSpPr>
        <p:spPr bwMode="auto">
          <a:xfrm>
            <a:off x="1171575" y="2028825"/>
            <a:ext cx="1828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Очистные сооружения всего комплекса и блок оборотного водоснабжения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 l="2621" t="1682" r="2187" b="3281"/>
          <a:stretch>
            <a:fillRect/>
          </a:stretch>
        </p:blipFill>
        <p:spPr bwMode="auto">
          <a:xfrm>
            <a:off x="3108325" y="963613"/>
            <a:ext cx="190976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 flipV="1">
            <a:off x="809625" y="3403600"/>
            <a:ext cx="9848850" cy="793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/>
        </p:nvSpPr>
        <p:spPr>
          <a:xfrm rot="10800000">
            <a:off x="2147806" y="3503413"/>
            <a:ext cx="273000" cy="1260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3" cstate="print"/>
          <a:srcRect l="2789" t="1833" r="2206" b="2"/>
          <a:stretch>
            <a:fillRect/>
          </a:stretch>
        </p:blipFill>
        <p:spPr bwMode="auto">
          <a:xfrm>
            <a:off x="1301750" y="3629025"/>
            <a:ext cx="18637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5"/>
          <p:cNvSpPr txBox="1">
            <a:spLocks noChangeArrowheads="1"/>
          </p:cNvSpPr>
          <p:nvPr/>
        </p:nvSpPr>
        <p:spPr bwMode="auto">
          <a:xfrm>
            <a:off x="1619250" y="2962275"/>
            <a:ext cx="1130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300" b="1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Январь 2014</a:t>
            </a:r>
          </a:p>
        </p:txBody>
      </p:sp>
      <p:sp>
        <p:nvSpPr>
          <p:cNvPr id="19468" name="TextBox 9"/>
          <p:cNvSpPr txBox="1">
            <a:spLocks noChangeArrowheads="1"/>
          </p:cNvSpPr>
          <p:nvPr/>
        </p:nvSpPr>
        <p:spPr bwMode="auto">
          <a:xfrm>
            <a:off x="3509963" y="3529013"/>
            <a:ext cx="1130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300" b="1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Январь 2014</a:t>
            </a:r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3912171" y="3175338"/>
            <a:ext cx="273000" cy="1260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472" name="Прямоугольник 30"/>
          <p:cNvSpPr>
            <a:spLocks noChangeArrowheads="1"/>
          </p:cNvSpPr>
          <p:nvPr/>
        </p:nvSpPr>
        <p:spPr bwMode="auto">
          <a:xfrm>
            <a:off x="3032125" y="4068763"/>
            <a:ext cx="188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ЭЛОУ-АТ-3 – мощность</a:t>
            </a:r>
            <a:br>
              <a:rPr lang="ru-RU" altLang="ru-RU" sz="13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 до 5 млн.т/год</a:t>
            </a:r>
          </a:p>
        </p:txBody>
      </p:sp>
      <p:sp>
        <p:nvSpPr>
          <p:cNvPr id="19473" name="Прямоугольник 31"/>
          <p:cNvSpPr>
            <a:spLocks noChangeArrowheads="1"/>
          </p:cNvSpPr>
          <p:nvPr/>
        </p:nvSpPr>
        <p:spPr bwMode="auto">
          <a:xfrm>
            <a:off x="5048250" y="1901825"/>
            <a:ext cx="1874838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Установка гидроочистки дизельного топлива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(I поток) – мощность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до 3 млн. т/год</a:t>
            </a:r>
          </a:p>
        </p:txBody>
      </p:sp>
      <p:pic>
        <p:nvPicPr>
          <p:cNvPr id="194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313" y="3652838"/>
            <a:ext cx="19113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TextBox 12"/>
          <p:cNvSpPr txBox="1">
            <a:spLocks noChangeArrowheads="1"/>
          </p:cNvSpPr>
          <p:nvPr/>
        </p:nvSpPr>
        <p:spPr bwMode="auto">
          <a:xfrm>
            <a:off x="5421313" y="2967038"/>
            <a:ext cx="113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200" b="1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Октябрь 2015</a:t>
            </a: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800000">
            <a:off x="5846422" y="3513949"/>
            <a:ext cx="273000" cy="1299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947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981075"/>
            <a:ext cx="18002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Равнобедренный треугольник 36"/>
          <p:cNvSpPr/>
          <p:nvPr/>
        </p:nvSpPr>
        <p:spPr>
          <a:xfrm>
            <a:off x="7879641" y="3197749"/>
            <a:ext cx="273000" cy="1260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483" name="TextBox 15"/>
          <p:cNvSpPr txBox="1">
            <a:spLocks noChangeArrowheads="1"/>
          </p:cNvSpPr>
          <p:nvPr/>
        </p:nvSpPr>
        <p:spPr bwMode="auto">
          <a:xfrm>
            <a:off x="7470775" y="3446463"/>
            <a:ext cx="1219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300" b="1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Октябрь 2015</a:t>
            </a:r>
          </a:p>
        </p:txBody>
      </p:sp>
      <p:sp>
        <p:nvSpPr>
          <p:cNvPr id="19484" name="Прямоугольник 38"/>
          <p:cNvSpPr>
            <a:spLocks noChangeArrowheads="1"/>
          </p:cNvSpPr>
          <p:nvPr/>
        </p:nvSpPr>
        <p:spPr bwMode="auto">
          <a:xfrm>
            <a:off x="7094538" y="3938588"/>
            <a:ext cx="188118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Установка производства элементарной серы - мощность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30 тыс. т/год</a:t>
            </a:r>
          </a:p>
        </p:txBody>
      </p:sp>
      <p:pic>
        <p:nvPicPr>
          <p:cNvPr id="19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28088" y="3640138"/>
            <a:ext cx="17494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6" name="Прямоугольник 40"/>
          <p:cNvSpPr>
            <a:spLocks noChangeArrowheads="1"/>
          </p:cNvSpPr>
          <p:nvPr/>
        </p:nvSpPr>
        <p:spPr bwMode="auto">
          <a:xfrm>
            <a:off x="8958263" y="1901825"/>
            <a:ext cx="17367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Установка производства водорода – мощность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25 тыс. т/год</a:t>
            </a:r>
          </a:p>
        </p:txBody>
      </p:sp>
      <p:sp>
        <p:nvSpPr>
          <p:cNvPr id="19487" name="TextBox 17"/>
          <p:cNvSpPr txBox="1">
            <a:spLocks noChangeArrowheads="1"/>
          </p:cNvSpPr>
          <p:nvPr/>
        </p:nvSpPr>
        <p:spPr bwMode="auto">
          <a:xfrm>
            <a:off x="9383713" y="2949575"/>
            <a:ext cx="1219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300" b="1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Октябрь 2015</a:t>
            </a:r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0800000">
            <a:off x="9589294" y="3503025"/>
            <a:ext cx="273000" cy="1260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491" name="Прямоугольник 43"/>
          <p:cNvSpPr>
            <a:spLocks noChangeArrowheads="1"/>
          </p:cNvSpPr>
          <p:nvPr/>
        </p:nvSpPr>
        <p:spPr bwMode="auto">
          <a:xfrm>
            <a:off x="1474788" y="5992813"/>
            <a:ext cx="4621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Генеральный проектировщик: АО «ИНХП» </a:t>
            </a:r>
          </a:p>
          <a:p>
            <a:pPr eaLnBrk="1" hangingPunct="1"/>
            <a:r>
              <a:rPr lang="ru-RU" altLang="ru-RU" sz="140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5"/>
          <p:cNvSpPr>
            <a:spLocks noChangeArrowheads="1"/>
          </p:cNvSpPr>
          <p:nvPr/>
        </p:nvSpPr>
        <p:spPr bwMode="auto">
          <a:xfrm>
            <a:off x="2371725" y="147638"/>
            <a:ext cx="24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 </a:t>
            </a:r>
            <a:endParaRPr lang="ru-RU" altLang="ru-RU" sz="2800"/>
          </a:p>
        </p:txBody>
      </p:sp>
      <p:pic>
        <p:nvPicPr>
          <p:cNvPr id="20483" name="Рисунок 16" descr="рендер_202 АТ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1477963"/>
            <a:ext cx="6003925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8" descr="DSC_237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088" y="3806825"/>
            <a:ext cx="534352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15"/>
          <p:cNvSpPr>
            <a:spLocks noChangeArrowheads="1"/>
          </p:cNvSpPr>
          <p:nvPr/>
        </p:nvSpPr>
        <p:spPr bwMode="auto">
          <a:xfrm>
            <a:off x="1692275" y="5157788"/>
            <a:ext cx="44021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Базовый проект:  АО «ИНХП» 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Проектирование: АО «ИНХП»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	         ООО «НефтеХимИнжиниринг»</a:t>
            </a:r>
          </a:p>
        </p:txBody>
      </p:sp>
      <p:sp>
        <p:nvSpPr>
          <p:cNvPr id="20486" name="Заголовок 1"/>
          <p:cNvSpPr txBox="1">
            <a:spLocks/>
          </p:cNvSpPr>
          <p:nvPr/>
        </p:nvSpPr>
        <p:spPr bwMode="auto">
          <a:xfrm>
            <a:off x="0" y="0"/>
            <a:ext cx="12192000" cy="49053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ЭЛОУ АТ-3 (3,7 млн. тонн/год)</a:t>
            </a:r>
          </a:p>
        </p:txBody>
      </p:sp>
      <p:sp>
        <p:nvSpPr>
          <p:cNvPr id="20487" name="Прямоугольник 12"/>
          <p:cNvSpPr>
            <a:spLocks noChangeArrowheads="1"/>
          </p:cNvSpPr>
          <p:nvPr/>
        </p:nvSpPr>
        <p:spPr bwMode="auto">
          <a:xfrm>
            <a:off x="1692275" y="982663"/>
            <a:ext cx="427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АО «Антипинский НПЗ» (г. Тюмень)</a:t>
            </a:r>
          </a:p>
        </p:txBody>
      </p:sp>
      <p:sp>
        <p:nvSpPr>
          <p:cNvPr id="20488" name="Прямоугольник 9"/>
          <p:cNvSpPr>
            <a:spLocks noChangeArrowheads="1"/>
          </p:cNvSpPr>
          <p:nvPr/>
        </p:nvSpPr>
        <p:spPr bwMode="auto">
          <a:xfrm>
            <a:off x="6672263" y="1738313"/>
            <a:ext cx="38004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Гибкая схема переработки разных видов нефти</a:t>
            </a:r>
          </a:p>
        </p:txBody>
      </p:sp>
      <p:sp>
        <p:nvSpPr>
          <p:cNvPr id="20489" name="Прямоугольник 13"/>
          <p:cNvSpPr>
            <a:spLocks noChangeArrowheads="1"/>
          </p:cNvSpPr>
          <p:nvPr/>
        </p:nvSpPr>
        <p:spPr bwMode="auto">
          <a:xfrm>
            <a:off x="6672263" y="2384425"/>
            <a:ext cx="3800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Получение сжиженных газов различных марок </a:t>
            </a:r>
          </a:p>
        </p:txBody>
      </p:sp>
      <p:sp>
        <p:nvSpPr>
          <p:cNvPr id="20490" name="Прямоугольник 14"/>
          <p:cNvSpPr>
            <a:spLocks noChangeArrowheads="1"/>
          </p:cNvSpPr>
          <p:nvPr/>
        </p:nvSpPr>
        <p:spPr bwMode="auto">
          <a:xfrm>
            <a:off x="6672263" y="2976563"/>
            <a:ext cx="3800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Стабилизация бензина</a:t>
            </a:r>
          </a:p>
        </p:txBody>
      </p:sp>
      <p:sp>
        <p:nvSpPr>
          <p:cNvPr id="20491" name="Прямоугольник 19"/>
          <p:cNvSpPr>
            <a:spLocks noChangeArrowheads="1"/>
          </p:cNvSpPr>
          <p:nvPr/>
        </p:nvSpPr>
        <p:spPr bwMode="auto">
          <a:xfrm>
            <a:off x="6672263" y="3348038"/>
            <a:ext cx="42497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Экологическое воздействие ниже на 20 %</a:t>
            </a:r>
          </a:p>
        </p:txBody>
      </p:sp>
      <p:sp>
        <p:nvSpPr>
          <p:cNvPr id="20492" name="Прямоугольник 5"/>
          <p:cNvSpPr>
            <a:spLocks noChangeArrowheads="1"/>
          </p:cNvSpPr>
          <p:nvPr/>
        </p:nvSpPr>
        <p:spPr bwMode="auto">
          <a:xfrm>
            <a:off x="8894763" y="996950"/>
            <a:ext cx="1741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25"/>
          <p:cNvSpPr>
            <a:spLocks noChangeArrowheads="1"/>
          </p:cNvSpPr>
          <p:nvPr/>
        </p:nvSpPr>
        <p:spPr bwMode="auto">
          <a:xfrm>
            <a:off x="2371725" y="147638"/>
            <a:ext cx="24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 </a:t>
            </a:r>
            <a:endParaRPr lang="ru-RU" altLang="ru-RU" sz="2800"/>
          </a:p>
        </p:txBody>
      </p:sp>
      <p:pic>
        <p:nvPicPr>
          <p:cNvPr id="21507" name="Рисунок 20" descr="фото реакт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0" y="2813050"/>
            <a:ext cx="57277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15"/>
          <p:cNvSpPr>
            <a:spLocks noChangeArrowheads="1"/>
          </p:cNvSpPr>
          <p:nvPr/>
        </p:nvSpPr>
        <p:spPr bwMode="auto">
          <a:xfrm>
            <a:off x="1347788" y="5549900"/>
            <a:ext cx="5194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1789113" algn="l"/>
              </a:tabLst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Лицензиар: АО «ИНХП»</a:t>
            </a:r>
          </a:p>
          <a:p>
            <a:pPr eaLnBrk="1" hangingPunct="1">
              <a:tabLst>
                <a:tab pos="1789113" algn="l"/>
              </a:tabLst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Проектирование: АО «ИНХП» </a:t>
            </a:r>
          </a:p>
          <a:p>
            <a:pPr eaLnBrk="1" hangingPunct="1">
              <a:tabLst>
                <a:tab pos="1789113" algn="l"/>
              </a:tabLst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                    ООО «НефтеХимИнжиниринг»</a:t>
            </a:r>
          </a:p>
        </p:txBody>
      </p:sp>
      <p:pic>
        <p:nvPicPr>
          <p:cNvPr id="21509" name="Рисунок 14" descr="УПЭС_сверху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31913"/>
            <a:ext cx="57435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Заголовок 1"/>
          <p:cNvSpPr txBox="1">
            <a:spLocks/>
          </p:cNvSpPr>
          <p:nvPr/>
        </p:nvSpPr>
        <p:spPr bwMode="auto">
          <a:xfrm>
            <a:off x="0" y="0"/>
            <a:ext cx="12192000" cy="48895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производства элементной серы (30 тыс. тонн/год)</a:t>
            </a:r>
          </a:p>
        </p:txBody>
      </p:sp>
      <p:sp>
        <p:nvSpPr>
          <p:cNvPr id="21511" name="Заголовок 1"/>
          <p:cNvSpPr txBox="1">
            <a:spLocks/>
          </p:cNvSpPr>
          <p:nvPr/>
        </p:nvSpPr>
        <p:spPr bwMode="auto">
          <a:xfrm>
            <a:off x="1690688" y="993775"/>
            <a:ext cx="4510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АО «Антипинский НПЗ» (г. Тюмень) </a:t>
            </a:r>
          </a:p>
        </p:txBody>
      </p:sp>
      <p:sp>
        <p:nvSpPr>
          <p:cNvPr id="21512" name="Прямоугольник 8"/>
          <p:cNvSpPr>
            <a:spLocks noChangeArrowheads="1"/>
          </p:cNvSpPr>
          <p:nvPr/>
        </p:nvSpPr>
        <p:spPr bwMode="auto">
          <a:xfrm>
            <a:off x="7054850" y="1679575"/>
            <a:ext cx="38401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Степень конверсии 98%</a:t>
            </a:r>
          </a:p>
        </p:txBody>
      </p:sp>
      <p:sp>
        <p:nvSpPr>
          <p:cNvPr id="21513" name="Прямоугольник 9"/>
          <p:cNvSpPr>
            <a:spLocks noChangeArrowheads="1"/>
          </p:cNvSpPr>
          <p:nvPr/>
        </p:nvSpPr>
        <p:spPr bwMode="auto">
          <a:xfrm>
            <a:off x="7054850" y="2182813"/>
            <a:ext cx="3840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Применяются российские катализаторы</a:t>
            </a:r>
          </a:p>
        </p:txBody>
      </p:sp>
      <p:sp>
        <p:nvSpPr>
          <p:cNvPr id="21514" name="Прямоугольник 5"/>
          <p:cNvSpPr>
            <a:spLocks noChangeArrowheads="1"/>
          </p:cNvSpPr>
          <p:nvPr/>
        </p:nvSpPr>
        <p:spPr bwMode="auto">
          <a:xfrm>
            <a:off x="8894763" y="1004888"/>
            <a:ext cx="173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5"/>
          <p:cNvSpPr>
            <a:spLocks noChangeArrowheads="1"/>
          </p:cNvSpPr>
          <p:nvPr/>
        </p:nvSpPr>
        <p:spPr bwMode="auto">
          <a:xfrm>
            <a:off x="2371725" y="147638"/>
            <a:ext cx="24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 </a:t>
            </a:r>
            <a:endParaRPr lang="ru-RU" altLang="ru-RU" sz="2800"/>
          </a:p>
        </p:txBody>
      </p:sp>
      <p:sp>
        <p:nvSpPr>
          <p:cNvPr id="22531" name="Прямоугольник 17"/>
          <p:cNvSpPr>
            <a:spLocks noChangeArrowheads="1"/>
          </p:cNvSpPr>
          <p:nvPr/>
        </p:nvSpPr>
        <p:spPr bwMode="auto">
          <a:xfrm>
            <a:off x="1687513" y="5541963"/>
            <a:ext cx="55737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Лицензиар: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Haldor T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psoe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Проектирование: АО «ИНХП»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	          ООО «НефтеХимИнжиниринг»</a:t>
            </a:r>
          </a:p>
        </p:txBody>
      </p:sp>
      <p:pic>
        <p:nvPicPr>
          <p:cNvPr id="22532" name="Рисунок 18" descr="C высоты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5" y="1347788"/>
            <a:ext cx="5783263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Заголовок 1"/>
          <p:cNvSpPr txBox="1">
            <a:spLocks/>
          </p:cNvSpPr>
          <p:nvPr/>
        </p:nvSpPr>
        <p:spPr bwMode="auto">
          <a:xfrm>
            <a:off x="0" y="0"/>
            <a:ext cx="12192000" cy="55721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гидроочистки дизельного топлива (2,6 млн. тонн/год)</a:t>
            </a:r>
          </a:p>
        </p:txBody>
      </p:sp>
      <p:sp>
        <p:nvSpPr>
          <p:cNvPr id="22534" name="Прямоугольник 12"/>
          <p:cNvSpPr>
            <a:spLocks noChangeArrowheads="1"/>
          </p:cNvSpPr>
          <p:nvPr/>
        </p:nvSpPr>
        <p:spPr bwMode="auto">
          <a:xfrm>
            <a:off x="1687513" y="995363"/>
            <a:ext cx="4591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АО «Антипинский НПЗ» (г. Тюмень)</a:t>
            </a:r>
          </a:p>
        </p:txBody>
      </p:sp>
      <p:pic>
        <p:nvPicPr>
          <p:cNvPr id="22535" name="Рисунок 15" descr="Фото_гидроочистка_на-АВ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2438400"/>
            <a:ext cx="5800725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5"/>
          <p:cNvSpPr>
            <a:spLocks noChangeArrowheads="1"/>
          </p:cNvSpPr>
          <p:nvPr/>
        </p:nvSpPr>
        <p:spPr bwMode="auto">
          <a:xfrm>
            <a:off x="8894763" y="976313"/>
            <a:ext cx="173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0" y="0"/>
            <a:ext cx="12192000" cy="5762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замедленного коксования (2 млн. тонн/год)</a:t>
            </a:r>
          </a:p>
        </p:txBody>
      </p:sp>
      <p:pic>
        <p:nvPicPr>
          <p:cNvPr id="23556" name="Picture 54" descr="http://www.taneco.ru/foto/2016-07/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9513" y="2830513"/>
            <a:ext cx="5651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10"/>
          <p:cNvSpPr>
            <a:spLocks noChangeArrowheads="1"/>
          </p:cNvSpPr>
          <p:nvPr/>
        </p:nvSpPr>
        <p:spPr bwMode="auto">
          <a:xfrm>
            <a:off x="1719263" y="944563"/>
            <a:ext cx="35829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АО «Танеко» (г. Нижнекамск)</a:t>
            </a:r>
          </a:p>
        </p:txBody>
      </p:sp>
      <p:sp>
        <p:nvSpPr>
          <p:cNvPr id="23558" name="Прямоугольник 12"/>
          <p:cNvSpPr>
            <a:spLocks noChangeArrowheads="1"/>
          </p:cNvSpPr>
          <p:nvPr/>
        </p:nvSpPr>
        <p:spPr bwMode="auto">
          <a:xfrm>
            <a:off x="1143000" y="5821363"/>
            <a:ext cx="6372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Лицензиар: АО «ИНХП»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Проектирование: ООО «ЛУКОЙЛ-Нижегородниинефтепроект»</a:t>
            </a:r>
          </a:p>
        </p:txBody>
      </p:sp>
      <p:sp>
        <p:nvSpPr>
          <p:cNvPr id="23559" name="Прямоугольник 13"/>
          <p:cNvSpPr>
            <a:spLocks noChangeArrowheads="1"/>
          </p:cNvSpPr>
          <p:nvPr/>
        </p:nvSpPr>
        <p:spPr bwMode="auto">
          <a:xfrm>
            <a:off x="6726238" y="1752600"/>
            <a:ext cx="4005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Межремонтный пробег печей  увеличен в 1,5 раза</a:t>
            </a: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6726238" y="2371725"/>
            <a:ext cx="4186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Выбросы в атмосферу снижены на  20 % </a:t>
            </a:r>
          </a:p>
        </p:txBody>
      </p:sp>
      <p:pic>
        <p:nvPicPr>
          <p:cNvPr id="23561" name="Picture 2" descr="http://www.taneco.ru/foto/2016-07/_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1408113"/>
            <a:ext cx="570865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5"/>
          <p:cNvSpPr>
            <a:spLocks noChangeArrowheads="1"/>
          </p:cNvSpPr>
          <p:nvPr/>
        </p:nvSpPr>
        <p:spPr bwMode="auto">
          <a:xfrm>
            <a:off x="2371725" y="147638"/>
            <a:ext cx="24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 </a:t>
            </a:r>
            <a:endParaRPr lang="ru-RU" altLang="ru-RU" sz="2800"/>
          </a:p>
        </p:txBody>
      </p:sp>
      <p:pic>
        <p:nvPicPr>
          <p:cNvPr id="24579" name="Рисунок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938" y="3048000"/>
            <a:ext cx="5230812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18"/>
          <p:cNvSpPr>
            <a:spLocks noChangeArrowheads="1"/>
          </p:cNvSpPr>
          <p:nvPr/>
        </p:nvSpPr>
        <p:spPr bwMode="auto">
          <a:xfrm>
            <a:off x="1528763" y="5210175"/>
            <a:ext cx="4594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Лицензиар: АО «ИНХП»</a:t>
            </a:r>
          </a:p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Проектирование: АО «ИНХП»</a:t>
            </a:r>
          </a:p>
        </p:txBody>
      </p:sp>
      <p:pic>
        <p:nvPicPr>
          <p:cNvPr id="24581" name="Рисунок 14" descr="вес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1371600"/>
            <a:ext cx="6272213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Заголовок 1"/>
          <p:cNvSpPr txBox="1">
            <a:spLocks/>
          </p:cNvSpPr>
          <p:nvPr/>
        </p:nvSpPr>
        <p:spPr bwMode="auto">
          <a:xfrm>
            <a:off x="0" y="0"/>
            <a:ext cx="12192000" cy="56832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оборотного водоснабжения (12 тыс. куб. м./час)</a:t>
            </a:r>
          </a:p>
        </p:txBody>
      </p:sp>
      <p:sp>
        <p:nvSpPr>
          <p:cNvPr id="24583" name="Прямоугольник 11"/>
          <p:cNvSpPr>
            <a:spLocks noChangeArrowheads="1"/>
          </p:cNvSpPr>
          <p:nvPr/>
        </p:nvSpPr>
        <p:spPr bwMode="auto">
          <a:xfrm>
            <a:off x="1711325" y="947738"/>
            <a:ext cx="3706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АО «Танеко» (г. Нижнекамск)</a:t>
            </a:r>
          </a:p>
        </p:txBody>
      </p:sp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7485063" y="1708150"/>
            <a:ext cx="3563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Площадь размещения ниже аналогов в 3-5 раз</a:t>
            </a:r>
          </a:p>
        </p:txBody>
      </p:sp>
      <p:sp>
        <p:nvSpPr>
          <p:cNvPr id="24585" name="Прямоугольник 12"/>
          <p:cNvSpPr>
            <a:spLocks noChangeArrowheads="1"/>
          </p:cNvSpPr>
          <p:nvPr/>
        </p:nvSpPr>
        <p:spPr bwMode="auto">
          <a:xfrm>
            <a:off x="7469188" y="2263775"/>
            <a:ext cx="35639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КПД выше аналогов на 25-35 %</a:t>
            </a:r>
          </a:p>
        </p:txBody>
      </p:sp>
      <p:sp>
        <p:nvSpPr>
          <p:cNvPr id="24586" name="Прямоугольник 9"/>
          <p:cNvSpPr>
            <a:spLocks noChangeArrowheads="1"/>
          </p:cNvSpPr>
          <p:nvPr/>
        </p:nvSpPr>
        <p:spPr bwMode="auto">
          <a:xfrm>
            <a:off x="7469188" y="2601913"/>
            <a:ext cx="3563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Энергозатраты ниже до 15 % </a:t>
            </a:r>
          </a:p>
        </p:txBody>
      </p:sp>
      <p:sp>
        <p:nvSpPr>
          <p:cNvPr id="24587" name="Прямоугольник 5"/>
          <p:cNvSpPr>
            <a:spLocks noChangeArrowheads="1"/>
          </p:cNvSpPr>
          <p:nvPr/>
        </p:nvSpPr>
        <p:spPr bwMode="auto">
          <a:xfrm>
            <a:off x="8912225" y="993775"/>
            <a:ext cx="173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Мировой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32931</TotalTime>
  <Words>1326</Words>
  <Application>Microsoft Office PowerPoint</Application>
  <PresentationFormat>Произвольный</PresentationFormat>
  <Paragraphs>356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Calibri</vt:lpstr>
      <vt:lpstr>Wingdings</vt:lpstr>
      <vt:lpstr>Wingdings 2</vt:lpstr>
      <vt:lpstr>Calibri Light</vt:lpstr>
      <vt:lpstr>Tw Cen MT</vt:lpstr>
      <vt:lpstr>Times New Roman</vt:lpstr>
      <vt:lpstr>Обычная</vt:lpstr>
      <vt:lpstr>1_Тема Office</vt:lpstr>
      <vt:lpstr>Тема Office</vt:lpstr>
      <vt:lpstr>Visio</vt:lpstr>
      <vt:lpstr>VISIO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Пользователь Windows</cp:lastModifiedBy>
  <cp:revision>535</cp:revision>
  <cp:lastPrinted>2016-11-24T06:21:02Z</cp:lastPrinted>
  <dcterms:created xsi:type="dcterms:W3CDTF">2014-04-16T06:42:10Z</dcterms:created>
  <dcterms:modified xsi:type="dcterms:W3CDTF">2019-04-11T06:33:50Z</dcterms:modified>
</cp:coreProperties>
</file>