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  <p:sldMasterId id="2147484134" r:id="rId2"/>
    <p:sldMasterId id="2147484120" r:id="rId3"/>
  </p:sldMasterIdLst>
  <p:notesMasterIdLst>
    <p:notesMasterId r:id="rId10"/>
  </p:notesMasterIdLst>
  <p:handoutMasterIdLst>
    <p:handoutMasterId r:id="rId11"/>
  </p:handoutMasterIdLst>
  <p:sldIdLst>
    <p:sldId id="800" r:id="rId4"/>
    <p:sldId id="801" r:id="rId5"/>
    <p:sldId id="802" r:id="rId6"/>
    <p:sldId id="834" r:id="rId7"/>
    <p:sldId id="835" r:id="rId8"/>
    <p:sldId id="836" r:id="rId9"/>
  </p:sldIdLst>
  <p:sldSz cx="9906000" cy="6858000" type="A4"/>
  <p:notesSz cx="6734175" cy="9853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 userDrawn="1">
          <p15:clr>
            <a:srgbClr val="A4A3A4"/>
          </p15:clr>
        </p15:guide>
        <p15:guide id="2" orient="horz" pos="2115" userDrawn="1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pos="6068">
          <p15:clr>
            <a:srgbClr val="A4A3A4"/>
          </p15:clr>
        </p15:guide>
        <p15:guide id="6" pos="308">
          <p15:clr>
            <a:srgbClr val="A4A3A4"/>
          </p15:clr>
        </p15:guide>
        <p15:guide id="7" pos="6239">
          <p15:clr>
            <a:srgbClr val="A4A3A4"/>
          </p15:clr>
        </p15:guide>
        <p15:guide id="8" pos="4844">
          <p15:clr>
            <a:srgbClr val="A4A3A4"/>
          </p15:clr>
        </p15:guide>
        <p15:guide id="9" pos="3211">
          <p15:clr>
            <a:srgbClr val="A4A3A4"/>
          </p15:clr>
        </p15:guide>
        <p15:guide id="10" orient="horz" pos="618">
          <p15:clr>
            <a:srgbClr val="A4A3A4"/>
          </p15:clr>
        </p15:guide>
        <p15:guide id="11" pos="172">
          <p15:clr>
            <a:srgbClr val="A4A3A4"/>
          </p15:clr>
        </p15:guide>
        <p15:guide id="12" pos="3120">
          <p15:clr>
            <a:srgbClr val="A4A3A4"/>
          </p15:clr>
        </p15:guide>
        <p15:guide id="13" orient="horz" pos="3974">
          <p15:clr>
            <a:srgbClr val="A4A3A4"/>
          </p15:clr>
        </p15:guide>
        <p15:guide id="14" orient="horz" pos="2478">
          <p15:clr>
            <a:srgbClr val="A4A3A4"/>
          </p15:clr>
        </p15:guide>
        <p15:guide id="15" orient="horz" pos="2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F2F2F2"/>
    <a:srgbClr val="00B050"/>
    <a:srgbClr val="FFE0CC"/>
    <a:srgbClr val="000000"/>
    <a:srgbClr val="FFF0E7"/>
    <a:srgbClr val="FFF3E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5" autoAdjust="0"/>
    <p:restoredTop sz="99645" autoAdjust="0"/>
  </p:normalViewPr>
  <p:slideViewPr>
    <p:cSldViewPr snapToObjects="1" showGuides="1">
      <p:cViewPr>
        <p:scale>
          <a:sx n="95" d="100"/>
          <a:sy n="95" d="100"/>
        </p:scale>
        <p:origin x="-996" y="-30"/>
      </p:cViewPr>
      <p:guideLst>
        <p:guide orient="horz" pos="981"/>
        <p:guide orient="horz" pos="2115"/>
        <p:guide orient="horz" pos="3929"/>
        <p:guide orient="horz" pos="572"/>
        <p:guide orient="horz" pos="618"/>
        <p:guide orient="horz" pos="3974"/>
        <p:guide orient="horz" pos="2478"/>
        <p:guide orient="horz" pos="2795"/>
        <p:guide pos="6068"/>
        <p:guide pos="308"/>
        <p:guide pos="6239"/>
        <p:guide pos="4844"/>
        <p:guide pos="3211"/>
        <p:guide pos="17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081" rIns="94161" bIns="47081" numCol="1" anchor="t" anchorCtr="0" compatLnSpc="1">
            <a:prstTxWarp prst="textNoShape">
              <a:avLst/>
            </a:prstTxWarp>
          </a:bodyPr>
          <a:lstStyle>
            <a:lvl1pPr defTabSz="941745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081" rIns="94161" bIns="47081" numCol="1" anchor="t" anchorCtr="0" compatLnSpc="1">
            <a:prstTxWarp prst="textNoShape">
              <a:avLst/>
            </a:prstTxWarp>
          </a:bodyPr>
          <a:lstStyle>
            <a:lvl1pPr algn="r" defTabSz="941745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99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081" rIns="94161" bIns="47081" numCol="1" anchor="b" anchorCtr="0" compatLnSpc="1">
            <a:prstTxWarp prst="textNoShape">
              <a:avLst/>
            </a:prstTxWarp>
          </a:bodyPr>
          <a:lstStyle>
            <a:lvl1pPr defTabSz="941745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599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081" rIns="94161" bIns="47081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/>
            </a:lvl1pPr>
          </a:lstStyle>
          <a:p>
            <a:fld id="{5C57DBEF-4595-4F4E-931C-477108FBB0B8}" type="slidenum">
              <a:rPr lang="en-US" altLang="ru-RU">
                <a:latin typeface="Calibri" panose="020F0502020204030204" pitchFamily="34" charset="0"/>
              </a:rPr>
              <a:pPr/>
              <a:t>‹#›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05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081" rIns="94161" bIns="47081" numCol="1" anchor="t" anchorCtr="0" compatLnSpc="1">
            <a:prstTxWarp prst="textNoShape">
              <a:avLst/>
            </a:prstTxWarp>
          </a:bodyPr>
          <a:lstStyle>
            <a:lvl1pPr defTabSz="941745" eaLnBrk="1" hangingPunct="1">
              <a:defRPr sz="12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081" rIns="94161" bIns="47081" numCol="1" anchor="t" anchorCtr="0" compatLnSpc="1">
            <a:prstTxWarp prst="textNoShape">
              <a:avLst/>
            </a:prstTxWarp>
          </a:bodyPr>
          <a:lstStyle>
            <a:lvl1pPr algn="r" defTabSz="941745" eaLnBrk="1" hangingPunct="1">
              <a:defRPr sz="12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1363"/>
            <a:ext cx="5330825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79950"/>
            <a:ext cx="538797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081" rIns="94161" bIns="47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081" rIns="94161" bIns="47081" numCol="1" anchor="b" anchorCtr="0" compatLnSpc="1">
            <a:prstTxWarp prst="textNoShape">
              <a:avLst/>
            </a:prstTxWarp>
          </a:bodyPr>
          <a:lstStyle>
            <a:lvl1pPr defTabSz="941745" eaLnBrk="1" hangingPunct="1">
              <a:defRPr sz="12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5990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1" tIns="47081" rIns="94161" bIns="47081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86C151E-BAD1-4147-86C2-4ADE2FC0B55E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45851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.xml"/><Relationship Id="rId7" Type="http://schemas.openxmlformats.org/officeDocument/2006/relationships/oleObject" Target="../embeddings/oleObject4.bin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14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0" y="1497484"/>
            <a:ext cx="234791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spect="1" noChangeArrowheads="1" noTextEdit="1"/>
          </p:cNvSpPr>
          <p:nvPr/>
        </p:nvSpPr>
        <p:spPr bwMode="auto">
          <a:xfrm>
            <a:off x="6032500" y="174625"/>
            <a:ext cx="33718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37263" y="1317625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37263" y="1181100"/>
            <a:ext cx="88900" cy="79375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037263" y="1041400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037263" y="904875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037263" y="768350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037263" y="628650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037263" y="492125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184900" y="1317625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184900" y="1181100"/>
            <a:ext cx="88900" cy="79375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6184900" y="1041400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184900" y="904875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184900" y="768350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184900" y="628650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184900" y="492125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335713" y="1317625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335713" y="1181100"/>
            <a:ext cx="88900" cy="79375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6335713" y="1041400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335713" y="904875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335713" y="768350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6335713" y="628650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335713" y="492125"/>
            <a:ext cx="88900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6483350" y="1317625"/>
            <a:ext cx="90488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6483350" y="1181100"/>
            <a:ext cx="90488" cy="79375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6483350" y="1041400"/>
            <a:ext cx="90488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6483350" y="904875"/>
            <a:ext cx="90488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6483350" y="768350"/>
            <a:ext cx="90488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483350" y="628650"/>
            <a:ext cx="90488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6483350" y="492125"/>
            <a:ext cx="90488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630988" y="1317625"/>
            <a:ext cx="90487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6630988" y="492125"/>
            <a:ext cx="90487" cy="82550"/>
          </a:xfrm>
          <a:prstGeom prst="rect">
            <a:avLst/>
          </a:prstGeom>
          <a:solidFill>
            <a:schemeClr val="bg2"/>
          </a:solidFill>
          <a:ln w="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anose="020F0502020204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6429375" y="180975"/>
            <a:ext cx="828675" cy="1530350"/>
          </a:xfrm>
          <a:custGeom>
            <a:avLst/>
            <a:gdLst>
              <a:gd name="T0" fmla="*/ 828940 w 482"/>
              <a:gd name="T1" fmla="*/ 0 h 964"/>
              <a:gd name="T2" fmla="*/ 739511 w 482"/>
              <a:gd name="T3" fmla="*/ 82550 h 964"/>
              <a:gd name="T4" fmla="*/ 684477 w 482"/>
              <a:gd name="T5" fmla="*/ 95250 h 964"/>
              <a:gd name="T6" fmla="*/ 588169 w 482"/>
              <a:gd name="T7" fmla="*/ 34925 h 964"/>
              <a:gd name="T8" fmla="*/ 533136 w 482"/>
              <a:gd name="T9" fmla="*/ 136525 h 964"/>
              <a:gd name="T10" fmla="*/ 385234 w 482"/>
              <a:gd name="T11" fmla="*/ 215900 h 964"/>
              <a:gd name="T12" fmla="*/ 264848 w 482"/>
              <a:gd name="T13" fmla="*/ 209550 h 964"/>
              <a:gd name="T14" fmla="*/ 257969 w 482"/>
              <a:gd name="T15" fmla="*/ 327025 h 964"/>
              <a:gd name="T16" fmla="*/ 130704 w 482"/>
              <a:gd name="T17" fmla="*/ 349250 h 964"/>
              <a:gd name="T18" fmla="*/ 161660 w 482"/>
              <a:gd name="T19" fmla="*/ 460375 h 964"/>
              <a:gd name="T20" fmla="*/ 106627 w 482"/>
              <a:gd name="T21" fmla="*/ 606425 h 964"/>
              <a:gd name="T22" fmla="*/ 0 w 482"/>
              <a:gd name="T23" fmla="*/ 673100 h 964"/>
              <a:gd name="T24" fmla="*/ 85990 w 482"/>
              <a:gd name="T25" fmla="*/ 727075 h 964"/>
              <a:gd name="T26" fmla="*/ 85990 w 482"/>
              <a:gd name="T27" fmla="*/ 806451 h 964"/>
              <a:gd name="T28" fmla="*/ 89429 w 482"/>
              <a:gd name="T29" fmla="*/ 844551 h 964"/>
              <a:gd name="T30" fmla="*/ 17198 w 482"/>
              <a:gd name="T31" fmla="*/ 939801 h 964"/>
              <a:gd name="T32" fmla="*/ 106627 w 482"/>
              <a:gd name="T33" fmla="*/ 927101 h 964"/>
              <a:gd name="T34" fmla="*/ 165100 w 482"/>
              <a:gd name="T35" fmla="*/ 1073151 h 964"/>
              <a:gd name="T36" fmla="*/ 130704 w 482"/>
              <a:gd name="T37" fmla="*/ 1184276 h 964"/>
              <a:gd name="T38" fmla="*/ 261408 w 482"/>
              <a:gd name="T39" fmla="*/ 1206501 h 964"/>
              <a:gd name="T40" fmla="*/ 261408 w 482"/>
              <a:gd name="T41" fmla="*/ 1327151 h 964"/>
              <a:gd name="T42" fmla="*/ 388673 w 482"/>
              <a:gd name="T43" fmla="*/ 1317626 h 964"/>
              <a:gd name="T44" fmla="*/ 546894 w 482"/>
              <a:gd name="T45" fmla="*/ 1400176 h 964"/>
              <a:gd name="T46" fmla="*/ 502179 w 482"/>
              <a:gd name="T47" fmla="*/ 1473201 h 964"/>
              <a:gd name="T48" fmla="*/ 615686 w 482"/>
              <a:gd name="T49" fmla="*/ 1422401 h 964"/>
              <a:gd name="T50" fmla="*/ 674159 w 482"/>
              <a:gd name="T51" fmla="*/ 1438276 h 964"/>
              <a:gd name="T52" fmla="*/ 739511 w 482"/>
              <a:gd name="T53" fmla="*/ 1530351 h 964"/>
              <a:gd name="T54" fmla="*/ 828940 w 482"/>
              <a:gd name="T55" fmla="*/ 1260476 h 964"/>
              <a:gd name="T56" fmla="*/ 643202 w 482"/>
              <a:gd name="T57" fmla="*/ 1228726 h 964"/>
              <a:gd name="T58" fmla="*/ 484981 w 482"/>
              <a:gd name="T59" fmla="*/ 1143001 h 964"/>
              <a:gd name="T60" fmla="*/ 368036 w 482"/>
              <a:gd name="T61" fmla="*/ 1016001 h 964"/>
              <a:gd name="T62" fmla="*/ 302683 w 482"/>
              <a:gd name="T63" fmla="*/ 854076 h 964"/>
              <a:gd name="T64" fmla="*/ 302683 w 482"/>
              <a:gd name="T65" fmla="*/ 679450 h 964"/>
              <a:gd name="T66" fmla="*/ 368036 w 482"/>
              <a:gd name="T67" fmla="*/ 517525 h 964"/>
              <a:gd name="T68" fmla="*/ 484981 w 482"/>
              <a:gd name="T69" fmla="*/ 390525 h 964"/>
              <a:gd name="T70" fmla="*/ 643202 w 482"/>
              <a:gd name="T71" fmla="*/ 304800 h 964"/>
              <a:gd name="T72" fmla="*/ 828940 w 482"/>
              <a:gd name="T73" fmla="*/ 273050 h 96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82" h="964">
                <a:moveTo>
                  <a:pt x="482" y="172"/>
                </a:moveTo>
                <a:lnTo>
                  <a:pt x="482" y="0"/>
                </a:lnTo>
                <a:lnTo>
                  <a:pt x="430" y="0"/>
                </a:lnTo>
                <a:lnTo>
                  <a:pt x="430" y="52"/>
                </a:lnTo>
                <a:lnTo>
                  <a:pt x="436" y="52"/>
                </a:lnTo>
                <a:lnTo>
                  <a:pt x="398" y="60"/>
                </a:lnTo>
                <a:lnTo>
                  <a:pt x="360" y="68"/>
                </a:lnTo>
                <a:lnTo>
                  <a:pt x="342" y="22"/>
                </a:lnTo>
                <a:lnTo>
                  <a:pt x="294" y="40"/>
                </a:lnTo>
                <a:lnTo>
                  <a:pt x="310" y="86"/>
                </a:lnTo>
                <a:lnTo>
                  <a:pt x="266" y="110"/>
                </a:lnTo>
                <a:lnTo>
                  <a:pt x="224" y="136"/>
                </a:lnTo>
                <a:lnTo>
                  <a:pt x="192" y="98"/>
                </a:lnTo>
                <a:lnTo>
                  <a:pt x="154" y="132"/>
                </a:lnTo>
                <a:lnTo>
                  <a:pt x="184" y="170"/>
                </a:lnTo>
                <a:lnTo>
                  <a:pt x="150" y="206"/>
                </a:lnTo>
                <a:lnTo>
                  <a:pt x="120" y="246"/>
                </a:lnTo>
                <a:lnTo>
                  <a:pt x="76" y="220"/>
                </a:lnTo>
                <a:lnTo>
                  <a:pt x="50" y="266"/>
                </a:lnTo>
                <a:lnTo>
                  <a:pt x="94" y="290"/>
                </a:lnTo>
                <a:lnTo>
                  <a:pt x="76" y="336"/>
                </a:lnTo>
                <a:lnTo>
                  <a:pt x="62" y="382"/>
                </a:lnTo>
                <a:lnTo>
                  <a:pt x="10" y="372"/>
                </a:lnTo>
                <a:lnTo>
                  <a:pt x="0" y="424"/>
                </a:lnTo>
                <a:lnTo>
                  <a:pt x="52" y="434"/>
                </a:lnTo>
                <a:lnTo>
                  <a:pt x="50" y="458"/>
                </a:lnTo>
                <a:lnTo>
                  <a:pt x="50" y="482"/>
                </a:lnTo>
                <a:lnTo>
                  <a:pt x="50" y="508"/>
                </a:lnTo>
                <a:lnTo>
                  <a:pt x="52" y="534"/>
                </a:lnTo>
                <a:lnTo>
                  <a:pt x="52" y="532"/>
                </a:lnTo>
                <a:lnTo>
                  <a:pt x="2" y="542"/>
                </a:lnTo>
                <a:lnTo>
                  <a:pt x="10" y="592"/>
                </a:lnTo>
                <a:lnTo>
                  <a:pt x="62" y="584"/>
                </a:lnTo>
                <a:lnTo>
                  <a:pt x="76" y="632"/>
                </a:lnTo>
                <a:lnTo>
                  <a:pt x="96" y="676"/>
                </a:lnTo>
                <a:lnTo>
                  <a:pt x="52" y="702"/>
                </a:lnTo>
                <a:lnTo>
                  <a:pt x="76" y="746"/>
                </a:lnTo>
                <a:lnTo>
                  <a:pt x="122" y="722"/>
                </a:lnTo>
                <a:lnTo>
                  <a:pt x="152" y="760"/>
                </a:lnTo>
                <a:lnTo>
                  <a:pt x="186" y="796"/>
                </a:lnTo>
                <a:lnTo>
                  <a:pt x="152" y="836"/>
                </a:lnTo>
                <a:lnTo>
                  <a:pt x="192" y="870"/>
                </a:lnTo>
                <a:lnTo>
                  <a:pt x="226" y="830"/>
                </a:lnTo>
                <a:lnTo>
                  <a:pt x="270" y="858"/>
                </a:lnTo>
                <a:lnTo>
                  <a:pt x="318" y="882"/>
                </a:lnTo>
                <a:lnTo>
                  <a:pt x="308" y="880"/>
                </a:lnTo>
                <a:lnTo>
                  <a:pt x="292" y="928"/>
                </a:lnTo>
                <a:lnTo>
                  <a:pt x="340" y="946"/>
                </a:lnTo>
                <a:lnTo>
                  <a:pt x="358" y="896"/>
                </a:lnTo>
                <a:lnTo>
                  <a:pt x="354" y="896"/>
                </a:lnTo>
                <a:lnTo>
                  <a:pt x="392" y="906"/>
                </a:lnTo>
                <a:lnTo>
                  <a:pt x="430" y="912"/>
                </a:lnTo>
                <a:lnTo>
                  <a:pt x="430" y="964"/>
                </a:lnTo>
                <a:lnTo>
                  <a:pt x="482" y="964"/>
                </a:lnTo>
                <a:lnTo>
                  <a:pt x="482" y="794"/>
                </a:lnTo>
                <a:lnTo>
                  <a:pt x="426" y="790"/>
                </a:lnTo>
                <a:lnTo>
                  <a:pt x="374" y="774"/>
                </a:lnTo>
                <a:lnTo>
                  <a:pt x="324" y="752"/>
                </a:lnTo>
                <a:lnTo>
                  <a:pt x="282" y="720"/>
                </a:lnTo>
                <a:lnTo>
                  <a:pt x="244" y="682"/>
                </a:lnTo>
                <a:lnTo>
                  <a:pt x="214" y="640"/>
                </a:lnTo>
                <a:lnTo>
                  <a:pt x="190" y="592"/>
                </a:lnTo>
                <a:lnTo>
                  <a:pt x="176" y="538"/>
                </a:lnTo>
                <a:lnTo>
                  <a:pt x="170" y="482"/>
                </a:lnTo>
                <a:lnTo>
                  <a:pt x="176" y="428"/>
                </a:lnTo>
                <a:lnTo>
                  <a:pt x="190" y="374"/>
                </a:lnTo>
                <a:lnTo>
                  <a:pt x="214" y="326"/>
                </a:lnTo>
                <a:lnTo>
                  <a:pt x="244" y="282"/>
                </a:lnTo>
                <a:lnTo>
                  <a:pt x="282" y="246"/>
                </a:lnTo>
                <a:lnTo>
                  <a:pt x="324" y="214"/>
                </a:lnTo>
                <a:lnTo>
                  <a:pt x="374" y="192"/>
                </a:lnTo>
                <a:lnTo>
                  <a:pt x="426" y="176"/>
                </a:lnTo>
                <a:lnTo>
                  <a:pt x="482" y="172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7019925" y="577850"/>
            <a:ext cx="704850" cy="546100"/>
          </a:xfrm>
          <a:custGeom>
            <a:avLst/>
            <a:gdLst>
              <a:gd name="T0" fmla="*/ 41275 w 410"/>
              <a:gd name="T1" fmla="*/ 527050 h 344"/>
              <a:gd name="T2" fmla="*/ 68792 w 410"/>
              <a:gd name="T3" fmla="*/ 517525 h 344"/>
              <a:gd name="T4" fmla="*/ 99748 w 410"/>
              <a:gd name="T5" fmla="*/ 504825 h 344"/>
              <a:gd name="T6" fmla="*/ 106627 w 410"/>
              <a:gd name="T7" fmla="*/ 501650 h 344"/>
              <a:gd name="T8" fmla="*/ 110067 w 410"/>
              <a:gd name="T9" fmla="*/ 476250 h 344"/>
              <a:gd name="T10" fmla="*/ 116946 w 410"/>
              <a:gd name="T11" fmla="*/ 361950 h 344"/>
              <a:gd name="T12" fmla="*/ 116946 w 410"/>
              <a:gd name="T13" fmla="*/ 212725 h 344"/>
              <a:gd name="T14" fmla="*/ 113506 w 410"/>
              <a:gd name="T15" fmla="*/ 133350 h 344"/>
              <a:gd name="T16" fmla="*/ 110067 w 410"/>
              <a:gd name="T17" fmla="*/ 63500 h 344"/>
              <a:gd name="T18" fmla="*/ 103188 w 410"/>
              <a:gd name="T19" fmla="*/ 44450 h 344"/>
              <a:gd name="T20" fmla="*/ 79110 w 410"/>
              <a:gd name="T21" fmla="*/ 38100 h 344"/>
              <a:gd name="T22" fmla="*/ 0 w 410"/>
              <a:gd name="T23" fmla="*/ 34925 h 344"/>
              <a:gd name="T24" fmla="*/ 85990 w 410"/>
              <a:gd name="T25" fmla="*/ 0 h 344"/>
              <a:gd name="T26" fmla="*/ 295804 w 410"/>
              <a:gd name="T27" fmla="*/ 0 h 344"/>
              <a:gd name="T28" fmla="*/ 402431 w 410"/>
              <a:gd name="T29" fmla="*/ 34925 h 344"/>
              <a:gd name="T30" fmla="*/ 333640 w 410"/>
              <a:gd name="T31" fmla="*/ 38100 h 344"/>
              <a:gd name="T32" fmla="*/ 309563 w 410"/>
              <a:gd name="T33" fmla="*/ 44450 h 344"/>
              <a:gd name="T34" fmla="*/ 302684 w 410"/>
              <a:gd name="T35" fmla="*/ 53975 h 344"/>
              <a:gd name="T36" fmla="*/ 299244 w 410"/>
              <a:gd name="T37" fmla="*/ 76200 h 344"/>
              <a:gd name="T38" fmla="*/ 295804 w 410"/>
              <a:gd name="T39" fmla="*/ 146050 h 344"/>
              <a:gd name="T40" fmla="*/ 295804 w 410"/>
              <a:gd name="T41" fmla="*/ 222250 h 344"/>
              <a:gd name="T42" fmla="*/ 295804 w 410"/>
              <a:gd name="T43" fmla="*/ 317500 h 344"/>
              <a:gd name="T44" fmla="*/ 299244 w 410"/>
              <a:gd name="T45" fmla="*/ 428625 h 344"/>
              <a:gd name="T46" fmla="*/ 299244 w 410"/>
              <a:gd name="T47" fmla="*/ 495300 h 344"/>
              <a:gd name="T48" fmla="*/ 392113 w 410"/>
              <a:gd name="T49" fmla="*/ 498475 h 344"/>
              <a:gd name="T50" fmla="*/ 509059 w 410"/>
              <a:gd name="T51" fmla="*/ 495300 h 344"/>
              <a:gd name="T52" fmla="*/ 601927 w 410"/>
              <a:gd name="T53" fmla="*/ 488950 h 344"/>
              <a:gd name="T54" fmla="*/ 619125 w 410"/>
              <a:gd name="T55" fmla="*/ 485775 h 344"/>
              <a:gd name="T56" fmla="*/ 629444 w 410"/>
              <a:gd name="T57" fmla="*/ 469900 h 344"/>
              <a:gd name="T58" fmla="*/ 653521 w 410"/>
              <a:gd name="T59" fmla="*/ 403225 h 344"/>
              <a:gd name="T60" fmla="*/ 705115 w 410"/>
              <a:gd name="T61" fmla="*/ 412750 h 344"/>
              <a:gd name="T62" fmla="*/ 687917 w 410"/>
              <a:gd name="T63" fmla="*/ 495300 h 344"/>
              <a:gd name="T64" fmla="*/ 684477 w 410"/>
              <a:gd name="T65" fmla="*/ 523875 h 344"/>
              <a:gd name="T66" fmla="*/ 681038 w 410"/>
              <a:gd name="T67" fmla="*/ 539750 h 344"/>
              <a:gd name="T68" fmla="*/ 646642 w 410"/>
              <a:gd name="T69" fmla="*/ 542925 h 344"/>
              <a:gd name="T70" fmla="*/ 526257 w 410"/>
              <a:gd name="T71" fmla="*/ 546100 h 344"/>
              <a:gd name="T72" fmla="*/ 481542 w 410"/>
              <a:gd name="T73" fmla="*/ 546100 h 344"/>
              <a:gd name="T74" fmla="*/ 374915 w 410"/>
              <a:gd name="T75" fmla="*/ 542925 h 344"/>
              <a:gd name="T76" fmla="*/ 264848 w 410"/>
              <a:gd name="T77" fmla="*/ 542925 h 344"/>
              <a:gd name="T78" fmla="*/ 182298 w 410"/>
              <a:gd name="T79" fmla="*/ 542925 h 344"/>
              <a:gd name="T80" fmla="*/ 41275 w 410"/>
              <a:gd name="T81" fmla="*/ 546100 h 34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10" h="344">
                <a:moveTo>
                  <a:pt x="24" y="344"/>
                </a:moveTo>
                <a:lnTo>
                  <a:pt x="24" y="332"/>
                </a:lnTo>
                <a:lnTo>
                  <a:pt x="32" y="328"/>
                </a:lnTo>
                <a:lnTo>
                  <a:pt x="40" y="326"/>
                </a:lnTo>
                <a:lnTo>
                  <a:pt x="50" y="322"/>
                </a:lnTo>
                <a:lnTo>
                  <a:pt x="58" y="318"/>
                </a:lnTo>
                <a:lnTo>
                  <a:pt x="60" y="316"/>
                </a:lnTo>
                <a:lnTo>
                  <a:pt x="62" y="316"/>
                </a:lnTo>
                <a:lnTo>
                  <a:pt x="62" y="314"/>
                </a:lnTo>
                <a:lnTo>
                  <a:pt x="64" y="300"/>
                </a:lnTo>
                <a:lnTo>
                  <a:pt x="66" y="270"/>
                </a:lnTo>
                <a:lnTo>
                  <a:pt x="68" y="228"/>
                </a:lnTo>
                <a:lnTo>
                  <a:pt x="68" y="180"/>
                </a:lnTo>
                <a:lnTo>
                  <a:pt x="68" y="134"/>
                </a:lnTo>
                <a:lnTo>
                  <a:pt x="68" y="102"/>
                </a:lnTo>
                <a:lnTo>
                  <a:pt x="66" y="84"/>
                </a:lnTo>
                <a:lnTo>
                  <a:pt x="66" y="58"/>
                </a:lnTo>
                <a:lnTo>
                  <a:pt x="64" y="40"/>
                </a:lnTo>
                <a:lnTo>
                  <a:pt x="62" y="30"/>
                </a:lnTo>
                <a:lnTo>
                  <a:pt x="60" y="28"/>
                </a:lnTo>
                <a:lnTo>
                  <a:pt x="56" y="26"/>
                </a:lnTo>
                <a:lnTo>
                  <a:pt x="46" y="24"/>
                </a:lnTo>
                <a:lnTo>
                  <a:pt x="28" y="22"/>
                </a:lnTo>
                <a:lnTo>
                  <a:pt x="0" y="22"/>
                </a:lnTo>
                <a:lnTo>
                  <a:pt x="0" y="0"/>
                </a:lnTo>
                <a:lnTo>
                  <a:pt x="50" y="0"/>
                </a:lnTo>
                <a:lnTo>
                  <a:pt x="106" y="2"/>
                </a:lnTo>
                <a:lnTo>
                  <a:pt x="172" y="0"/>
                </a:lnTo>
                <a:lnTo>
                  <a:pt x="234" y="0"/>
                </a:lnTo>
                <a:lnTo>
                  <a:pt x="234" y="22"/>
                </a:lnTo>
                <a:lnTo>
                  <a:pt x="210" y="22"/>
                </a:lnTo>
                <a:lnTo>
                  <a:pt x="194" y="24"/>
                </a:lnTo>
                <a:lnTo>
                  <a:pt x="184" y="26"/>
                </a:lnTo>
                <a:lnTo>
                  <a:pt x="180" y="28"/>
                </a:lnTo>
                <a:lnTo>
                  <a:pt x="178" y="30"/>
                </a:lnTo>
                <a:lnTo>
                  <a:pt x="176" y="34"/>
                </a:lnTo>
                <a:lnTo>
                  <a:pt x="176" y="40"/>
                </a:lnTo>
                <a:lnTo>
                  <a:pt x="174" y="48"/>
                </a:lnTo>
                <a:lnTo>
                  <a:pt x="174" y="60"/>
                </a:lnTo>
                <a:lnTo>
                  <a:pt x="172" y="92"/>
                </a:lnTo>
                <a:lnTo>
                  <a:pt x="172" y="130"/>
                </a:lnTo>
                <a:lnTo>
                  <a:pt x="172" y="140"/>
                </a:lnTo>
                <a:lnTo>
                  <a:pt x="172" y="162"/>
                </a:lnTo>
                <a:lnTo>
                  <a:pt x="172" y="200"/>
                </a:lnTo>
                <a:lnTo>
                  <a:pt x="172" y="236"/>
                </a:lnTo>
                <a:lnTo>
                  <a:pt x="174" y="270"/>
                </a:lnTo>
                <a:lnTo>
                  <a:pt x="174" y="298"/>
                </a:lnTo>
                <a:lnTo>
                  <a:pt x="174" y="312"/>
                </a:lnTo>
                <a:lnTo>
                  <a:pt x="204" y="312"/>
                </a:lnTo>
                <a:lnTo>
                  <a:pt x="228" y="314"/>
                </a:lnTo>
                <a:lnTo>
                  <a:pt x="244" y="314"/>
                </a:lnTo>
                <a:lnTo>
                  <a:pt x="296" y="312"/>
                </a:lnTo>
                <a:lnTo>
                  <a:pt x="342" y="310"/>
                </a:lnTo>
                <a:lnTo>
                  <a:pt x="350" y="308"/>
                </a:lnTo>
                <a:lnTo>
                  <a:pt x="356" y="308"/>
                </a:lnTo>
                <a:lnTo>
                  <a:pt x="360" y="306"/>
                </a:lnTo>
                <a:lnTo>
                  <a:pt x="362" y="302"/>
                </a:lnTo>
                <a:lnTo>
                  <a:pt x="366" y="296"/>
                </a:lnTo>
                <a:lnTo>
                  <a:pt x="372" y="276"/>
                </a:lnTo>
                <a:lnTo>
                  <a:pt x="380" y="254"/>
                </a:lnTo>
                <a:lnTo>
                  <a:pt x="410" y="254"/>
                </a:lnTo>
                <a:lnTo>
                  <a:pt x="410" y="260"/>
                </a:lnTo>
                <a:lnTo>
                  <a:pt x="410" y="262"/>
                </a:lnTo>
                <a:lnTo>
                  <a:pt x="400" y="312"/>
                </a:lnTo>
                <a:lnTo>
                  <a:pt x="398" y="322"/>
                </a:lnTo>
                <a:lnTo>
                  <a:pt x="398" y="330"/>
                </a:lnTo>
                <a:lnTo>
                  <a:pt x="396" y="336"/>
                </a:lnTo>
                <a:lnTo>
                  <a:pt x="396" y="340"/>
                </a:lnTo>
                <a:lnTo>
                  <a:pt x="386" y="342"/>
                </a:lnTo>
                <a:lnTo>
                  <a:pt x="376" y="342"/>
                </a:lnTo>
                <a:lnTo>
                  <a:pt x="346" y="344"/>
                </a:lnTo>
                <a:lnTo>
                  <a:pt x="306" y="344"/>
                </a:lnTo>
                <a:lnTo>
                  <a:pt x="298" y="344"/>
                </a:lnTo>
                <a:lnTo>
                  <a:pt x="280" y="344"/>
                </a:lnTo>
                <a:lnTo>
                  <a:pt x="254" y="344"/>
                </a:lnTo>
                <a:lnTo>
                  <a:pt x="218" y="342"/>
                </a:lnTo>
                <a:lnTo>
                  <a:pt x="182" y="342"/>
                </a:lnTo>
                <a:lnTo>
                  <a:pt x="154" y="342"/>
                </a:lnTo>
                <a:lnTo>
                  <a:pt x="134" y="342"/>
                </a:lnTo>
                <a:lnTo>
                  <a:pt x="106" y="342"/>
                </a:lnTo>
                <a:lnTo>
                  <a:pt x="68" y="342"/>
                </a:lnTo>
                <a:lnTo>
                  <a:pt x="24" y="344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7812088" y="577850"/>
            <a:ext cx="652462" cy="546100"/>
          </a:xfrm>
          <a:custGeom>
            <a:avLst/>
            <a:gdLst>
              <a:gd name="T0" fmla="*/ 519377 w 380"/>
              <a:gd name="T1" fmla="*/ 355600 h 344"/>
              <a:gd name="T2" fmla="*/ 509058 w 380"/>
              <a:gd name="T3" fmla="*/ 298450 h 344"/>
              <a:gd name="T4" fmla="*/ 498740 w 380"/>
              <a:gd name="T5" fmla="*/ 292100 h 344"/>
              <a:gd name="T6" fmla="*/ 450586 w 380"/>
              <a:gd name="T7" fmla="*/ 285750 h 344"/>
              <a:gd name="T8" fmla="*/ 340519 w 380"/>
              <a:gd name="T9" fmla="*/ 285750 h 344"/>
              <a:gd name="T10" fmla="*/ 313002 w 380"/>
              <a:gd name="T11" fmla="*/ 285750 h 344"/>
              <a:gd name="T12" fmla="*/ 288925 w 380"/>
              <a:gd name="T13" fmla="*/ 330200 h 344"/>
              <a:gd name="T14" fmla="*/ 292365 w 380"/>
              <a:gd name="T15" fmla="*/ 428625 h 344"/>
              <a:gd name="T16" fmla="*/ 295804 w 380"/>
              <a:gd name="T17" fmla="*/ 476250 h 344"/>
              <a:gd name="T18" fmla="*/ 299244 w 380"/>
              <a:gd name="T19" fmla="*/ 498475 h 344"/>
              <a:gd name="T20" fmla="*/ 309563 w 380"/>
              <a:gd name="T21" fmla="*/ 508000 h 344"/>
              <a:gd name="T22" fmla="*/ 337079 w 380"/>
              <a:gd name="T23" fmla="*/ 511175 h 344"/>
              <a:gd name="T24" fmla="*/ 419629 w 380"/>
              <a:gd name="T25" fmla="*/ 517525 h 344"/>
              <a:gd name="T26" fmla="*/ 168540 w 380"/>
              <a:gd name="T27" fmla="*/ 542925 h 344"/>
              <a:gd name="T28" fmla="*/ 68792 w 380"/>
              <a:gd name="T29" fmla="*/ 546100 h 344"/>
              <a:gd name="T30" fmla="*/ 0 w 380"/>
              <a:gd name="T31" fmla="*/ 514350 h 344"/>
              <a:gd name="T32" fmla="*/ 68792 w 380"/>
              <a:gd name="T33" fmla="*/ 514350 h 344"/>
              <a:gd name="T34" fmla="*/ 89429 w 380"/>
              <a:gd name="T35" fmla="*/ 511175 h 344"/>
              <a:gd name="T36" fmla="*/ 96308 w 380"/>
              <a:gd name="T37" fmla="*/ 501650 h 344"/>
              <a:gd name="T38" fmla="*/ 99748 w 380"/>
              <a:gd name="T39" fmla="*/ 485775 h 344"/>
              <a:gd name="T40" fmla="*/ 106627 w 380"/>
              <a:gd name="T41" fmla="*/ 431800 h 344"/>
              <a:gd name="T42" fmla="*/ 110067 w 380"/>
              <a:gd name="T43" fmla="*/ 361950 h 344"/>
              <a:gd name="T44" fmla="*/ 110067 w 380"/>
              <a:gd name="T45" fmla="*/ 187325 h 344"/>
              <a:gd name="T46" fmla="*/ 103188 w 380"/>
              <a:gd name="T47" fmla="*/ 92075 h 344"/>
              <a:gd name="T48" fmla="*/ 99748 w 380"/>
              <a:gd name="T49" fmla="*/ 60325 h 344"/>
              <a:gd name="T50" fmla="*/ 96308 w 380"/>
              <a:gd name="T51" fmla="*/ 44450 h 344"/>
              <a:gd name="T52" fmla="*/ 85990 w 380"/>
              <a:gd name="T53" fmla="*/ 41275 h 344"/>
              <a:gd name="T54" fmla="*/ 48154 w 380"/>
              <a:gd name="T55" fmla="*/ 34925 h 344"/>
              <a:gd name="T56" fmla="*/ 0 w 380"/>
              <a:gd name="T57" fmla="*/ 0 h 344"/>
              <a:gd name="T58" fmla="*/ 529696 w 380"/>
              <a:gd name="T59" fmla="*/ 0 h 344"/>
              <a:gd name="T60" fmla="*/ 650081 w 380"/>
              <a:gd name="T61" fmla="*/ 3175 h 344"/>
              <a:gd name="T62" fmla="*/ 646642 w 380"/>
              <a:gd name="T63" fmla="*/ 34925 h 344"/>
              <a:gd name="T64" fmla="*/ 639763 w 380"/>
              <a:gd name="T65" fmla="*/ 98425 h 344"/>
              <a:gd name="T66" fmla="*/ 584729 w 380"/>
              <a:gd name="T67" fmla="*/ 127000 h 344"/>
              <a:gd name="T68" fmla="*/ 581290 w 380"/>
              <a:gd name="T69" fmla="*/ 101600 h 344"/>
              <a:gd name="T70" fmla="*/ 581290 w 380"/>
              <a:gd name="T71" fmla="*/ 73025 h 344"/>
              <a:gd name="T72" fmla="*/ 577850 w 380"/>
              <a:gd name="T73" fmla="*/ 63500 h 344"/>
              <a:gd name="T74" fmla="*/ 570971 w 380"/>
              <a:gd name="T75" fmla="*/ 57150 h 344"/>
              <a:gd name="T76" fmla="*/ 543454 w 380"/>
              <a:gd name="T77" fmla="*/ 53975 h 344"/>
              <a:gd name="T78" fmla="*/ 474663 w 380"/>
              <a:gd name="T79" fmla="*/ 47625 h 344"/>
              <a:gd name="T80" fmla="*/ 402431 w 380"/>
              <a:gd name="T81" fmla="*/ 44450 h 344"/>
              <a:gd name="T82" fmla="*/ 323321 w 380"/>
              <a:gd name="T83" fmla="*/ 47625 h 344"/>
              <a:gd name="T84" fmla="*/ 292365 w 380"/>
              <a:gd name="T85" fmla="*/ 79375 h 344"/>
              <a:gd name="T86" fmla="*/ 288925 w 380"/>
              <a:gd name="T87" fmla="*/ 187325 h 344"/>
              <a:gd name="T88" fmla="*/ 357717 w 380"/>
              <a:gd name="T89" fmla="*/ 244475 h 344"/>
              <a:gd name="T90" fmla="*/ 447146 w 380"/>
              <a:gd name="T91" fmla="*/ 244475 h 344"/>
              <a:gd name="T92" fmla="*/ 502179 w 380"/>
              <a:gd name="T93" fmla="*/ 241300 h 344"/>
              <a:gd name="T94" fmla="*/ 512498 w 380"/>
              <a:gd name="T95" fmla="*/ 231775 h 344"/>
              <a:gd name="T96" fmla="*/ 515938 w 380"/>
              <a:gd name="T97" fmla="*/ 215900 h 344"/>
              <a:gd name="T98" fmla="*/ 519377 w 380"/>
              <a:gd name="T99" fmla="*/ 187325 h 344"/>
              <a:gd name="T100" fmla="*/ 577850 w 380"/>
              <a:gd name="T101" fmla="*/ 263525 h 3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80" h="344">
                <a:moveTo>
                  <a:pt x="336" y="224"/>
                </a:moveTo>
                <a:lnTo>
                  <a:pt x="302" y="224"/>
                </a:lnTo>
                <a:lnTo>
                  <a:pt x="300" y="200"/>
                </a:lnTo>
                <a:lnTo>
                  <a:pt x="296" y="188"/>
                </a:lnTo>
                <a:lnTo>
                  <a:pt x="294" y="186"/>
                </a:lnTo>
                <a:lnTo>
                  <a:pt x="290" y="184"/>
                </a:lnTo>
                <a:lnTo>
                  <a:pt x="284" y="182"/>
                </a:lnTo>
                <a:lnTo>
                  <a:pt x="262" y="180"/>
                </a:lnTo>
                <a:lnTo>
                  <a:pt x="234" y="180"/>
                </a:lnTo>
                <a:lnTo>
                  <a:pt x="198" y="180"/>
                </a:lnTo>
                <a:lnTo>
                  <a:pt x="192" y="180"/>
                </a:lnTo>
                <a:lnTo>
                  <a:pt x="182" y="180"/>
                </a:lnTo>
                <a:lnTo>
                  <a:pt x="168" y="180"/>
                </a:lnTo>
                <a:lnTo>
                  <a:pt x="168" y="208"/>
                </a:lnTo>
                <a:lnTo>
                  <a:pt x="170" y="242"/>
                </a:lnTo>
                <a:lnTo>
                  <a:pt x="170" y="270"/>
                </a:lnTo>
                <a:lnTo>
                  <a:pt x="170" y="290"/>
                </a:lnTo>
                <a:lnTo>
                  <a:pt x="172" y="300"/>
                </a:lnTo>
                <a:lnTo>
                  <a:pt x="174" y="308"/>
                </a:lnTo>
                <a:lnTo>
                  <a:pt x="174" y="314"/>
                </a:lnTo>
                <a:lnTo>
                  <a:pt x="176" y="316"/>
                </a:lnTo>
                <a:lnTo>
                  <a:pt x="180" y="320"/>
                </a:lnTo>
                <a:lnTo>
                  <a:pt x="186" y="320"/>
                </a:lnTo>
                <a:lnTo>
                  <a:pt x="196" y="322"/>
                </a:lnTo>
                <a:lnTo>
                  <a:pt x="214" y="324"/>
                </a:lnTo>
                <a:lnTo>
                  <a:pt x="244" y="326"/>
                </a:lnTo>
                <a:lnTo>
                  <a:pt x="244" y="344"/>
                </a:lnTo>
                <a:lnTo>
                  <a:pt x="98" y="342"/>
                </a:lnTo>
                <a:lnTo>
                  <a:pt x="74" y="344"/>
                </a:lnTo>
                <a:lnTo>
                  <a:pt x="40" y="344"/>
                </a:lnTo>
                <a:lnTo>
                  <a:pt x="0" y="344"/>
                </a:lnTo>
                <a:lnTo>
                  <a:pt x="0" y="324"/>
                </a:lnTo>
                <a:lnTo>
                  <a:pt x="24" y="324"/>
                </a:lnTo>
                <a:lnTo>
                  <a:pt x="40" y="324"/>
                </a:lnTo>
                <a:lnTo>
                  <a:pt x="48" y="322"/>
                </a:lnTo>
                <a:lnTo>
                  <a:pt x="52" y="322"/>
                </a:lnTo>
                <a:lnTo>
                  <a:pt x="54" y="320"/>
                </a:lnTo>
                <a:lnTo>
                  <a:pt x="56" y="316"/>
                </a:lnTo>
                <a:lnTo>
                  <a:pt x="58" y="312"/>
                </a:lnTo>
                <a:lnTo>
                  <a:pt x="58" y="306"/>
                </a:lnTo>
                <a:lnTo>
                  <a:pt x="60" y="294"/>
                </a:lnTo>
                <a:lnTo>
                  <a:pt x="62" y="272"/>
                </a:lnTo>
                <a:lnTo>
                  <a:pt x="64" y="246"/>
                </a:lnTo>
                <a:lnTo>
                  <a:pt x="64" y="228"/>
                </a:lnTo>
                <a:lnTo>
                  <a:pt x="64" y="126"/>
                </a:lnTo>
                <a:lnTo>
                  <a:pt x="64" y="118"/>
                </a:lnTo>
                <a:lnTo>
                  <a:pt x="62" y="94"/>
                </a:lnTo>
                <a:lnTo>
                  <a:pt x="60" y="58"/>
                </a:lnTo>
                <a:lnTo>
                  <a:pt x="60" y="46"/>
                </a:lnTo>
                <a:lnTo>
                  <a:pt x="58" y="38"/>
                </a:lnTo>
                <a:lnTo>
                  <a:pt x="56" y="30"/>
                </a:lnTo>
                <a:lnTo>
                  <a:pt x="56" y="28"/>
                </a:lnTo>
                <a:lnTo>
                  <a:pt x="54" y="26"/>
                </a:lnTo>
                <a:lnTo>
                  <a:pt x="50" y="26"/>
                </a:lnTo>
                <a:lnTo>
                  <a:pt x="42" y="24"/>
                </a:lnTo>
                <a:lnTo>
                  <a:pt x="28" y="22"/>
                </a:lnTo>
                <a:lnTo>
                  <a:pt x="0" y="22"/>
                </a:lnTo>
                <a:lnTo>
                  <a:pt x="0" y="0"/>
                </a:lnTo>
                <a:lnTo>
                  <a:pt x="130" y="2"/>
                </a:lnTo>
                <a:lnTo>
                  <a:pt x="308" y="0"/>
                </a:lnTo>
                <a:lnTo>
                  <a:pt x="344" y="0"/>
                </a:lnTo>
                <a:lnTo>
                  <a:pt x="378" y="2"/>
                </a:lnTo>
                <a:lnTo>
                  <a:pt x="380" y="6"/>
                </a:lnTo>
                <a:lnTo>
                  <a:pt x="376" y="22"/>
                </a:lnTo>
                <a:lnTo>
                  <a:pt x="374" y="42"/>
                </a:lnTo>
                <a:lnTo>
                  <a:pt x="372" y="62"/>
                </a:lnTo>
                <a:lnTo>
                  <a:pt x="370" y="80"/>
                </a:lnTo>
                <a:lnTo>
                  <a:pt x="340" y="80"/>
                </a:lnTo>
                <a:lnTo>
                  <a:pt x="340" y="74"/>
                </a:lnTo>
                <a:lnTo>
                  <a:pt x="338" y="64"/>
                </a:lnTo>
                <a:lnTo>
                  <a:pt x="338" y="52"/>
                </a:lnTo>
                <a:lnTo>
                  <a:pt x="338" y="46"/>
                </a:lnTo>
                <a:lnTo>
                  <a:pt x="336" y="42"/>
                </a:lnTo>
                <a:lnTo>
                  <a:pt x="336" y="40"/>
                </a:lnTo>
                <a:lnTo>
                  <a:pt x="334" y="38"/>
                </a:lnTo>
                <a:lnTo>
                  <a:pt x="332" y="36"/>
                </a:lnTo>
                <a:lnTo>
                  <a:pt x="326" y="36"/>
                </a:lnTo>
                <a:lnTo>
                  <a:pt x="316" y="34"/>
                </a:lnTo>
                <a:lnTo>
                  <a:pt x="302" y="32"/>
                </a:lnTo>
                <a:lnTo>
                  <a:pt x="276" y="30"/>
                </a:lnTo>
                <a:lnTo>
                  <a:pt x="246" y="28"/>
                </a:lnTo>
                <a:lnTo>
                  <a:pt x="234" y="28"/>
                </a:lnTo>
                <a:lnTo>
                  <a:pt x="212" y="28"/>
                </a:lnTo>
                <a:lnTo>
                  <a:pt x="188" y="30"/>
                </a:lnTo>
                <a:lnTo>
                  <a:pt x="172" y="30"/>
                </a:lnTo>
                <a:lnTo>
                  <a:pt x="170" y="50"/>
                </a:lnTo>
                <a:lnTo>
                  <a:pt x="170" y="80"/>
                </a:lnTo>
                <a:lnTo>
                  <a:pt x="168" y="118"/>
                </a:lnTo>
                <a:lnTo>
                  <a:pt x="168" y="152"/>
                </a:lnTo>
                <a:lnTo>
                  <a:pt x="208" y="154"/>
                </a:lnTo>
                <a:lnTo>
                  <a:pt x="232" y="154"/>
                </a:lnTo>
                <a:lnTo>
                  <a:pt x="260" y="154"/>
                </a:lnTo>
                <a:lnTo>
                  <a:pt x="280" y="154"/>
                </a:lnTo>
                <a:lnTo>
                  <a:pt x="292" y="152"/>
                </a:lnTo>
                <a:lnTo>
                  <a:pt x="296" y="150"/>
                </a:lnTo>
                <a:lnTo>
                  <a:pt x="298" y="146"/>
                </a:lnTo>
                <a:lnTo>
                  <a:pt x="300" y="142"/>
                </a:lnTo>
                <a:lnTo>
                  <a:pt x="300" y="136"/>
                </a:lnTo>
                <a:lnTo>
                  <a:pt x="302" y="128"/>
                </a:lnTo>
                <a:lnTo>
                  <a:pt x="302" y="118"/>
                </a:lnTo>
                <a:lnTo>
                  <a:pt x="336" y="118"/>
                </a:lnTo>
                <a:lnTo>
                  <a:pt x="336" y="166"/>
                </a:lnTo>
                <a:lnTo>
                  <a:pt x="336" y="224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2" name="Freeform 43"/>
          <p:cNvSpPr>
            <a:spLocks noEditPoints="1"/>
          </p:cNvSpPr>
          <p:nvPr/>
        </p:nvSpPr>
        <p:spPr bwMode="auto">
          <a:xfrm>
            <a:off x="8451850" y="577850"/>
            <a:ext cx="949325" cy="549275"/>
          </a:xfrm>
          <a:custGeom>
            <a:avLst/>
            <a:gdLst>
              <a:gd name="T0" fmla="*/ 0 w 552"/>
              <a:gd name="T1" fmla="*/ 517525 h 346"/>
              <a:gd name="T2" fmla="*/ 61913 w 552"/>
              <a:gd name="T3" fmla="*/ 514350 h 346"/>
              <a:gd name="T4" fmla="*/ 79110 w 552"/>
              <a:gd name="T5" fmla="*/ 508000 h 346"/>
              <a:gd name="T6" fmla="*/ 92869 w 552"/>
              <a:gd name="T7" fmla="*/ 495300 h 346"/>
              <a:gd name="T8" fmla="*/ 116946 w 552"/>
              <a:gd name="T9" fmla="*/ 466725 h 346"/>
              <a:gd name="T10" fmla="*/ 151342 w 552"/>
              <a:gd name="T11" fmla="*/ 415925 h 346"/>
              <a:gd name="T12" fmla="*/ 199496 w 552"/>
              <a:gd name="T13" fmla="*/ 339725 h 346"/>
              <a:gd name="T14" fmla="*/ 423069 w 552"/>
              <a:gd name="T15" fmla="*/ 0 h 346"/>
              <a:gd name="T16" fmla="*/ 794544 w 552"/>
              <a:gd name="T17" fmla="*/ 406400 h 346"/>
              <a:gd name="T18" fmla="*/ 859896 w 552"/>
              <a:gd name="T19" fmla="*/ 498475 h 346"/>
              <a:gd name="T20" fmla="*/ 870215 w 552"/>
              <a:gd name="T21" fmla="*/ 508000 h 346"/>
              <a:gd name="T22" fmla="*/ 883973 w 552"/>
              <a:gd name="T23" fmla="*/ 511175 h 346"/>
              <a:gd name="T24" fmla="*/ 904610 w 552"/>
              <a:gd name="T25" fmla="*/ 514350 h 346"/>
              <a:gd name="T26" fmla="*/ 932127 w 552"/>
              <a:gd name="T27" fmla="*/ 517525 h 346"/>
              <a:gd name="T28" fmla="*/ 949325 w 552"/>
              <a:gd name="T29" fmla="*/ 549275 h 346"/>
              <a:gd name="T30" fmla="*/ 550333 w 552"/>
              <a:gd name="T31" fmla="*/ 549275 h 346"/>
              <a:gd name="T32" fmla="*/ 595048 w 552"/>
              <a:gd name="T33" fmla="*/ 514350 h 346"/>
              <a:gd name="T34" fmla="*/ 636323 w 552"/>
              <a:gd name="T35" fmla="*/ 511175 h 346"/>
              <a:gd name="T36" fmla="*/ 646642 w 552"/>
              <a:gd name="T37" fmla="*/ 504825 h 346"/>
              <a:gd name="T38" fmla="*/ 646642 w 552"/>
              <a:gd name="T39" fmla="*/ 492125 h 346"/>
              <a:gd name="T40" fmla="*/ 632883 w 552"/>
              <a:gd name="T41" fmla="*/ 469900 h 346"/>
              <a:gd name="T42" fmla="*/ 251090 w 552"/>
              <a:gd name="T43" fmla="*/ 384175 h 346"/>
              <a:gd name="T44" fmla="*/ 206375 w 552"/>
              <a:gd name="T45" fmla="*/ 460375 h 346"/>
              <a:gd name="T46" fmla="*/ 192617 w 552"/>
              <a:gd name="T47" fmla="*/ 495300 h 346"/>
              <a:gd name="T48" fmla="*/ 196056 w 552"/>
              <a:gd name="T49" fmla="*/ 508000 h 346"/>
              <a:gd name="T50" fmla="*/ 220133 w 552"/>
              <a:gd name="T51" fmla="*/ 514350 h 346"/>
              <a:gd name="T52" fmla="*/ 292365 w 552"/>
              <a:gd name="T53" fmla="*/ 517525 h 346"/>
              <a:gd name="T54" fmla="*/ 147902 w 552"/>
              <a:gd name="T55" fmla="*/ 546100 h 346"/>
              <a:gd name="T56" fmla="*/ 282046 w 552"/>
              <a:gd name="T57" fmla="*/ 336550 h 346"/>
              <a:gd name="T58" fmla="*/ 416190 w 552"/>
              <a:gd name="T59" fmla="*/ 339725 h 346"/>
              <a:gd name="T60" fmla="*/ 546894 w 552"/>
              <a:gd name="T61" fmla="*/ 336550 h 346"/>
              <a:gd name="T62" fmla="*/ 282046 w 552"/>
              <a:gd name="T63" fmla="*/ 336550 h 3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52" h="346">
                <a:moveTo>
                  <a:pt x="0" y="346"/>
                </a:moveTo>
                <a:lnTo>
                  <a:pt x="0" y="326"/>
                </a:lnTo>
                <a:lnTo>
                  <a:pt x="24" y="324"/>
                </a:lnTo>
                <a:lnTo>
                  <a:pt x="36" y="324"/>
                </a:lnTo>
                <a:lnTo>
                  <a:pt x="42" y="322"/>
                </a:lnTo>
                <a:lnTo>
                  <a:pt x="46" y="320"/>
                </a:lnTo>
                <a:lnTo>
                  <a:pt x="50" y="316"/>
                </a:lnTo>
                <a:lnTo>
                  <a:pt x="54" y="312"/>
                </a:lnTo>
                <a:lnTo>
                  <a:pt x="58" y="306"/>
                </a:lnTo>
                <a:lnTo>
                  <a:pt x="68" y="294"/>
                </a:lnTo>
                <a:lnTo>
                  <a:pt x="80" y="274"/>
                </a:lnTo>
                <a:lnTo>
                  <a:pt x="88" y="262"/>
                </a:lnTo>
                <a:lnTo>
                  <a:pt x="100" y="242"/>
                </a:lnTo>
                <a:lnTo>
                  <a:pt x="116" y="214"/>
                </a:lnTo>
                <a:lnTo>
                  <a:pt x="212" y="56"/>
                </a:lnTo>
                <a:lnTo>
                  <a:pt x="246" y="0"/>
                </a:lnTo>
                <a:lnTo>
                  <a:pt x="298" y="0"/>
                </a:lnTo>
                <a:lnTo>
                  <a:pt x="462" y="256"/>
                </a:lnTo>
                <a:lnTo>
                  <a:pt x="484" y="290"/>
                </a:lnTo>
                <a:lnTo>
                  <a:pt x="500" y="314"/>
                </a:lnTo>
                <a:lnTo>
                  <a:pt x="504" y="318"/>
                </a:lnTo>
                <a:lnTo>
                  <a:pt x="506" y="320"/>
                </a:lnTo>
                <a:lnTo>
                  <a:pt x="510" y="322"/>
                </a:lnTo>
                <a:lnTo>
                  <a:pt x="514" y="322"/>
                </a:lnTo>
                <a:lnTo>
                  <a:pt x="518" y="324"/>
                </a:lnTo>
                <a:lnTo>
                  <a:pt x="526" y="324"/>
                </a:lnTo>
                <a:lnTo>
                  <a:pt x="536" y="324"/>
                </a:lnTo>
                <a:lnTo>
                  <a:pt x="542" y="326"/>
                </a:lnTo>
                <a:lnTo>
                  <a:pt x="552" y="326"/>
                </a:lnTo>
                <a:lnTo>
                  <a:pt x="552" y="346"/>
                </a:lnTo>
                <a:lnTo>
                  <a:pt x="450" y="344"/>
                </a:lnTo>
                <a:lnTo>
                  <a:pt x="320" y="346"/>
                </a:lnTo>
                <a:lnTo>
                  <a:pt x="320" y="326"/>
                </a:lnTo>
                <a:lnTo>
                  <a:pt x="346" y="324"/>
                </a:lnTo>
                <a:lnTo>
                  <a:pt x="362" y="324"/>
                </a:lnTo>
                <a:lnTo>
                  <a:pt x="370" y="322"/>
                </a:lnTo>
                <a:lnTo>
                  <a:pt x="374" y="320"/>
                </a:lnTo>
                <a:lnTo>
                  <a:pt x="376" y="318"/>
                </a:lnTo>
                <a:lnTo>
                  <a:pt x="376" y="316"/>
                </a:lnTo>
                <a:lnTo>
                  <a:pt x="376" y="310"/>
                </a:lnTo>
                <a:lnTo>
                  <a:pt x="372" y="304"/>
                </a:lnTo>
                <a:lnTo>
                  <a:pt x="368" y="296"/>
                </a:lnTo>
                <a:lnTo>
                  <a:pt x="336" y="242"/>
                </a:lnTo>
                <a:lnTo>
                  <a:pt x="146" y="242"/>
                </a:lnTo>
                <a:lnTo>
                  <a:pt x="130" y="270"/>
                </a:lnTo>
                <a:lnTo>
                  <a:pt x="120" y="290"/>
                </a:lnTo>
                <a:lnTo>
                  <a:pt x="114" y="304"/>
                </a:lnTo>
                <a:lnTo>
                  <a:pt x="112" y="312"/>
                </a:lnTo>
                <a:lnTo>
                  <a:pt x="112" y="316"/>
                </a:lnTo>
                <a:lnTo>
                  <a:pt x="114" y="320"/>
                </a:lnTo>
                <a:lnTo>
                  <a:pt x="118" y="322"/>
                </a:lnTo>
                <a:lnTo>
                  <a:pt x="128" y="324"/>
                </a:lnTo>
                <a:lnTo>
                  <a:pt x="146" y="324"/>
                </a:lnTo>
                <a:lnTo>
                  <a:pt x="170" y="326"/>
                </a:lnTo>
                <a:lnTo>
                  <a:pt x="170" y="346"/>
                </a:lnTo>
                <a:lnTo>
                  <a:pt x="86" y="344"/>
                </a:lnTo>
                <a:lnTo>
                  <a:pt x="0" y="346"/>
                </a:lnTo>
                <a:close/>
                <a:moveTo>
                  <a:pt x="164" y="212"/>
                </a:moveTo>
                <a:lnTo>
                  <a:pt x="200" y="214"/>
                </a:lnTo>
                <a:lnTo>
                  <a:pt x="242" y="214"/>
                </a:lnTo>
                <a:lnTo>
                  <a:pt x="282" y="214"/>
                </a:lnTo>
                <a:lnTo>
                  <a:pt x="318" y="212"/>
                </a:lnTo>
                <a:lnTo>
                  <a:pt x="240" y="86"/>
                </a:lnTo>
                <a:lnTo>
                  <a:pt x="164" y="212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3" name="TextBox 90"/>
          <p:cNvSpPr txBox="1">
            <a:spLocks noChangeArrowheads="1"/>
          </p:cNvSpPr>
          <p:nvPr userDrawn="1"/>
        </p:nvSpPr>
        <p:spPr bwMode="auto">
          <a:xfrm>
            <a:off x="7065963" y="1127125"/>
            <a:ext cx="25193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100" b="1" dirty="0">
                <a:solidFill>
                  <a:srgbClr val="5F606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Logistics Field Audit™</a:t>
            </a:r>
            <a:endParaRPr lang="ru-RU" altLang="ru-RU" sz="2100" b="1" dirty="0">
              <a:solidFill>
                <a:srgbClr val="5F606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44" name="Прямая соединительная линия 43"/>
          <p:cNvCxnSpPr>
            <a:stCxn id="2" idx="3"/>
          </p:cNvCxnSpPr>
          <p:nvPr userDrawn="1"/>
        </p:nvCxnSpPr>
        <p:spPr>
          <a:xfrm>
            <a:off x="8553450" y="2998788"/>
            <a:ext cx="89852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>
            <a:off x="9451975" y="2997200"/>
            <a:ext cx="0" cy="3860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8789" y="2458090"/>
            <a:ext cx="6184611" cy="1080000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tIns="72000" rIns="72000" bIns="72000"/>
          <a:lstStyle>
            <a:lvl1pPr>
              <a:defRPr sz="2400" b="1">
                <a:solidFill>
                  <a:schemeClr val="bg2"/>
                </a:solidFill>
                <a:latin typeface="Calibri" panose="020F0502020204030204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8789" y="4104000"/>
            <a:ext cx="6200560" cy="981184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/>
          </p:nvPr>
        </p:nvSpPr>
        <p:spPr>
          <a:xfrm>
            <a:off x="5283704" y="6165428"/>
            <a:ext cx="1950244" cy="215900"/>
          </a:xfrm>
        </p:spPr>
        <p:txBody>
          <a:bodyPr lIns="0" tIns="0" rIns="0" bIns="0" anchor="b"/>
          <a:lstStyle>
            <a:lvl1pPr algn="r"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6" name="Дата 3"/>
          <p:cNvSpPr>
            <a:spLocks noGrp="1"/>
          </p:cNvSpPr>
          <p:nvPr>
            <p:ph type="dt" sz="half" idx="12"/>
            <p:custDataLst>
              <p:tags r:id="rId3"/>
            </p:custDataLst>
          </p:nvPr>
        </p:nvSpPr>
        <p:spPr>
          <a:xfrm>
            <a:off x="2379663" y="5805488"/>
            <a:ext cx="1949450" cy="57626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5F6062"/>
                </a:solidFill>
                <a:latin typeface="Calibri" panose="020F0502020204030204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A563BB3-71EE-4956-96FE-3052EAA0D0BA}" type="datetime4">
              <a:rPr lang="ru-RU" smtClean="0"/>
              <a:pPr>
                <a:defRPr/>
              </a:pPr>
              <a:t>7 июня 2018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49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57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51846" y="6423478"/>
            <a:ext cx="260603" cy="249799"/>
          </a:xfrm>
        </p:spPr>
        <p:txBody>
          <a:bodyPr/>
          <a:lstStyle/>
          <a:p>
            <a:fld id="{503EAA60-E4F7-4725-9BA0-666F08A356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12807" y="998691"/>
            <a:ext cx="9093200" cy="5160963"/>
          </a:xfrm>
          <a:prstGeom prst="rect">
            <a:avLst/>
          </a:prstGeom>
        </p:spPr>
        <p:txBody>
          <a:bodyPr lIns="96151" tIns="48075" rIns="96151" bIns="48075"/>
          <a:lstStyle>
            <a:lvl1pPr marL="171334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1899"/>
            </a:lvl1pPr>
            <a:lvl2pPr marL="342662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99"/>
            </a:lvl2pPr>
            <a:lvl3pPr marL="513994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718"/>
            </a:lvl3pPr>
            <a:lvl4pPr marL="685329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Font typeface="Arial" pitchFamily="34" charset="0"/>
              <a:buChar char="•"/>
              <a:defRPr sz="1718"/>
            </a:lvl4pPr>
            <a:lvl5pPr marL="856659" marR="0" indent="-205597" algn="l" defTabSz="869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718"/>
            </a:lvl5pPr>
            <a:lvl6pPr marL="1027987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C00"/>
              </a:buClr>
              <a:buNone/>
              <a:defRPr sz="1718" baseline="0"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1082575" y="6249602"/>
            <a:ext cx="5220697" cy="608398"/>
          </a:xfrm>
          <a:prstGeom prst="rect">
            <a:avLst/>
          </a:prstGeom>
        </p:spPr>
        <p:txBody>
          <a:bodyPr lIns="96332" tIns="48166" rIns="96332" bIns="48166"/>
          <a:lstStyle/>
          <a:p>
            <a:pPr algn="l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42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794" y="2130473"/>
            <a:ext cx="8420412" cy="147008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588" y="3886248"/>
            <a:ext cx="6934824" cy="1752903"/>
          </a:xfrm>
        </p:spPr>
        <p:txBody>
          <a:bodyPr/>
          <a:lstStyle>
            <a:lvl1pPr marL="0" indent="0" algn="ctr">
              <a:buNone/>
              <a:defRPr/>
            </a:lvl1pPr>
            <a:lvl2pPr marL="413161" indent="0" algn="ctr">
              <a:buNone/>
              <a:defRPr/>
            </a:lvl2pPr>
            <a:lvl3pPr marL="826318" indent="0" algn="ctr">
              <a:buNone/>
              <a:defRPr/>
            </a:lvl3pPr>
            <a:lvl4pPr marL="1239480" indent="0" algn="ctr">
              <a:buNone/>
              <a:defRPr/>
            </a:lvl4pPr>
            <a:lvl5pPr marL="1652640" indent="0" algn="ctr">
              <a:buNone/>
              <a:defRPr/>
            </a:lvl5pPr>
            <a:lvl6pPr marL="2065800" indent="0" algn="ctr">
              <a:buNone/>
              <a:defRPr/>
            </a:lvl6pPr>
            <a:lvl7pPr marL="2478959" indent="0" algn="ctr">
              <a:buNone/>
              <a:defRPr/>
            </a:lvl7pPr>
            <a:lvl8pPr marL="2892120" indent="0" algn="ctr">
              <a:buNone/>
              <a:defRPr/>
            </a:lvl8pPr>
            <a:lvl9pPr marL="330528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055533" y="6369890"/>
            <a:ext cx="260603" cy="2497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F4E2C-B2AC-42B4-90DA-57EABE794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73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9294288" y="6382810"/>
            <a:ext cx="260603" cy="2497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91AB-270B-481D-8DCA-88906732B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1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807" y="4407381"/>
            <a:ext cx="8420412" cy="1360976"/>
          </a:xfrm>
        </p:spPr>
        <p:txBody>
          <a:bodyPr anchor="t"/>
          <a:lstStyle>
            <a:lvl1pPr algn="l">
              <a:defRPr sz="3617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1807" y="2907149"/>
            <a:ext cx="8420412" cy="1500232"/>
          </a:xfrm>
        </p:spPr>
        <p:txBody>
          <a:bodyPr anchor="b"/>
          <a:lstStyle>
            <a:lvl1pPr marL="0" indent="0">
              <a:buNone/>
              <a:defRPr sz="1809"/>
            </a:lvl1pPr>
            <a:lvl2pPr marL="413161" indent="0">
              <a:buNone/>
              <a:defRPr sz="1628"/>
            </a:lvl2pPr>
            <a:lvl3pPr marL="826318" indent="0">
              <a:buNone/>
              <a:defRPr sz="1356"/>
            </a:lvl3pPr>
            <a:lvl4pPr marL="1239480" indent="0">
              <a:buNone/>
              <a:defRPr sz="1266"/>
            </a:lvl4pPr>
            <a:lvl5pPr marL="1652640" indent="0">
              <a:buNone/>
              <a:defRPr sz="1266"/>
            </a:lvl5pPr>
            <a:lvl6pPr marL="2065800" indent="0">
              <a:buNone/>
              <a:defRPr sz="1266"/>
            </a:lvl6pPr>
            <a:lvl7pPr marL="2478959" indent="0">
              <a:buNone/>
              <a:defRPr sz="1266"/>
            </a:lvl7pPr>
            <a:lvl8pPr marL="2892120" indent="0">
              <a:buNone/>
              <a:defRPr sz="1266"/>
            </a:lvl8pPr>
            <a:lvl9pPr marL="3305280" indent="0">
              <a:buNone/>
              <a:defRPr sz="12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B1EE-2C7B-42B6-8DEE-30C7673E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1117" y="1178658"/>
            <a:ext cx="4509820" cy="5169699"/>
          </a:xfrm>
        </p:spPr>
        <p:txBody>
          <a:bodyPr/>
          <a:lstStyle>
            <a:lvl1pPr>
              <a:defRPr sz="2532"/>
            </a:lvl1pPr>
            <a:lvl2pPr>
              <a:defRPr sz="2170"/>
            </a:lvl2pPr>
            <a:lvl3pPr>
              <a:defRPr sz="1809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0745" y="1178658"/>
            <a:ext cx="4509820" cy="5169699"/>
          </a:xfrm>
        </p:spPr>
        <p:txBody>
          <a:bodyPr/>
          <a:lstStyle>
            <a:lvl1pPr>
              <a:defRPr sz="2532"/>
            </a:lvl1pPr>
            <a:lvl2pPr>
              <a:defRPr sz="2170"/>
            </a:lvl2pPr>
            <a:lvl3pPr>
              <a:defRPr sz="1809"/>
            </a:lvl3pPr>
            <a:lvl4pPr>
              <a:defRPr sz="1628"/>
            </a:lvl4pPr>
            <a:lvl5pPr>
              <a:defRPr sz="1628"/>
            </a:lvl5pPr>
            <a:lvl6pPr>
              <a:defRPr sz="1628"/>
            </a:lvl6pPr>
            <a:lvl7pPr>
              <a:defRPr sz="1628"/>
            </a:lvl7pPr>
            <a:lvl8pPr>
              <a:defRPr sz="1628"/>
            </a:lvl8pPr>
            <a:lvl9pPr>
              <a:defRPr sz="162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3C75-8E89-4F63-8721-8C92EE9FA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6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82" y="274205"/>
            <a:ext cx="8916648" cy="114276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681" y="1534693"/>
            <a:ext cx="4377178" cy="640291"/>
          </a:xfrm>
        </p:spPr>
        <p:txBody>
          <a:bodyPr anchor="b"/>
          <a:lstStyle>
            <a:lvl1pPr marL="0" indent="0">
              <a:buNone/>
              <a:defRPr sz="2170" b="1"/>
            </a:lvl1pPr>
            <a:lvl2pPr marL="413161" indent="0">
              <a:buNone/>
              <a:defRPr sz="1809" b="1"/>
            </a:lvl2pPr>
            <a:lvl3pPr marL="826318" indent="0">
              <a:buNone/>
              <a:defRPr sz="1628" b="1"/>
            </a:lvl3pPr>
            <a:lvl4pPr marL="1239480" indent="0">
              <a:buNone/>
              <a:defRPr sz="1356" b="1"/>
            </a:lvl4pPr>
            <a:lvl5pPr marL="1652640" indent="0">
              <a:buNone/>
              <a:defRPr sz="1356" b="1"/>
            </a:lvl5pPr>
            <a:lvl6pPr marL="2065800" indent="0">
              <a:buNone/>
              <a:defRPr sz="1356" b="1"/>
            </a:lvl6pPr>
            <a:lvl7pPr marL="2478959" indent="0">
              <a:buNone/>
              <a:defRPr sz="1356" b="1"/>
            </a:lvl7pPr>
            <a:lvl8pPr marL="2892120" indent="0">
              <a:buNone/>
              <a:defRPr sz="1356" b="1"/>
            </a:lvl8pPr>
            <a:lvl9pPr marL="3305280" indent="0">
              <a:buNone/>
              <a:defRPr sz="135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681" y="2174978"/>
            <a:ext cx="4377178" cy="3950851"/>
          </a:xfrm>
        </p:spPr>
        <p:txBody>
          <a:bodyPr/>
          <a:lstStyle>
            <a:lvl1pPr>
              <a:defRPr sz="2170"/>
            </a:lvl1pPr>
            <a:lvl2pPr>
              <a:defRPr sz="1809"/>
            </a:lvl2pPr>
            <a:lvl3pPr>
              <a:defRPr sz="1628"/>
            </a:lvl3pPr>
            <a:lvl4pPr>
              <a:defRPr sz="1356"/>
            </a:lvl4pPr>
            <a:lvl5pPr>
              <a:defRPr sz="1356"/>
            </a:lvl5pPr>
            <a:lvl6pPr>
              <a:defRPr sz="1356"/>
            </a:lvl6pPr>
            <a:lvl7pPr>
              <a:defRPr sz="1356"/>
            </a:lvl7pPr>
            <a:lvl8pPr>
              <a:defRPr sz="1356"/>
            </a:lvl8pPr>
            <a:lvl9pPr>
              <a:defRPr sz="135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591" y="1534693"/>
            <a:ext cx="4378739" cy="640291"/>
          </a:xfrm>
        </p:spPr>
        <p:txBody>
          <a:bodyPr anchor="b"/>
          <a:lstStyle>
            <a:lvl1pPr marL="0" indent="0">
              <a:buNone/>
              <a:defRPr sz="2170" b="1"/>
            </a:lvl1pPr>
            <a:lvl2pPr marL="413161" indent="0">
              <a:buNone/>
              <a:defRPr sz="1809" b="1"/>
            </a:lvl2pPr>
            <a:lvl3pPr marL="826318" indent="0">
              <a:buNone/>
              <a:defRPr sz="1628" b="1"/>
            </a:lvl3pPr>
            <a:lvl4pPr marL="1239480" indent="0">
              <a:buNone/>
              <a:defRPr sz="1356" b="1"/>
            </a:lvl4pPr>
            <a:lvl5pPr marL="1652640" indent="0">
              <a:buNone/>
              <a:defRPr sz="1356" b="1"/>
            </a:lvl5pPr>
            <a:lvl6pPr marL="2065800" indent="0">
              <a:buNone/>
              <a:defRPr sz="1356" b="1"/>
            </a:lvl6pPr>
            <a:lvl7pPr marL="2478959" indent="0">
              <a:buNone/>
              <a:defRPr sz="1356" b="1"/>
            </a:lvl7pPr>
            <a:lvl8pPr marL="2892120" indent="0">
              <a:buNone/>
              <a:defRPr sz="1356" b="1"/>
            </a:lvl8pPr>
            <a:lvl9pPr marL="3305280" indent="0">
              <a:buNone/>
              <a:defRPr sz="135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591" y="2174978"/>
            <a:ext cx="4378739" cy="3950851"/>
          </a:xfrm>
        </p:spPr>
        <p:txBody>
          <a:bodyPr/>
          <a:lstStyle>
            <a:lvl1pPr>
              <a:defRPr sz="2170"/>
            </a:lvl1pPr>
            <a:lvl2pPr>
              <a:defRPr sz="1809"/>
            </a:lvl2pPr>
            <a:lvl3pPr>
              <a:defRPr sz="1628"/>
            </a:lvl3pPr>
            <a:lvl4pPr>
              <a:defRPr sz="1356"/>
            </a:lvl4pPr>
            <a:lvl5pPr>
              <a:defRPr sz="1356"/>
            </a:lvl5pPr>
            <a:lvl6pPr>
              <a:defRPr sz="1356"/>
            </a:lvl6pPr>
            <a:lvl7pPr>
              <a:defRPr sz="1356"/>
            </a:lvl7pPr>
            <a:lvl8pPr>
              <a:defRPr sz="1356"/>
            </a:lvl8pPr>
            <a:lvl9pPr>
              <a:defRPr sz="135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DB12D-3CF7-4F6B-9E8C-89054BE424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2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C79F-4C0E-45FD-9D7C-E38F82789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48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9719-E272-40F2-9D10-EF40E7E73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2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83" y="272770"/>
            <a:ext cx="3259866" cy="1162859"/>
          </a:xfrm>
        </p:spPr>
        <p:txBody>
          <a:bodyPr anchor="b"/>
          <a:lstStyle>
            <a:lvl1pPr algn="l">
              <a:defRPr sz="180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144" y="272769"/>
            <a:ext cx="5538185" cy="5853060"/>
          </a:xfrm>
        </p:spPr>
        <p:txBody>
          <a:bodyPr/>
          <a:lstStyle>
            <a:lvl1pPr>
              <a:defRPr sz="2894"/>
            </a:lvl1pPr>
            <a:lvl2pPr>
              <a:defRPr sz="2532"/>
            </a:lvl2pPr>
            <a:lvl3pPr>
              <a:defRPr sz="2170"/>
            </a:lvl3pPr>
            <a:lvl4pPr>
              <a:defRPr sz="1809"/>
            </a:lvl4pPr>
            <a:lvl5pPr>
              <a:defRPr sz="1809"/>
            </a:lvl5pPr>
            <a:lvl6pPr>
              <a:defRPr sz="1809"/>
            </a:lvl6pPr>
            <a:lvl7pPr>
              <a:defRPr sz="1809"/>
            </a:lvl7pPr>
            <a:lvl8pPr>
              <a:defRPr sz="1809"/>
            </a:lvl8pPr>
            <a:lvl9pPr>
              <a:defRPr sz="180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683" y="1435630"/>
            <a:ext cx="3259866" cy="4690200"/>
          </a:xfrm>
        </p:spPr>
        <p:txBody>
          <a:bodyPr/>
          <a:lstStyle>
            <a:lvl1pPr marL="0" indent="0">
              <a:buNone/>
              <a:defRPr sz="1266"/>
            </a:lvl1pPr>
            <a:lvl2pPr marL="413161" indent="0">
              <a:buNone/>
              <a:defRPr sz="1085"/>
            </a:lvl2pPr>
            <a:lvl3pPr marL="826318" indent="0">
              <a:buNone/>
              <a:defRPr sz="904"/>
            </a:lvl3pPr>
            <a:lvl4pPr marL="1239480" indent="0">
              <a:buNone/>
              <a:defRPr sz="814"/>
            </a:lvl4pPr>
            <a:lvl5pPr marL="1652640" indent="0">
              <a:buNone/>
              <a:defRPr sz="814"/>
            </a:lvl5pPr>
            <a:lvl6pPr marL="2065800" indent="0">
              <a:buNone/>
              <a:defRPr sz="814"/>
            </a:lvl6pPr>
            <a:lvl7pPr marL="2478959" indent="0">
              <a:buNone/>
              <a:defRPr sz="814"/>
            </a:lvl7pPr>
            <a:lvl8pPr marL="2892120" indent="0">
              <a:buNone/>
              <a:defRPr sz="814"/>
            </a:lvl8pPr>
            <a:lvl9pPr marL="3305280" indent="0">
              <a:buNone/>
              <a:defRPr sz="8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D824-0CD0-4F21-813D-6A6BF54F7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6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14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-9525" y="6651625"/>
            <a:ext cx="9936163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4" tIns="47892" rIns="95784" bIns="47892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273050" y="6688138"/>
            <a:ext cx="39004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8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Logistics Field Audit™ | </a:t>
            </a:r>
            <a:r>
              <a:rPr lang="ru-RU" altLang="ru-RU" sz="8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Конфиденциально</a:t>
            </a:r>
          </a:p>
        </p:txBody>
      </p:sp>
      <p:cxnSp>
        <p:nvCxnSpPr>
          <p:cNvPr id="10" name="Прямая соединительная линия 9"/>
          <p:cNvCxnSpPr/>
          <p:nvPr userDrawn="1">
            <p:custDataLst>
              <p:tags r:id="rId5"/>
            </p:custDataLst>
          </p:nvPr>
        </p:nvCxnSpPr>
        <p:spPr>
          <a:xfrm>
            <a:off x="200025" y="431800"/>
            <a:ext cx="90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7" y="1267"/>
            <a:ext cx="3261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"/>
          <p:cNvGrpSpPr>
            <a:grpSpLocks/>
          </p:cNvGrpSpPr>
          <p:nvPr userDrawn="1"/>
        </p:nvGrpSpPr>
        <p:grpSpPr bwMode="auto">
          <a:xfrm>
            <a:off x="8948738" y="1588"/>
            <a:ext cx="1017587" cy="431800"/>
            <a:chOff x="8875523" y="1267"/>
            <a:chExt cx="1016651" cy="432000"/>
          </a:xfrm>
        </p:grpSpPr>
        <p:sp>
          <p:nvSpPr>
            <p:cNvPr id="13" name="AutoShape 9"/>
            <p:cNvSpPr>
              <a:spLocks noChangeAspect="1" noChangeArrowheads="1" noTextEdit="1"/>
            </p:cNvSpPr>
            <p:nvPr/>
          </p:nvSpPr>
          <p:spPr bwMode="auto">
            <a:xfrm>
              <a:off x="8875523" y="1267"/>
              <a:ext cx="947603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8876490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8876490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8876490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8876490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8876490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8876490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8876490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8918069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8918069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8918069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8918069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8918069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8918069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8918069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8960614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8960614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8960614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8960614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8960614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8960614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8960614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9002192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9002192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9002192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9002192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9002192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9002192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9002192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9043771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9043771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8986721" y="3052"/>
              <a:ext cx="233033" cy="430215"/>
            </a:xfrm>
            <a:custGeom>
              <a:avLst/>
              <a:gdLst>
                <a:gd name="T0" fmla="*/ 233033 w 482"/>
                <a:gd name="T1" fmla="*/ 0 h 964"/>
                <a:gd name="T2" fmla="*/ 207893 w 482"/>
                <a:gd name="T3" fmla="*/ 23207 h 964"/>
                <a:gd name="T4" fmla="*/ 192421 w 482"/>
                <a:gd name="T5" fmla="*/ 26777 h 964"/>
                <a:gd name="T6" fmla="*/ 165347 w 482"/>
                <a:gd name="T7" fmla="*/ 9818 h 964"/>
                <a:gd name="T8" fmla="*/ 149876 w 482"/>
                <a:gd name="T9" fmla="*/ 38380 h 964"/>
                <a:gd name="T10" fmla="*/ 108297 w 482"/>
                <a:gd name="T11" fmla="*/ 60694 h 964"/>
                <a:gd name="T12" fmla="*/ 74455 w 482"/>
                <a:gd name="T13" fmla="*/ 58909 h 964"/>
                <a:gd name="T14" fmla="*/ 72521 w 482"/>
                <a:gd name="T15" fmla="*/ 91934 h 964"/>
                <a:gd name="T16" fmla="*/ 36744 w 482"/>
                <a:gd name="T17" fmla="*/ 98182 h 964"/>
                <a:gd name="T18" fmla="*/ 45446 w 482"/>
                <a:gd name="T19" fmla="*/ 129422 h 964"/>
                <a:gd name="T20" fmla="*/ 29975 w 482"/>
                <a:gd name="T21" fmla="*/ 170479 h 964"/>
                <a:gd name="T22" fmla="*/ 0 w 482"/>
                <a:gd name="T23" fmla="*/ 189223 h 964"/>
                <a:gd name="T24" fmla="*/ 24174 w 482"/>
                <a:gd name="T25" fmla="*/ 204397 h 964"/>
                <a:gd name="T26" fmla="*/ 24174 w 482"/>
                <a:gd name="T27" fmla="*/ 226711 h 964"/>
                <a:gd name="T28" fmla="*/ 25140 w 482"/>
                <a:gd name="T29" fmla="*/ 237422 h 964"/>
                <a:gd name="T30" fmla="*/ 4835 w 482"/>
                <a:gd name="T31" fmla="*/ 264198 h 964"/>
                <a:gd name="T32" fmla="*/ 29975 w 482"/>
                <a:gd name="T33" fmla="*/ 260628 h 964"/>
                <a:gd name="T34" fmla="*/ 46413 w 482"/>
                <a:gd name="T35" fmla="*/ 301686 h 964"/>
                <a:gd name="T36" fmla="*/ 36744 w 482"/>
                <a:gd name="T37" fmla="*/ 332926 h 964"/>
                <a:gd name="T38" fmla="*/ 73488 w 482"/>
                <a:gd name="T39" fmla="*/ 339174 h 964"/>
                <a:gd name="T40" fmla="*/ 73488 w 482"/>
                <a:gd name="T41" fmla="*/ 373091 h 964"/>
                <a:gd name="T42" fmla="*/ 109264 w 482"/>
                <a:gd name="T43" fmla="*/ 370413 h 964"/>
                <a:gd name="T44" fmla="*/ 153744 w 482"/>
                <a:gd name="T45" fmla="*/ 393620 h 964"/>
                <a:gd name="T46" fmla="*/ 141174 w 482"/>
                <a:gd name="T47" fmla="*/ 414149 h 964"/>
                <a:gd name="T48" fmla="*/ 173083 w 482"/>
                <a:gd name="T49" fmla="*/ 399868 h 964"/>
                <a:gd name="T50" fmla="*/ 189521 w 482"/>
                <a:gd name="T51" fmla="*/ 404331 h 964"/>
                <a:gd name="T52" fmla="*/ 207893 w 482"/>
                <a:gd name="T53" fmla="*/ 430215 h 964"/>
                <a:gd name="T54" fmla="*/ 233033 w 482"/>
                <a:gd name="T55" fmla="*/ 354347 h 964"/>
                <a:gd name="T56" fmla="*/ 180818 w 482"/>
                <a:gd name="T57" fmla="*/ 345422 h 964"/>
                <a:gd name="T58" fmla="*/ 136339 w 482"/>
                <a:gd name="T59" fmla="*/ 321322 h 964"/>
                <a:gd name="T60" fmla="*/ 103463 w 482"/>
                <a:gd name="T61" fmla="*/ 285620 h 964"/>
                <a:gd name="T62" fmla="*/ 85091 w 482"/>
                <a:gd name="T63" fmla="*/ 240099 h 964"/>
                <a:gd name="T64" fmla="*/ 85091 w 482"/>
                <a:gd name="T65" fmla="*/ 191008 h 964"/>
                <a:gd name="T66" fmla="*/ 103463 w 482"/>
                <a:gd name="T67" fmla="*/ 145488 h 964"/>
                <a:gd name="T68" fmla="*/ 136339 w 482"/>
                <a:gd name="T69" fmla="*/ 109785 h 964"/>
                <a:gd name="T70" fmla="*/ 180818 w 482"/>
                <a:gd name="T71" fmla="*/ 85686 h 964"/>
                <a:gd name="T72" fmla="*/ 233033 w 482"/>
                <a:gd name="T73" fmla="*/ 76760 h 9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2" h="964">
                  <a:moveTo>
                    <a:pt x="482" y="172"/>
                  </a:moveTo>
                  <a:lnTo>
                    <a:pt x="482" y="0"/>
                  </a:lnTo>
                  <a:lnTo>
                    <a:pt x="430" y="0"/>
                  </a:lnTo>
                  <a:lnTo>
                    <a:pt x="430" y="52"/>
                  </a:lnTo>
                  <a:lnTo>
                    <a:pt x="436" y="52"/>
                  </a:lnTo>
                  <a:lnTo>
                    <a:pt x="398" y="60"/>
                  </a:lnTo>
                  <a:lnTo>
                    <a:pt x="360" y="68"/>
                  </a:lnTo>
                  <a:lnTo>
                    <a:pt x="342" y="22"/>
                  </a:lnTo>
                  <a:lnTo>
                    <a:pt x="294" y="40"/>
                  </a:lnTo>
                  <a:lnTo>
                    <a:pt x="310" y="86"/>
                  </a:lnTo>
                  <a:lnTo>
                    <a:pt x="266" y="110"/>
                  </a:lnTo>
                  <a:lnTo>
                    <a:pt x="224" y="136"/>
                  </a:lnTo>
                  <a:lnTo>
                    <a:pt x="192" y="98"/>
                  </a:lnTo>
                  <a:lnTo>
                    <a:pt x="154" y="132"/>
                  </a:lnTo>
                  <a:lnTo>
                    <a:pt x="184" y="170"/>
                  </a:lnTo>
                  <a:lnTo>
                    <a:pt x="150" y="206"/>
                  </a:lnTo>
                  <a:lnTo>
                    <a:pt x="120" y="246"/>
                  </a:lnTo>
                  <a:lnTo>
                    <a:pt x="76" y="220"/>
                  </a:lnTo>
                  <a:lnTo>
                    <a:pt x="50" y="266"/>
                  </a:lnTo>
                  <a:lnTo>
                    <a:pt x="94" y="290"/>
                  </a:lnTo>
                  <a:lnTo>
                    <a:pt x="76" y="336"/>
                  </a:lnTo>
                  <a:lnTo>
                    <a:pt x="62" y="382"/>
                  </a:lnTo>
                  <a:lnTo>
                    <a:pt x="10" y="372"/>
                  </a:lnTo>
                  <a:lnTo>
                    <a:pt x="0" y="424"/>
                  </a:lnTo>
                  <a:lnTo>
                    <a:pt x="52" y="434"/>
                  </a:lnTo>
                  <a:lnTo>
                    <a:pt x="50" y="458"/>
                  </a:lnTo>
                  <a:lnTo>
                    <a:pt x="50" y="482"/>
                  </a:lnTo>
                  <a:lnTo>
                    <a:pt x="50" y="508"/>
                  </a:lnTo>
                  <a:lnTo>
                    <a:pt x="52" y="534"/>
                  </a:lnTo>
                  <a:lnTo>
                    <a:pt x="52" y="532"/>
                  </a:lnTo>
                  <a:lnTo>
                    <a:pt x="2" y="542"/>
                  </a:lnTo>
                  <a:lnTo>
                    <a:pt x="10" y="592"/>
                  </a:lnTo>
                  <a:lnTo>
                    <a:pt x="62" y="584"/>
                  </a:lnTo>
                  <a:lnTo>
                    <a:pt x="76" y="632"/>
                  </a:lnTo>
                  <a:lnTo>
                    <a:pt x="96" y="676"/>
                  </a:lnTo>
                  <a:lnTo>
                    <a:pt x="52" y="702"/>
                  </a:lnTo>
                  <a:lnTo>
                    <a:pt x="76" y="746"/>
                  </a:lnTo>
                  <a:lnTo>
                    <a:pt x="122" y="722"/>
                  </a:lnTo>
                  <a:lnTo>
                    <a:pt x="152" y="760"/>
                  </a:lnTo>
                  <a:lnTo>
                    <a:pt x="186" y="796"/>
                  </a:lnTo>
                  <a:lnTo>
                    <a:pt x="152" y="836"/>
                  </a:lnTo>
                  <a:lnTo>
                    <a:pt x="192" y="870"/>
                  </a:lnTo>
                  <a:lnTo>
                    <a:pt x="226" y="830"/>
                  </a:lnTo>
                  <a:lnTo>
                    <a:pt x="270" y="858"/>
                  </a:lnTo>
                  <a:lnTo>
                    <a:pt x="318" y="882"/>
                  </a:lnTo>
                  <a:lnTo>
                    <a:pt x="308" y="880"/>
                  </a:lnTo>
                  <a:lnTo>
                    <a:pt x="292" y="928"/>
                  </a:lnTo>
                  <a:lnTo>
                    <a:pt x="340" y="946"/>
                  </a:lnTo>
                  <a:lnTo>
                    <a:pt x="358" y="896"/>
                  </a:lnTo>
                  <a:lnTo>
                    <a:pt x="354" y="896"/>
                  </a:lnTo>
                  <a:lnTo>
                    <a:pt x="392" y="906"/>
                  </a:lnTo>
                  <a:lnTo>
                    <a:pt x="430" y="912"/>
                  </a:lnTo>
                  <a:lnTo>
                    <a:pt x="430" y="964"/>
                  </a:lnTo>
                  <a:lnTo>
                    <a:pt x="482" y="964"/>
                  </a:lnTo>
                  <a:lnTo>
                    <a:pt x="482" y="794"/>
                  </a:lnTo>
                  <a:lnTo>
                    <a:pt x="426" y="790"/>
                  </a:lnTo>
                  <a:lnTo>
                    <a:pt x="374" y="774"/>
                  </a:lnTo>
                  <a:lnTo>
                    <a:pt x="324" y="752"/>
                  </a:lnTo>
                  <a:lnTo>
                    <a:pt x="282" y="720"/>
                  </a:lnTo>
                  <a:lnTo>
                    <a:pt x="244" y="682"/>
                  </a:lnTo>
                  <a:lnTo>
                    <a:pt x="214" y="640"/>
                  </a:lnTo>
                  <a:lnTo>
                    <a:pt x="190" y="592"/>
                  </a:lnTo>
                  <a:lnTo>
                    <a:pt x="176" y="538"/>
                  </a:lnTo>
                  <a:lnTo>
                    <a:pt x="170" y="482"/>
                  </a:lnTo>
                  <a:lnTo>
                    <a:pt x="176" y="428"/>
                  </a:lnTo>
                  <a:lnTo>
                    <a:pt x="190" y="374"/>
                  </a:lnTo>
                  <a:lnTo>
                    <a:pt x="214" y="326"/>
                  </a:lnTo>
                  <a:lnTo>
                    <a:pt x="244" y="282"/>
                  </a:lnTo>
                  <a:lnTo>
                    <a:pt x="282" y="246"/>
                  </a:lnTo>
                  <a:lnTo>
                    <a:pt x="324" y="214"/>
                  </a:lnTo>
                  <a:lnTo>
                    <a:pt x="374" y="192"/>
                  </a:lnTo>
                  <a:lnTo>
                    <a:pt x="426" y="176"/>
                  </a:lnTo>
                  <a:lnTo>
                    <a:pt x="482" y="17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9153035" y="114622"/>
              <a:ext cx="198223" cy="153521"/>
            </a:xfrm>
            <a:custGeom>
              <a:avLst/>
              <a:gdLst>
                <a:gd name="T0" fmla="*/ 11603 w 410"/>
                <a:gd name="T1" fmla="*/ 148166 h 344"/>
                <a:gd name="T2" fmla="*/ 19339 w 410"/>
                <a:gd name="T3" fmla="*/ 145488 h 344"/>
                <a:gd name="T4" fmla="*/ 28041 w 410"/>
                <a:gd name="T5" fmla="*/ 141918 h 344"/>
                <a:gd name="T6" fmla="*/ 29975 w 410"/>
                <a:gd name="T7" fmla="*/ 141025 h 344"/>
                <a:gd name="T8" fmla="*/ 30942 w 410"/>
                <a:gd name="T9" fmla="*/ 133885 h 344"/>
                <a:gd name="T10" fmla="*/ 32876 w 410"/>
                <a:gd name="T11" fmla="*/ 101752 h 344"/>
                <a:gd name="T12" fmla="*/ 32876 w 410"/>
                <a:gd name="T13" fmla="*/ 59802 h 344"/>
                <a:gd name="T14" fmla="*/ 31909 w 410"/>
                <a:gd name="T15" fmla="*/ 37488 h 344"/>
                <a:gd name="T16" fmla="*/ 30942 w 410"/>
                <a:gd name="T17" fmla="*/ 17851 h 344"/>
                <a:gd name="T18" fmla="*/ 29008 w 410"/>
                <a:gd name="T19" fmla="*/ 12496 h 344"/>
                <a:gd name="T20" fmla="*/ 22240 w 410"/>
                <a:gd name="T21" fmla="*/ 10711 h 344"/>
                <a:gd name="T22" fmla="*/ 0 w 410"/>
                <a:gd name="T23" fmla="*/ 9818 h 344"/>
                <a:gd name="T24" fmla="*/ 24174 w 410"/>
                <a:gd name="T25" fmla="*/ 0 h 344"/>
                <a:gd name="T26" fmla="*/ 83157 w 410"/>
                <a:gd name="T27" fmla="*/ 0 h 344"/>
                <a:gd name="T28" fmla="*/ 113132 w 410"/>
                <a:gd name="T29" fmla="*/ 9818 h 344"/>
                <a:gd name="T30" fmla="*/ 93793 w 410"/>
                <a:gd name="T31" fmla="*/ 10711 h 344"/>
                <a:gd name="T32" fmla="*/ 87025 w 410"/>
                <a:gd name="T33" fmla="*/ 12496 h 344"/>
                <a:gd name="T34" fmla="*/ 85091 w 410"/>
                <a:gd name="T35" fmla="*/ 15174 h 344"/>
                <a:gd name="T36" fmla="*/ 84124 w 410"/>
                <a:gd name="T37" fmla="*/ 21422 h 344"/>
                <a:gd name="T38" fmla="*/ 83157 w 410"/>
                <a:gd name="T39" fmla="*/ 41058 h 344"/>
                <a:gd name="T40" fmla="*/ 83157 w 410"/>
                <a:gd name="T41" fmla="*/ 62479 h 344"/>
                <a:gd name="T42" fmla="*/ 83157 w 410"/>
                <a:gd name="T43" fmla="*/ 89256 h 344"/>
                <a:gd name="T44" fmla="*/ 84124 w 410"/>
                <a:gd name="T45" fmla="*/ 120496 h 344"/>
                <a:gd name="T46" fmla="*/ 84124 w 410"/>
                <a:gd name="T47" fmla="*/ 139240 h 344"/>
                <a:gd name="T48" fmla="*/ 110231 w 410"/>
                <a:gd name="T49" fmla="*/ 140133 h 344"/>
                <a:gd name="T50" fmla="*/ 143107 w 410"/>
                <a:gd name="T51" fmla="*/ 139240 h 344"/>
                <a:gd name="T52" fmla="*/ 169215 w 410"/>
                <a:gd name="T53" fmla="*/ 137455 h 344"/>
                <a:gd name="T54" fmla="*/ 174049 w 410"/>
                <a:gd name="T55" fmla="*/ 136562 h 344"/>
                <a:gd name="T56" fmla="*/ 176950 w 410"/>
                <a:gd name="T57" fmla="*/ 132099 h 344"/>
                <a:gd name="T58" fmla="*/ 183719 w 410"/>
                <a:gd name="T59" fmla="*/ 113356 h 344"/>
                <a:gd name="T60" fmla="*/ 198223 w 410"/>
                <a:gd name="T61" fmla="*/ 116033 h 344"/>
                <a:gd name="T62" fmla="*/ 193388 w 410"/>
                <a:gd name="T63" fmla="*/ 139240 h 344"/>
                <a:gd name="T64" fmla="*/ 192421 w 410"/>
                <a:gd name="T65" fmla="*/ 147273 h 344"/>
                <a:gd name="T66" fmla="*/ 191454 w 410"/>
                <a:gd name="T67" fmla="*/ 151736 h 344"/>
                <a:gd name="T68" fmla="*/ 181785 w 410"/>
                <a:gd name="T69" fmla="*/ 152628 h 344"/>
                <a:gd name="T70" fmla="*/ 147942 w 410"/>
                <a:gd name="T71" fmla="*/ 153521 h 344"/>
                <a:gd name="T72" fmla="*/ 135372 w 410"/>
                <a:gd name="T73" fmla="*/ 153521 h 344"/>
                <a:gd name="T74" fmla="*/ 105397 w 410"/>
                <a:gd name="T75" fmla="*/ 152628 h 344"/>
                <a:gd name="T76" fmla="*/ 74454 w 410"/>
                <a:gd name="T77" fmla="*/ 152628 h 344"/>
                <a:gd name="T78" fmla="*/ 51248 w 410"/>
                <a:gd name="T79" fmla="*/ 152628 h 344"/>
                <a:gd name="T80" fmla="*/ 11603 w 410"/>
                <a:gd name="T81" fmla="*/ 153521 h 3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0" h="344">
                  <a:moveTo>
                    <a:pt x="24" y="344"/>
                  </a:moveTo>
                  <a:lnTo>
                    <a:pt x="24" y="332"/>
                  </a:lnTo>
                  <a:lnTo>
                    <a:pt x="32" y="328"/>
                  </a:lnTo>
                  <a:lnTo>
                    <a:pt x="40" y="326"/>
                  </a:lnTo>
                  <a:lnTo>
                    <a:pt x="50" y="322"/>
                  </a:lnTo>
                  <a:lnTo>
                    <a:pt x="58" y="318"/>
                  </a:lnTo>
                  <a:lnTo>
                    <a:pt x="60" y="316"/>
                  </a:lnTo>
                  <a:lnTo>
                    <a:pt x="62" y="316"/>
                  </a:lnTo>
                  <a:lnTo>
                    <a:pt x="62" y="314"/>
                  </a:lnTo>
                  <a:lnTo>
                    <a:pt x="64" y="300"/>
                  </a:lnTo>
                  <a:lnTo>
                    <a:pt x="66" y="270"/>
                  </a:lnTo>
                  <a:lnTo>
                    <a:pt x="68" y="228"/>
                  </a:lnTo>
                  <a:lnTo>
                    <a:pt x="68" y="180"/>
                  </a:lnTo>
                  <a:lnTo>
                    <a:pt x="68" y="134"/>
                  </a:lnTo>
                  <a:lnTo>
                    <a:pt x="68" y="102"/>
                  </a:lnTo>
                  <a:lnTo>
                    <a:pt x="66" y="84"/>
                  </a:lnTo>
                  <a:lnTo>
                    <a:pt x="66" y="58"/>
                  </a:lnTo>
                  <a:lnTo>
                    <a:pt x="64" y="40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6" y="26"/>
                  </a:lnTo>
                  <a:lnTo>
                    <a:pt x="46" y="24"/>
                  </a:lnTo>
                  <a:lnTo>
                    <a:pt x="2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106" y="2"/>
                  </a:lnTo>
                  <a:lnTo>
                    <a:pt x="172" y="0"/>
                  </a:lnTo>
                  <a:lnTo>
                    <a:pt x="234" y="0"/>
                  </a:lnTo>
                  <a:lnTo>
                    <a:pt x="234" y="22"/>
                  </a:lnTo>
                  <a:lnTo>
                    <a:pt x="210" y="22"/>
                  </a:lnTo>
                  <a:lnTo>
                    <a:pt x="194" y="24"/>
                  </a:lnTo>
                  <a:lnTo>
                    <a:pt x="184" y="26"/>
                  </a:lnTo>
                  <a:lnTo>
                    <a:pt x="180" y="28"/>
                  </a:lnTo>
                  <a:lnTo>
                    <a:pt x="178" y="30"/>
                  </a:lnTo>
                  <a:lnTo>
                    <a:pt x="176" y="34"/>
                  </a:lnTo>
                  <a:lnTo>
                    <a:pt x="176" y="40"/>
                  </a:lnTo>
                  <a:lnTo>
                    <a:pt x="174" y="48"/>
                  </a:lnTo>
                  <a:lnTo>
                    <a:pt x="174" y="60"/>
                  </a:lnTo>
                  <a:lnTo>
                    <a:pt x="172" y="92"/>
                  </a:lnTo>
                  <a:lnTo>
                    <a:pt x="172" y="130"/>
                  </a:lnTo>
                  <a:lnTo>
                    <a:pt x="172" y="140"/>
                  </a:lnTo>
                  <a:lnTo>
                    <a:pt x="172" y="162"/>
                  </a:lnTo>
                  <a:lnTo>
                    <a:pt x="172" y="200"/>
                  </a:lnTo>
                  <a:lnTo>
                    <a:pt x="172" y="236"/>
                  </a:lnTo>
                  <a:lnTo>
                    <a:pt x="174" y="270"/>
                  </a:lnTo>
                  <a:lnTo>
                    <a:pt x="174" y="298"/>
                  </a:lnTo>
                  <a:lnTo>
                    <a:pt x="174" y="312"/>
                  </a:lnTo>
                  <a:lnTo>
                    <a:pt x="204" y="312"/>
                  </a:lnTo>
                  <a:lnTo>
                    <a:pt x="228" y="314"/>
                  </a:lnTo>
                  <a:lnTo>
                    <a:pt x="244" y="314"/>
                  </a:lnTo>
                  <a:lnTo>
                    <a:pt x="296" y="312"/>
                  </a:lnTo>
                  <a:lnTo>
                    <a:pt x="342" y="310"/>
                  </a:lnTo>
                  <a:lnTo>
                    <a:pt x="350" y="308"/>
                  </a:lnTo>
                  <a:lnTo>
                    <a:pt x="356" y="308"/>
                  </a:lnTo>
                  <a:lnTo>
                    <a:pt x="360" y="306"/>
                  </a:lnTo>
                  <a:lnTo>
                    <a:pt x="362" y="302"/>
                  </a:lnTo>
                  <a:lnTo>
                    <a:pt x="366" y="296"/>
                  </a:lnTo>
                  <a:lnTo>
                    <a:pt x="372" y="276"/>
                  </a:lnTo>
                  <a:lnTo>
                    <a:pt x="380" y="254"/>
                  </a:lnTo>
                  <a:lnTo>
                    <a:pt x="410" y="254"/>
                  </a:lnTo>
                  <a:lnTo>
                    <a:pt x="410" y="260"/>
                  </a:lnTo>
                  <a:lnTo>
                    <a:pt x="410" y="262"/>
                  </a:lnTo>
                  <a:lnTo>
                    <a:pt x="400" y="312"/>
                  </a:lnTo>
                  <a:lnTo>
                    <a:pt x="398" y="322"/>
                  </a:lnTo>
                  <a:lnTo>
                    <a:pt x="398" y="330"/>
                  </a:lnTo>
                  <a:lnTo>
                    <a:pt x="396" y="336"/>
                  </a:lnTo>
                  <a:lnTo>
                    <a:pt x="396" y="340"/>
                  </a:lnTo>
                  <a:lnTo>
                    <a:pt x="386" y="342"/>
                  </a:lnTo>
                  <a:lnTo>
                    <a:pt x="376" y="342"/>
                  </a:lnTo>
                  <a:lnTo>
                    <a:pt x="346" y="344"/>
                  </a:lnTo>
                  <a:lnTo>
                    <a:pt x="306" y="344"/>
                  </a:lnTo>
                  <a:lnTo>
                    <a:pt x="298" y="344"/>
                  </a:lnTo>
                  <a:lnTo>
                    <a:pt x="280" y="344"/>
                  </a:lnTo>
                  <a:lnTo>
                    <a:pt x="254" y="344"/>
                  </a:lnTo>
                  <a:lnTo>
                    <a:pt x="218" y="342"/>
                  </a:lnTo>
                  <a:lnTo>
                    <a:pt x="182" y="342"/>
                  </a:lnTo>
                  <a:lnTo>
                    <a:pt x="154" y="342"/>
                  </a:lnTo>
                  <a:lnTo>
                    <a:pt x="134" y="342"/>
                  </a:lnTo>
                  <a:lnTo>
                    <a:pt x="106" y="342"/>
                  </a:lnTo>
                  <a:lnTo>
                    <a:pt x="68" y="342"/>
                  </a:lnTo>
                  <a:lnTo>
                    <a:pt x="24" y="344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9375432" y="114622"/>
              <a:ext cx="183719" cy="153521"/>
            </a:xfrm>
            <a:custGeom>
              <a:avLst/>
              <a:gdLst>
                <a:gd name="T0" fmla="*/ 146008 w 380"/>
                <a:gd name="T1" fmla="*/ 99967 h 344"/>
                <a:gd name="T2" fmla="*/ 143107 w 380"/>
                <a:gd name="T3" fmla="*/ 83901 h 344"/>
                <a:gd name="T4" fmla="*/ 140207 w 380"/>
                <a:gd name="T5" fmla="*/ 82116 h 344"/>
                <a:gd name="T6" fmla="*/ 126669 w 380"/>
                <a:gd name="T7" fmla="*/ 80331 h 344"/>
                <a:gd name="T8" fmla="*/ 95727 w 380"/>
                <a:gd name="T9" fmla="*/ 80331 h 344"/>
                <a:gd name="T10" fmla="*/ 87992 w 380"/>
                <a:gd name="T11" fmla="*/ 80331 h 344"/>
                <a:gd name="T12" fmla="*/ 81223 w 380"/>
                <a:gd name="T13" fmla="*/ 92827 h 344"/>
                <a:gd name="T14" fmla="*/ 82190 w 380"/>
                <a:gd name="T15" fmla="*/ 120496 h 344"/>
                <a:gd name="T16" fmla="*/ 83157 w 380"/>
                <a:gd name="T17" fmla="*/ 133885 h 344"/>
                <a:gd name="T18" fmla="*/ 84124 w 380"/>
                <a:gd name="T19" fmla="*/ 140133 h 344"/>
                <a:gd name="T20" fmla="*/ 87025 w 380"/>
                <a:gd name="T21" fmla="*/ 142810 h 344"/>
                <a:gd name="T22" fmla="*/ 94760 w 380"/>
                <a:gd name="T23" fmla="*/ 143703 h 344"/>
                <a:gd name="T24" fmla="*/ 117967 w 380"/>
                <a:gd name="T25" fmla="*/ 145488 h 344"/>
                <a:gd name="T26" fmla="*/ 47380 w 380"/>
                <a:gd name="T27" fmla="*/ 152628 h 344"/>
                <a:gd name="T28" fmla="*/ 19339 w 380"/>
                <a:gd name="T29" fmla="*/ 153521 h 344"/>
                <a:gd name="T30" fmla="*/ 0 w 380"/>
                <a:gd name="T31" fmla="*/ 144595 h 344"/>
                <a:gd name="T32" fmla="*/ 19339 w 380"/>
                <a:gd name="T33" fmla="*/ 144595 h 344"/>
                <a:gd name="T34" fmla="*/ 25140 w 380"/>
                <a:gd name="T35" fmla="*/ 143703 h 344"/>
                <a:gd name="T36" fmla="*/ 27074 w 380"/>
                <a:gd name="T37" fmla="*/ 141025 h 344"/>
                <a:gd name="T38" fmla="*/ 28041 w 380"/>
                <a:gd name="T39" fmla="*/ 136562 h 344"/>
                <a:gd name="T40" fmla="*/ 29975 w 380"/>
                <a:gd name="T41" fmla="*/ 121389 h 344"/>
                <a:gd name="T42" fmla="*/ 30942 w 380"/>
                <a:gd name="T43" fmla="*/ 101752 h 344"/>
                <a:gd name="T44" fmla="*/ 30942 w 380"/>
                <a:gd name="T45" fmla="*/ 52661 h 344"/>
                <a:gd name="T46" fmla="*/ 29008 w 380"/>
                <a:gd name="T47" fmla="*/ 25884 h 344"/>
                <a:gd name="T48" fmla="*/ 28041 w 380"/>
                <a:gd name="T49" fmla="*/ 16959 h 344"/>
                <a:gd name="T50" fmla="*/ 27074 w 380"/>
                <a:gd name="T51" fmla="*/ 12496 h 344"/>
                <a:gd name="T52" fmla="*/ 24174 w 380"/>
                <a:gd name="T53" fmla="*/ 11603 h 344"/>
                <a:gd name="T54" fmla="*/ 13537 w 380"/>
                <a:gd name="T55" fmla="*/ 9818 h 344"/>
                <a:gd name="T56" fmla="*/ 0 w 380"/>
                <a:gd name="T57" fmla="*/ 0 h 344"/>
                <a:gd name="T58" fmla="*/ 148909 w 380"/>
                <a:gd name="T59" fmla="*/ 0 h 344"/>
                <a:gd name="T60" fmla="*/ 182752 w 380"/>
                <a:gd name="T61" fmla="*/ 893 h 344"/>
                <a:gd name="T62" fmla="*/ 181785 w 380"/>
                <a:gd name="T63" fmla="*/ 9818 h 344"/>
                <a:gd name="T64" fmla="*/ 179851 w 380"/>
                <a:gd name="T65" fmla="*/ 27669 h 344"/>
                <a:gd name="T66" fmla="*/ 164380 w 380"/>
                <a:gd name="T67" fmla="*/ 35703 h 344"/>
                <a:gd name="T68" fmla="*/ 163413 w 380"/>
                <a:gd name="T69" fmla="*/ 28562 h 344"/>
                <a:gd name="T70" fmla="*/ 163413 w 380"/>
                <a:gd name="T71" fmla="*/ 20529 h 344"/>
                <a:gd name="T72" fmla="*/ 162446 w 380"/>
                <a:gd name="T73" fmla="*/ 17851 h 344"/>
                <a:gd name="T74" fmla="*/ 160512 w 380"/>
                <a:gd name="T75" fmla="*/ 16066 h 344"/>
                <a:gd name="T76" fmla="*/ 152777 w 380"/>
                <a:gd name="T77" fmla="*/ 15174 h 344"/>
                <a:gd name="T78" fmla="*/ 133438 w 380"/>
                <a:gd name="T79" fmla="*/ 13388 h 344"/>
                <a:gd name="T80" fmla="*/ 113132 w 380"/>
                <a:gd name="T81" fmla="*/ 12496 h 344"/>
                <a:gd name="T82" fmla="*/ 90893 w 380"/>
                <a:gd name="T83" fmla="*/ 13388 h 344"/>
                <a:gd name="T84" fmla="*/ 82190 w 380"/>
                <a:gd name="T85" fmla="*/ 22314 h 344"/>
                <a:gd name="T86" fmla="*/ 81223 w 380"/>
                <a:gd name="T87" fmla="*/ 52661 h 344"/>
                <a:gd name="T88" fmla="*/ 100562 w 380"/>
                <a:gd name="T89" fmla="*/ 68727 h 344"/>
                <a:gd name="T90" fmla="*/ 125702 w 380"/>
                <a:gd name="T91" fmla="*/ 68727 h 344"/>
                <a:gd name="T92" fmla="*/ 141174 w 380"/>
                <a:gd name="T93" fmla="*/ 67835 h 344"/>
                <a:gd name="T94" fmla="*/ 144074 w 380"/>
                <a:gd name="T95" fmla="*/ 65157 h 344"/>
                <a:gd name="T96" fmla="*/ 145041 w 380"/>
                <a:gd name="T97" fmla="*/ 60694 h 344"/>
                <a:gd name="T98" fmla="*/ 146008 w 380"/>
                <a:gd name="T99" fmla="*/ 52661 h 344"/>
                <a:gd name="T100" fmla="*/ 162446 w 380"/>
                <a:gd name="T101" fmla="*/ 74083 h 3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0" h="344">
                  <a:moveTo>
                    <a:pt x="336" y="224"/>
                  </a:moveTo>
                  <a:lnTo>
                    <a:pt x="302" y="224"/>
                  </a:lnTo>
                  <a:lnTo>
                    <a:pt x="300" y="200"/>
                  </a:lnTo>
                  <a:lnTo>
                    <a:pt x="296" y="188"/>
                  </a:lnTo>
                  <a:lnTo>
                    <a:pt x="294" y="186"/>
                  </a:lnTo>
                  <a:lnTo>
                    <a:pt x="290" y="184"/>
                  </a:lnTo>
                  <a:lnTo>
                    <a:pt x="284" y="182"/>
                  </a:lnTo>
                  <a:lnTo>
                    <a:pt x="262" y="180"/>
                  </a:lnTo>
                  <a:lnTo>
                    <a:pt x="234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2" y="180"/>
                  </a:lnTo>
                  <a:lnTo>
                    <a:pt x="168" y="180"/>
                  </a:lnTo>
                  <a:lnTo>
                    <a:pt x="168" y="208"/>
                  </a:lnTo>
                  <a:lnTo>
                    <a:pt x="170" y="242"/>
                  </a:lnTo>
                  <a:lnTo>
                    <a:pt x="170" y="270"/>
                  </a:lnTo>
                  <a:lnTo>
                    <a:pt x="170" y="290"/>
                  </a:lnTo>
                  <a:lnTo>
                    <a:pt x="172" y="300"/>
                  </a:lnTo>
                  <a:lnTo>
                    <a:pt x="174" y="308"/>
                  </a:lnTo>
                  <a:lnTo>
                    <a:pt x="174" y="314"/>
                  </a:lnTo>
                  <a:lnTo>
                    <a:pt x="176" y="316"/>
                  </a:lnTo>
                  <a:lnTo>
                    <a:pt x="180" y="320"/>
                  </a:lnTo>
                  <a:lnTo>
                    <a:pt x="186" y="320"/>
                  </a:lnTo>
                  <a:lnTo>
                    <a:pt x="196" y="322"/>
                  </a:lnTo>
                  <a:lnTo>
                    <a:pt x="214" y="324"/>
                  </a:lnTo>
                  <a:lnTo>
                    <a:pt x="244" y="326"/>
                  </a:lnTo>
                  <a:lnTo>
                    <a:pt x="244" y="344"/>
                  </a:lnTo>
                  <a:lnTo>
                    <a:pt x="98" y="342"/>
                  </a:lnTo>
                  <a:lnTo>
                    <a:pt x="74" y="344"/>
                  </a:lnTo>
                  <a:lnTo>
                    <a:pt x="40" y="344"/>
                  </a:lnTo>
                  <a:lnTo>
                    <a:pt x="0" y="344"/>
                  </a:lnTo>
                  <a:lnTo>
                    <a:pt x="0" y="324"/>
                  </a:lnTo>
                  <a:lnTo>
                    <a:pt x="24" y="324"/>
                  </a:lnTo>
                  <a:lnTo>
                    <a:pt x="40" y="324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4" y="320"/>
                  </a:lnTo>
                  <a:lnTo>
                    <a:pt x="56" y="316"/>
                  </a:lnTo>
                  <a:lnTo>
                    <a:pt x="58" y="312"/>
                  </a:lnTo>
                  <a:lnTo>
                    <a:pt x="58" y="306"/>
                  </a:lnTo>
                  <a:lnTo>
                    <a:pt x="60" y="294"/>
                  </a:lnTo>
                  <a:lnTo>
                    <a:pt x="62" y="272"/>
                  </a:lnTo>
                  <a:lnTo>
                    <a:pt x="64" y="246"/>
                  </a:lnTo>
                  <a:lnTo>
                    <a:pt x="64" y="228"/>
                  </a:lnTo>
                  <a:lnTo>
                    <a:pt x="64" y="126"/>
                  </a:lnTo>
                  <a:lnTo>
                    <a:pt x="64" y="118"/>
                  </a:lnTo>
                  <a:lnTo>
                    <a:pt x="62" y="94"/>
                  </a:lnTo>
                  <a:lnTo>
                    <a:pt x="60" y="58"/>
                  </a:lnTo>
                  <a:lnTo>
                    <a:pt x="60" y="46"/>
                  </a:lnTo>
                  <a:lnTo>
                    <a:pt x="58" y="38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0" y="26"/>
                  </a:lnTo>
                  <a:lnTo>
                    <a:pt x="42" y="24"/>
                  </a:lnTo>
                  <a:lnTo>
                    <a:pt x="2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30" y="2"/>
                  </a:lnTo>
                  <a:lnTo>
                    <a:pt x="308" y="0"/>
                  </a:lnTo>
                  <a:lnTo>
                    <a:pt x="344" y="0"/>
                  </a:lnTo>
                  <a:lnTo>
                    <a:pt x="378" y="2"/>
                  </a:lnTo>
                  <a:lnTo>
                    <a:pt x="380" y="6"/>
                  </a:lnTo>
                  <a:lnTo>
                    <a:pt x="376" y="22"/>
                  </a:lnTo>
                  <a:lnTo>
                    <a:pt x="374" y="42"/>
                  </a:lnTo>
                  <a:lnTo>
                    <a:pt x="372" y="62"/>
                  </a:lnTo>
                  <a:lnTo>
                    <a:pt x="370" y="80"/>
                  </a:lnTo>
                  <a:lnTo>
                    <a:pt x="340" y="80"/>
                  </a:lnTo>
                  <a:lnTo>
                    <a:pt x="340" y="74"/>
                  </a:lnTo>
                  <a:lnTo>
                    <a:pt x="338" y="64"/>
                  </a:lnTo>
                  <a:lnTo>
                    <a:pt x="338" y="52"/>
                  </a:lnTo>
                  <a:lnTo>
                    <a:pt x="338" y="46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4" y="38"/>
                  </a:lnTo>
                  <a:lnTo>
                    <a:pt x="332" y="36"/>
                  </a:lnTo>
                  <a:lnTo>
                    <a:pt x="326" y="36"/>
                  </a:lnTo>
                  <a:lnTo>
                    <a:pt x="316" y="34"/>
                  </a:lnTo>
                  <a:lnTo>
                    <a:pt x="302" y="32"/>
                  </a:lnTo>
                  <a:lnTo>
                    <a:pt x="276" y="30"/>
                  </a:lnTo>
                  <a:lnTo>
                    <a:pt x="246" y="28"/>
                  </a:lnTo>
                  <a:lnTo>
                    <a:pt x="234" y="28"/>
                  </a:lnTo>
                  <a:lnTo>
                    <a:pt x="212" y="28"/>
                  </a:lnTo>
                  <a:lnTo>
                    <a:pt x="188" y="30"/>
                  </a:lnTo>
                  <a:lnTo>
                    <a:pt x="172" y="30"/>
                  </a:lnTo>
                  <a:lnTo>
                    <a:pt x="170" y="50"/>
                  </a:lnTo>
                  <a:lnTo>
                    <a:pt x="170" y="80"/>
                  </a:lnTo>
                  <a:lnTo>
                    <a:pt x="168" y="118"/>
                  </a:lnTo>
                  <a:lnTo>
                    <a:pt x="168" y="152"/>
                  </a:lnTo>
                  <a:lnTo>
                    <a:pt x="208" y="154"/>
                  </a:lnTo>
                  <a:lnTo>
                    <a:pt x="232" y="154"/>
                  </a:lnTo>
                  <a:lnTo>
                    <a:pt x="260" y="154"/>
                  </a:lnTo>
                  <a:lnTo>
                    <a:pt x="280" y="154"/>
                  </a:lnTo>
                  <a:lnTo>
                    <a:pt x="292" y="152"/>
                  </a:lnTo>
                  <a:lnTo>
                    <a:pt x="296" y="150"/>
                  </a:lnTo>
                  <a:lnTo>
                    <a:pt x="298" y="146"/>
                  </a:lnTo>
                  <a:lnTo>
                    <a:pt x="300" y="142"/>
                  </a:lnTo>
                  <a:lnTo>
                    <a:pt x="300" y="136"/>
                  </a:lnTo>
                  <a:lnTo>
                    <a:pt x="302" y="128"/>
                  </a:lnTo>
                  <a:lnTo>
                    <a:pt x="302" y="118"/>
                  </a:lnTo>
                  <a:lnTo>
                    <a:pt x="336" y="118"/>
                  </a:lnTo>
                  <a:lnTo>
                    <a:pt x="336" y="166"/>
                  </a:lnTo>
                  <a:lnTo>
                    <a:pt x="336" y="224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9555283" y="114622"/>
              <a:ext cx="266876" cy="154413"/>
            </a:xfrm>
            <a:custGeom>
              <a:avLst/>
              <a:gdLst>
                <a:gd name="T0" fmla="*/ 0 w 552"/>
                <a:gd name="T1" fmla="*/ 145487 h 346"/>
                <a:gd name="T2" fmla="*/ 17405 w 552"/>
                <a:gd name="T3" fmla="*/ 144595 h 346"/>
                <a:gd name="T4" fmla="*/ 22240 w 552"/>
                <a:gd name="T5" fmla="*/ 142810 h 346"/>
                <a:gd name="T6" fmla="*/ 26107 w 552"/>
                <a:gd name="T7" fmla="*/ 139239 h 346"/>
                <a:gd name="T8" fmla="*/ 32876 w 552"/>
                <a:gd name="T9" fmla="*/ 131206 h 346"/>
                <a:gd name="T10" fmla="*/ 42545 w 552"/>
                <a:gd name="T11" fmla="*/ 116925 h 346"/>
                <a:gd name="T12" fmla="*/ 56083 w 552"/>
                <a:gd name="T13" fmla="*/ 95504 h 346"/>
                <a:gd name="T14" fmla="*/ 118934 w 552"/>
                <a:gd name="T15" fmla="*/ 0 h 346"/>
                <a:gd name="T16" fmla="*/ 223364 w 552"/>
                <a:gd name="T17" fmla="*/ 114248 h 346"/>
                <a:gd name="T18" fmla="*/ 241736 w 552"/>
                <a:gd name="T19" fmla="*/ 140132 h 346"/>
                <a:gd name="T20" fmla="*/ 244636 w 552"/>
                <a:gd name="T21" fmla="*/ 142810 h 346"/>
                <a:gd name="T22" fmla="*/ 248504 w 552"/>
                <a:gd name="T23" fmla="*/ 143702 h 346"/>
                <a:gd name="T24" fmla="*/ 254306 w 552"/>
                <a:gd name="T25" fmla="*/ 144595 h 346"/>
                <a:gd name="T26" fmla="*/ 262041 w 552"/>
                <a:gd name="T27" fmla="*/ 145487 h 346"/>
                <a:gd name="T28" fmla="*/ 266876 w 552"/>
                <a:gd name="T29" fmla="*/ 154413 h 346"/>
                <a:gd name="T30" fmla="*/ 154711 w 552"/>
                <a:gd name="T31" fmla="*/ 154413 h 346"/>
                <a:gd name="T32" fmla="*/ 167281 w 552"/>
                <a:gd name="T33" fmla="*/ 144595 h 346"/>
                <a:gd name="T34" fmla="*/ 178884 w 552"/>
                <a:gd name="T35" fmla="*/ 143702 h 346"/>
                <a:gd name="T36" fmla="*/ 181785 w 552"/>
                <a:gd name="T37" fmla="*/ 141917 h 346"/>
                <a:gd name="T38" fmla="*/ 181785 w 552"/>
                <a:gd name="T39" fmla="*/ 138347 h 346"/>
                <a:gd name="T40" fmla="*/ 177917 w 552"/>
                <a:gd name="T41" fmla="*/ 132099 h 346"/>
                <a:gd name="T42" fmla="*/ 70587 w 552"/>
                <a:gd name="T43" fmla="*/ 108000 h 346"/>
                <a:gd name="T44" fmla="*/ 58017 w 552"/>
                <a:gd name="T45" fmla="*/ 129421 h 346"/>
                <a:gd name="T46" fmla="*/ 54149 w 552"/>
                <a:gd name="T47" fmla="*/ 139239 h 346"/>
                <a:gd name="T48" fmla="*/ 55116 w 552"/>
                <a:gd name="T49" fmla="*/ 142810 h 346"/>
                <a:gd name="T50" fmla="*/ 61884 w 552"/>
                <a:gd name="T51" fmla="*/ 144595 h 346"/>
                <a:gd name="T52" fmla="*/ 82190 w 552"/>
                <a:gd name="T53" fmla="*/ 145487 h 346"/>
                <a:gd name="T54" fmla="*/ 41579 w 552"/>
                <a:gd name="T55" fmla="*/ 153520 h 346"/>
                <a:gd name="T56" fmla="*/ 79289 w 552"/>
                <a:gd name="T57" fmla="*/ 94611 h 346"/>
                <a:gd name="T58" fmla="*/ 117000 w 552"/>
                <a:gd name="T59" fmla="*/ 95504 h 346"/>
                <a:gd name="T60" fmla="*/ 153744 w 552"/>
                <a:gd name="T61" fmla="*/ 94611 h 346"/>
                <a:gd name="T62" fmla="*/ 79289 w 552"/>
                <a:gd name="T63" fmla="*/ 94611 h 3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2" h="346">
                  <a:moveTo>
                    <a:pt x="0" y="346"/>
                  </a:moveTo>
                  <a:lnTo>
                    <a:pt x="0" y="326"/>
                  </a:lnTo>
                  <a:lnTo>
                    <a:pt x="24" y="324"/>
                  </a:lnTo>
                  <a:lnTo>
                    <a:pt x="36" y="324"/>
                  </a:lnTo>
                  <a:lnTo>
                    <a:pt x="42" y="322"/>
                  </a:lnTo>
                  <a:lnTo>
                    <a:pt x="46" y="320"/>
                  </a:lnTo>
                  <a:lnTo>
                    <a:pt x="50" y="316"/>
                  </a:lnTo>
                  <a:lnTo>
                    <a:pt x="54" y="312"/>
                  </a:lnTo>
                  <a:lnTo>
                    <a:pt x="58" y="306"/>
                  </a:lnTo>
                  <a:lnTo>
                    <a:pt x="68" y="294"/>
                  </a:lnTo>
                  <a:lnTo>
                    <a:pt x="80" y="274"/>
                  </a:lnTo>
                  <a:lnTo>
                    <a:pt x="88" y="262"/>
                  </a:lnTo>
                  <a:lnTo>
                    <a:pt x="100" y="242"/>
                  </a:lnTo>
                  <a:lnTo>
                    <a:pt x="116" y="214"/>
                  </a:lnTo>
                  <a:lnTo>
                    <a:pt x="212" y="56"/>
                  </a:lnTo>
                  <a:lnTo>
                    <a:pt x="246" y="0"/>
                  </a:lnTo>
                  <a:lnTo>
                    <a:pt x="298" y="0"/>
                  </a:lnTo>
                  <a:lnTo>
                    <a:pt x="462" y="256"/>
                  </a:lnTo>
                  <a:lnTo>
                    <a:pt x="484" y="290"/>
                  </a:lnTo>
                  <a:lnTo>
                    <a:pt x="500" y="314"/>
                  </a:lnTo>
                  <a:lnTo>
                    <a:pt x="504" y="318"/>
                  </a:lnTo>
                  <a:lnTo>
                    <a:pt x="506" y="320"/>
                  </a:lnTo>
                  <a:lnTo>
                    <a:pt x="510" y="322"/>
                  </a:lnTo>
                  <a:lnTo>
                    <a:pt x="514" y="322"/>
                  </a:lnTo>
                  <a:lnTo>
                    <a:pt x="518" y="324"/>
                  </a:lnTo>
                  <a:lnTo>
                    <a:pt x="526" y="324"/>
                  </a:lnTo>
                  <a:lnTo>
                    <a:pt x="536" y="324"/>
                  </a:lnTo>
                  <a:lnTo>
                    <a:pt x="542" y="326"/>
                  </a:lnTo>
                  <a:lnTo>
                    <a:pt x="552" y="326"/>
                  </a:lnTo>
                  <a:lnTo>
                    <a:pt x="552" y="346"/>
                  </a:lnTo>
                  <a:lnTo>
                    <a:pt x="450" y="344"/>
                  </a:lnTo>
                  <a:lnTo>
                    <a:pt x="320" y="346"/>
                  </a:lnTo>
                  <a:lnTo>
                    <a:pt x="320" y="326"/>
                  </a:lnTo>
                  <a:lnTo>
                    <a:pt x="346" y="324"/>
                  </a:lnTo>
                  <a:lnTo>
                    <a:pt x="362" y="324"/>
                  </a:lnTo>
                  <a:lnTo>
                    <a:pt x="370" y="322"/>
                  </a:lnTo>
                  <a:lnTo>
                    <a:pt x="374" y="320"/>
                  </a:lnTo>
                  <a:lnTo>
                    <a:pt x="376" y="318"/>
                  </a:lnTo>
                  <a:lnTo>
                    <a:pt x="376" y="316"/>
                  </a:lnTo>
                  <a:lnTo>
                    <a:pt x="376" y="310"/>
                  </a:lnTo>
                  <a:lnTo>
                    <a:pt x="372" y="304"/>
                  </a:lnTo>
                  <a:lnTo>
                    <a:pt x="368" y="296"/>
                  </a:lnTo>
                  <a:lnTo>
                    <a:pt x="336" y="242"/>
                  </a:lnTo>
                  <a:lnTo>
                    <a:pt x="146" y="242"/>
                  </a:lnTo>
                  <a:lnTo>
                    <a:pt x="130" y="270"/>
                  </a:lnTo>
                  <a:lnTo>
                    <a:pt x="120" y="290"/>
                  </a:lnTo>
                  <a:lnTo>
                    <a:pt x="114" y="304"/>
                  </a:lnTo>
                  <a:lnTo>
                    <a:pt x="112" y="312"/>
                  </a:lnTo>
                  <a:lnTo>
                    <a:pt x="112" y="316"/>
                  </a:lnTo>
                  <a:lnTo>
                    <a:pt x="114" y="320"/>
                  </a:lnTo>
                  <a:lnTo>
                    <a:pt x="118" y="322"/>
                  </a:lnTo>
                  <a:lnTo>
                    <a:pt x="128" y="324"/>
                  </a:lnTo>
                  <a:lnTo>
                    <a:pt x="146" y="324"/>
                  </a:lnTo>
                  <a:lnTo>
                    <a:pt x="170" y="326"/>
                  </a:lnTo>
                  <a:lnTo>
                    <a:pt x="170" y="346"/>
                  </a:lnTo>
                  <a:lnTo>
                    <a:pt x="86" y="344"/>
                  </a:lnTo>
                  <a:lnTo>
                    <a:pt x="0" y="346"/>
                  </a:lnTo>
                  <a:close/>
                  <a:moveTo>
                    <a:pt x="164" y="212"/>
                  </a:moveTo>
                  <a:lnTo>
                    <a:pt x="200" y="214"/>
                  </a:lnTo>
                  <a:lnTo>
                    <a:pt x="242" y="214"/>
                  </a:lnTo>
                  <a:lnTo>
                    <a:pt x="282" y="214"/>
                  </a:lnTo>
                  <a:lnTo>
                    <a:pt x="318" y="212"/>
                  </a:lnTo>
                  <a:lnTo>
                    <a:pt x="240" y="86"/>
                  </a:lnTo>
                  <a:lnTo>
                    <a:pt x="164" y="21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9183215" y="268091"/>
              <a:ext cx="708959" cy="857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50" b="1" dirty="0">
                  <a:solidFill>
                    <a:srgbClr val="5F6062"/>
                  </a:solidFill>
                  <a:latin typeface="Calibri" pitchFamily="34" charset="0"/>
                  <a:cs typeface="Calibri" pitchFamily="34" charset="0"/>
                </a:rPr>
                <a:t>Logistics Field Audit™</a:t>
              </a:r>
              <a:endParaRPr lang="ru-RU" sz="550" b="1" dirty="0">
                <a:solidFill>
                  <a:srgbClr val="5F606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71727" y="3372"/>
            <a:ext cx="9362546" cy="428428"/>
          </a:xfrm>
        </p:spPr>
        <p:txBody>
          <a:bodyPr tIns="0" rIns="0" bIns="18000" anchor="b"/>
          <a:lstStyle>
            <a:lvl1pPr>
              <a:spcBef>
                <a:spcPts val="0"/>
              </a:spcBef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71727" y="6337300"/>
            <a:ext cx="9360000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9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25A00A3-567A-4FD3-93A9-00B263785ED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40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256" y="4800745"/>
            <a:ext cx="5943914" cy="567074"/>
          </a:xfrm>
        </p:spPr>
        <p:txBody>
          <a:bodyPr anchor="b"/>
          <a:lstStyle>
            <a:lvl1pPr algn="l">
              <a:defRPr sz="180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256" y="613019"/>
            <a:ext cx="5943914" cy="4114513"/>
          </a:xfrm>
        </p:spPr>
        <p:txBody>
          <a:bodyPr/>
          <a:lstStyle>
            <a:lvl1pPr marL="0" indent="0">
              <a:buNone/>
              <a:defRPr sz="2894"/>
            </a:lvl1pPr>
            <a:lvl2pPr marL="413161" indent="0">
              <a:buNone/>
              <a:defRPr sz="2532"/>
            </a:lvl2pPr>
            <a:lvl3pPr marL="826318" indent="0">
              <a:buNone/>
              <a:defRPr sz="2170"/>
            </a:lvl3pPr>
            <a:lvl4pPr marL="1239480" indent="0">
              <a:buNone/>
              <a:defRPr sz="1809"/>
            </a:lvl4pPr>
            <a:lvl5pPr marL="1652640" indent="0">
              <a:buNone/>
              <a:defRPr sz="1809"/>
            </a:lvl5pPr>
            <a:lvl6pPr marL="2065800" indent="0">
              <a:buNone/>
              <a:defRPr sz="1809"/>
            </a:lvl6pPr>
            <a:lvl7pPr marL="2478959" indent="0">
              <a:buNone/>
              <a:defRPr sz="1809"/>
            </a:lvl7pPr>
            <a:lvl8pPr marL="2892120" indent="0">
              <a:buNone/>
              <a:defRPr sz="1809"/>
            </a:lvl8pPr>
            <a:lvl9pPr marL="3305280" indent="0">
              <a:buNone/>
              <a:defRPr sz="1809"/>
            </a:lvl9pPr>
          </a:lstStyle>
          <a:p>
            <a:pPr lvl="0"/>
            <a:endParaRPr lang="ru-RU" noProof="0" dirty="0">
              <a:sym typeface="Gill Sans Light" pitchFamily="80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256" y="5367817"/>
            <a:ext cx="5943914" cy="803952"/>
          </a:xfrm>
        </p:spPr>
        <p:txBody>
          <a:bodyPr/>
          <a:lstStyle>
            <a:lvl1pPr marL="0" indent="0">
              <a:buNone/>
              <a:defRPr sz="1266"/>
            </a:lvl1pPr>
            <a:lvl2pPr marL="413161" indent="0">
              <a:buNone/>
              <a:defRPr sz="1085"/>
            </a:lvl2pPr>
            <a:lvl3pPr marL="826318" indent="0">
              <a:buNone/>
              <a:defRPr sz="904"/>
            </a:lvl3pPr>
            <a:lvl4pPr marL="1239480" indent="0">
              <a:buNone/>
              <a:defRPr sz="814"/>
            </a:lvl4pPr>
            <a:lvl5pPr marL="1652640" indent="0">
              <a:buNone/>
              <a:defRPr sz="814"/>
            </a:lvl5pPr>
            <a:lvl6pPr marL="2065800" indent="0">
              <a:buNone/>
              <a:defRPr sz="814"/>
            </a:lvl6pPr>
            <a:lvl7pPr marL="2478959" indent="0">
              <a:buNone/>
              <a:defRPr sz="814"/>
            </a:lvl7pPr>
            <a:lvl8pPr marL="2892120" indent="0">
              <a:buNone/>
              <a:defRPr sz="814"/>
            </a:lvl8pPr>
            <a:lvl9pPr marL="3305280" indent="0">
              <a:buNone/>
              <a:defRPr sz="8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028C-ED8E-412E-BAFE-AA8AF0EF43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60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4683F-B808-48ED-882D-D3BF72F89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9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28197" y="333072"/>
            <a:ext cx="2292362" cy="60152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1114" y="333072"/>
            <a:ext cx="6727278" cy="60152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5D78B-030D-4926-B64B-91A42080C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7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auto">
          <a:xfrm>
            <a:off x="1916286" y="321581"/>
            <a:ext cx="7643287" cy="643162"/>
          </a:xfrm>
          <a:prstGeom prst="roundRect">
            <a:avLst>
              <a:gd name="adj" fmla="val 20833"/>
            </a:avLst>
          </a:prstGeom>
          <a:solidFill>
            <a:srgbClr val="004FAA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39824">
              <a:defRPr/>
            </a:pPr>
            <a:r>
              <a:rPr lang="en-US" sz="2532" dirty="0">
                <a:solidFill>
                  <a:srgbClr val="FFFFFF"/>
                </a:solidFill>
                <a:latin typeface="Gill Sans Light" pitchFamily="80" charset="0"/>
                <a:ea typeface="+mn-ea"/>
                <a:cs typeface="Arial" charset="0"/>
                <a:sym typeface="Gill Sans Light" pitchFamily="80" charset="0"/>
              </a:rPr>
              <a:t>           </a:t>
            </a:r>
          </a:p>
        </p:txBody>
      </p:sp>
      <p:pic>
        <p:nvPicPr>
          <p:cNvPr id="5" name="Picture 6" descr="log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892" y="140695"/>
            <a:ext cx="1508996" cy="86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57848" indent="-157848"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25"/>
          <p:cNvSpPr>
            <a:spLocks noGrp="1"/>
          </p:cNvSpPr>
          <p:nvPr>
            <p:ph type="title"/>
          </p:nvPr>
        </p:nvSpPr>
        <p:spPr bwMode="auto">
          <a:xfrm>
            <a:off x="357358" y="370395"/>
            <a:ext cx="8236274" cy="61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7" name="Rectangle 60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FDAC2-2848-43F4-BA91-9CC4400587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61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51846" y="6423478"/>
            <a:ext cx="260603" cy="249799"/>
          </a:xfrm>
        </p:spPr>
        <p:txBody>
          <a:bodyPr/>
          <a:lstStyle/>
          <a:p>
            <a:fld id="{503EAA60-E4F7-4725-9BA0-666F08A356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12807" y="998691"/>
            <a:ext cx="9093200" cy="5160963"/>
          </a:xfrm>
          <a:prstGeom prst="rect">
            <a:avLst/>
          </a:prstGeom>
        </p:spPr>
        <p:txBody>
          <a:bodyPr lIns="96151" tIns="48075" rIns="96151" bIns="48075"/>
          <a:lstStyle>
            <a:lvl1pPr marL="171334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1899"/>
            </a:lvl1pPr>
            <a:lvl2pPr marL="342662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99"/>
            </a:lvl2pPr>
            <a:lvl3pPr marL="513994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1718"/>
            </a:lvl3pPr>
            <a:lvl4pPr marL="685329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Font typeface="Arial" pitchFamily="34" charset="0"/>
              <a:buChar char="•"/>
              <a:defRPr sz="1718"/>
            </a:lvl4pPr>
            <a:lvl5pPr marL="856659" marR="0" indent="-205597" algn="l" defTabSz="869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sz="1718"/>
            </a:lvl5pPr>
            <a:lvl6pPr marL="1027987" indent="-1713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C00"/>
              </a:buClr>
              <a:buNone/>
              <a:defRPr sz="1718" baseline="0"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1082575" y="6249602"/>
            <a:ext cx="5220697" cy="608398"/>
          </a:xfrm>
          <a:prstGeom prst="rect">
            <a:avLst/>
          </a:prstGeom>
        </p:spPr>
        <p:txBody>
          <a:bodyPr lIns="96332" tIns="48166" rIns="96332" bIns="48166"/>
          <a:lstStyle/>
          <a:p>
            <a:pPr algn="l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98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14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26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-9525" y="6651625"/>
            <a:ext cx="9936163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4" tIns="47892" rIns="95784" bIns="47892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273050" y="6688138"/>
            <a:ext cx="39004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8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Logistics Field Audit™ | </a:t>
            </a:r>
            <a:r>
              <a:rPr lang="ru-RU" altLang="ru-RU" sz="8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Конфиденциально</a:t>
            </a:r>
          </a:p>
        </p:txBody>
      </p:sp>
      <p:cxnSp>
        <p:nvCxnSpPr>
          <p:cNvPr id="10" name="Прямая соединительная линия 9"/>
          <p:cNvCxnSpPr/>
          <p:nvPr userDrawn="1">
            <p:custDataLst>
              <p:tags r:id="rId5"/>
            </p:custDataLst>
          </p:nvPr>
        </p:nvCxnSpPr>
        <p:spPr>
          <a:xfrm>
            <a:off x="200025" y="431800"/>
            <a:ext cx="90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7" y="1267"/>
            <a:ext cx="3261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"/>
          <p:cNvGrpSpPr>
            <a:grpSpLocks/>
          </p:cNvGrpSpPr>
          <p:nvPr userDrawn="1"/>
        </p:nvGrpSpPr>
        <p:grpSpPr bwMode="auto">
          <a:xfrm>
            <a:off x="8948738" y="1588"/>
            <a:ext cx="1017587" cy="431800"/>
            <a:chOff x="8875523" y="1267"/>
            <a:chExt cx="1016651" cy="432000"/>
          </a:xfrm>
        </p:grpSpPr>
        <p:sp>
          <p:nvSpPr>
            <p:cNvPr id="15" name="AutoShape 9"/>
            <p:cNvSpPr>
              <a:spLocks noChangeAspect="1" noChangeArrowheads="1" noTextEdit="1"/>
            </p:cNvSpPr>
            <p:nvPr/>
          </p:nvSpPr>
          <p:spPr bwMode="auto">
            <a:xfrm>
              <a:off x="8875523" y="1267"/>
              <a:ext cx="947603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8876490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8876490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8876490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8876490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8876490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8876490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8876490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8918069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8918069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8918069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8918069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8918069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8918069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8918069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8960614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8960614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8960614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8960614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8960614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8960614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8960614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9002192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9002192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9002192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9002192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9002192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9002192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9002192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9043771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9043771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8986721" y="3052"/>
              <a:ext cx="233033" cy="430215"/>
            </a:xfrm>
            <a:custGeom>
              <a:avLst/>
              <a:gdLst>
                <a:gd name="T0" fmla="*/ 233033 w 482"/>
                <a:gd name="T1" fmla="*/ 0 h 964"/>
                <a:gd name="T2" fmla="*/ 207893 w 482"/>
                <a:gd name="T3" fmla="*/ 23207 h 964"/>
                <a:gd name="T4" fmla="*/ 192421 w 482"/>
                <a:gd name="T5" fmla="*/ 26777 h 964"/>
                <a:gd name="T6" fmla="*/ 165347 w 482"/>
                <a:gd name="T7" fmla="*/ 9818 h 964"/>
                <a:gd name="T8" fmla="*/ 149876 w 482"/>
                <a:gd name="T9" fmla="*/ 38380 h 964"/>
                <a:gd name="T10" fmla="*/ 108297 w 482"/>
                <a:gd name="T11" fmla="*/ 60694 h 964"/>
                <a:gd name="T12" fmla="*/ 74455 w 482"/>
                <a:gd name="T13" fmla="*/ 58909 h 964"/>
                <a:gd name="T14" fmla="*/ 72521 w 482"/>
                <a:gd name="T15" fmla="*/ 91934 h 964"/>
                <a:gd name="T16" fmla="*/ 36744 w 482"/>
                <a:gd name="T17" fmla="*/ 98182 h 964"/>
                <a:gd name="T18" fmla="*/ 45446 w 482"/>
                <a:gd name="T19" fmla="*/ 129422 h 964"/>
                <a:gd name="T20" fmla="*/ 29975 w 482"/>
                <a:gd name="T21" fmla="*/ 170479 h 964"/>
                <a:gd name="T22" fmla="*/ 0 w 482"/>
                <a:gd name="T23" fmla="*/ 189223 h 964"/>
                <a:gd name="T24" fmla="*/ 24174 w 482"/>
                <a:gd name="T25" fmla="*/ 204397 h 964"/>
                <a:gd name="T26" fmla="*/ 24174 w 482"/>
                <a:gd name="T27" fmla="*/ 226711 h 964"/>
                <a:gd name="T28" fmla="*/ 25140 w 482"/>
                <a:gd name="T29" fmla="*/ 237422 h 964"/>
                <a:gd name="T30" fmla="*/ 4835 w 482"/>
                <a:gd name="T31" fmla="*/ 264198 h 964"/>
                <a:gd name="T32" fmla="*/ 29975 w 482"/>
                <a:gd name="T33" fmla="*/ 260628 h 964"/>
                <a:gd name="T34" fmla="*/ 46413 w 482"/>
                <a:gd name="T35" fmla="*/ 301686 h 964"/>
                <a:gd name="T36" fmla="*/ 36744 w 482"/>
                <a:gd name="T37" fmla="*/ 332926 h 964"/>
                <a:gd name="T38" fmla="*/ 73488 w 482"/>
                <a:gd name="T39" fmla="*/ 339174 h 964"/>
                <a:gd name="T40" fmla="*/ 73488 w 482"/>
                <a:gd name="T41" fmla="*/ 373091 h 964"/>
                <a:gd name="T42" fmla="*/ 109264 w 482"/>
                <a:gd name="T43" fmla="*/ 370413 h 964"/>
                <a:gd name="T44" fmla="*/ 153744 w 482"/>
                <a:gd name="T45" fmla="*/ 393620 h 964"/>
                <a:gd name="T46" fmla="*/ 141174 w 482"/>
                <a:gd name="T47" fmla="*/ 414149 h 964"/>
                <a:gd name="T48" fmla="*/ 173083 w 482"/>
                <a:gd name="T49" fmla="*/ 399868 h 964"/>
                <a:gd name="T50" fmla="*/ 189521 w 482"/>
                <a:gd name="T51" fmla="*/ 404331 h 964"/>
                <a:gd name="T52" fmla="*/ 207893 w 482"/>
                <a:gd name="T53" fmla="*/ 430215 h 964"/>
                <a:gd name="T54" fmla="*/ 233033 w 482"/>
                <a:gd name="T55" fmla="*/ 354347 h 964"/>
                <a:gd name="T56" fmla="*/ 180818 w 482"/>
                <a:gd name="T57" fmla="*/ 345422 h 964"/>
                <a:gd name="T58" fmla="*/ 136339 w 482"/>
                <a:gd name="T59" fmla="*/ 321322 h 964"/>
                <a:gd name="T60" fmla="*/ 103463 w 482"/>
                <a:gd name="T61" fmla="*/ 285620 h 964"/>
                <a:gd name="T62" fmla="*/ 85091 w 482"/>
                <a:gd name="T63" fmla="*/ 240099 h 964"/>
                <a:gd name="T64" fmla="*/ 85091 w 482"/>
                <a:gd name="T65" fmla="*/ 191008 h 964"/>
                <a:gd name="T66" fmla="*/ 103463 w 482"/>
                <a:gd name="T67" fmla="*/ 145488 h 964"/>
                <a:gd name="T68" fmla="*/ 136339 w 482"/>
                <a:gd name="T69" fmla="*/ 109785 h 964"/>
                <a:gd name="T70" fmla="*/ 180818 w 482"/>
                <a:gd name="T71" fmla="*/ 85686 h 964"/>
                <a:gd name="T72" fmla="*/ 233033 w 482"/>
                <a:gd name="T73" fmla="*/ 76760 h 9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2" h="964">
                  <a:moveTo>
                    <a:pt x="482" y="172"/>
                  </a:moveTo>
                  <a:lnTo>
                    <a:pt x="482" y="0"/>
                  </a:lnTo>
                  <a:lnTo>
                    <a:pt x="430" y="0"/>
                  </a:lnTo>
                  <a:lnTo>
                    <a:pt x="430" y="52"/>
                  </a:lnTo>
                  <a:lnTo>
                    <a:pt x="436" y="52"/>
                  </a:lnTo>
                  <a:lnTo>
                    <a:pt x="398" y="60"/>
                  </a:lnTo>
                  <a:lnTo>
                    <a:pt x="360" y="68"/>
                  </a:lnTo>
                  <a:lnTo>
                    <a:pt x="342" y="22"/>
                  </a:lnTo>
                  <a:lnTo>
                    <a:pt x="294" y="40"/>
                  </a:lnTo>
                  <a:lnTo>
                    <a:pt x="310" y="86"/>
                  </a:lnTo>
                  <a:lnTo>
                    <a:pt x="266" y="110"/>
                  </a:lnTo>
                  <a:lnTo>
                    <a:pt x="224" y="136"/>
                  </a:lnTo>
                  <a:lnTo>
                    <a:pt x="192" y="98"/>
                  </a:lnTo>
                  <a:lnTo>
                    <a:pt x="154" y="132"/>
                  </a:lnTo>
                  <a:lnTo>
                    <a:pt x="184" y="170"/>
                  </a:lnTo>
                  <a:lnTo>
                    <a:pt x="150" y="206"/>
                  </a:lnTo>
                  <a:lnTo>
                    <a:pt x="120" y="246"/>
                  </a:lnTo>
                  <a:lnTo>
                    <a:pt x="76" y="220"/>
                  </a:lnTo>
                  <a:lnTo>
                    <a:pt x="50" y="266"/>
                  </a:lnTo>
                  <a:lnTo>
                    <a:pt x="94" y="290"/>
                  </a:lnTo>
                  <a:lnTo>
                    <a:pt x="76" y="336"/>
                  </a:lnTo>
                  <a:lnTo>
                    <a:pt x="62" y="382"/>
                  </a:lnTo>
                  <a:lnTo>
                    <a:pt x="10" y="372"/>
                  </a:lnTo>
                  <a:lnTo>
                    <a:pt x="0" y="424"/>
                  </a:lnTo>
                  <a:lnTo>
                    <a:pt x="52" y="434"/>
                  </a:lnTo>
                  <a:lnTo>
                    <a:pt x="50" y="458"/>
                  </a:lnTo>
                  <a:lnTo>
                    <a:pt x="50" y="482"/>
                  </a:lnTo>
                  <a:lnTo>
                    <a:pt x="50" y="508"/>
                  </a:lnTo>
                  <a:lnTo>
                    <a:pt x="52" y="534"/>
                  </a:lnTo>
                  <a:lnTo>
                    <a:pt x="52" y="532"/>
                  </a:lnTo>
                  <a:lnTo>
                    <a:pt x="2" y="542"/>
                  </a:lnTo>
                  <a:lnTo>
                    <a:pt x="10" y="592"/>
                  </a:lnTo>
                  <a:lnTo>
                    <a:pt x="62" y="584"/>
                  </a:lnTo>
                  <a:lnTo>
                    <a:pt x="76" y="632"/>
                  </a:lnTo>
                  <a:lnTo>
                    <a:pt x="96" y="676"/>
                  </a:lnTo>
                  <a:lnTo>
                    <a:pt x="52" y="702"/>
                  </a:lnTo>
                  <a:lnTo>
                    <a:pt x="76" y="746"/>
                  </a:lnTo>
                  <a:lnTo>
                    <a:pt x="122" y="722"/>
                  </a:lnTo>
                  <a:lnTo>
                    <a:pt x="152" y="760"/>
                  </a:lnTo>
                  <a:lnTo>
                    <a:pt x="186" y="796"/>
                  </a:lnTo>
                  <a:lnTo>
                    <a:pt x="152" y="836"/>
                  </a:lnTo>
                  <a:lnTo>
                    <a:pt x="192" y="870"/>
                  </a:lnTo>
                  <a:lnTo>
                    <a:pt x="226" y="830"/>
                  </a:lnTo>
                  <a:lnTo>
                    <a:pt x="270" y="858"/>
                  </a:lnTo>
                  <a:lnTo>
                    <a:pt x="318" y="882"/>
                  </a:lnTo>
                  <a:lnTo>
                    <a:pt x="308" y="880"/>
                  </a:lnTo>
                  <a:lnTo>
                    <a:pt x="292" y="928"/>
                  </a:lnTo>
                  <a:lnTo>
                    <a:pt x="340" y="946"/>
                  </a:lnTo>
                  <a:lnTo>
                    <a:pt x="358" y="896"/>
                  </a:lnTo>
                  <a:lnTo>
                    <a:pt x="354" y="896"/>
                  </a:lnTo>
                  <a:lnTo>
                    <a:pt x="392" y="906"/>
                  </a:lnTo>
                  <a:lnTo>
                    <a:pt x="430" y="912"/>
                  </a:lnTo>
                  <a:lnTo>
                    <a:pt x="430" y="964"/>
                  </a:lnTo>
                  <a:lnTo>
                    <a:pt x="482" y="964"/>
                  </a:lnTo>
                  <a:lnTo>
                    <a:pt x="482" y="794"/>
                  </a:lnTo>
                  <a:lnTo>
                    <a:pt x="426" y="790"/>
                  </a:lnTo>
                  <a:lnTo>
                    <a:pt x="374" y="774"/>
                  </a:lnTo>
                  <a:lnTo>
                    <a:pt x="324" y="752"/>
                  </a:lnTo>
                  <a:lnTo>
                    <a:pt x="282" y="720"/>
                  </a:lnTo>
                  <a:lnTo>
                    <a:pt x="244" y="682"/>
                  </a:lnTo>
                  <a:lnTo>
                    <a:pt x="214" y="640"/>
                  </a:lnTo>
                  <a:lnTo>
                    <a:pt x="190" y="592"/>
                  </a:lnTo>
                  <a:lnTo>
                    <a:pt x="176" y="538"/>
                  </a:lnTo>
                  <a:lnTo>
                    <a:pt x="170" y="482"/>
                  </a:lnTo>
                  <a:lnTo>
                    <a:pt x="176" y="428"/>
                  </a:lnTo>
                  <a:lnTo>
                    <a:pt x="190" y="374"/>
                  </a:lnTo>
                  <a:lnTo>
                    <a:pt x="214" y="326"/>
                  </a:lnTo>
                  <a:lnTo>
                    <a:pt x="244" y="282"/>
                  </a:lnTo>
                  <a:lnTo>
                    <a:pt x="282" y="246"/>
                  </a:lnTo>
                  <a:lnTo>
                    <a:pt x="324" y="214"/>
                  </a:lnTo>
                  <a:lnTo>
                    <a:pt x="374" y="192"/>
                  </a:lnTo>
                  <a:lnTo>
                    <a:pt x="426" y="176"/>
                  </a:lnTo>
                  <a:lnTo>
                    <a:pt x="482" y="17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9153035" y="114622"/>
              <a:ext cx="198223" cy="153521"/>
            </a:xfrm>
            <a:custGeom>
              <a:avLst/>
              <a:gdLst>
                <a:gd name="T0" fmla="*/ 11603 w 410"/>
                <a:gd name="T1" fmla="*/ 148166 h 344"/>
                <a:gd name="T2" fmla="*/ 19339 w 410"/>
                <a:gd name="T3" fmla="*/ 145488 h 344"/>
                <a:gd name="T4" fmla="*/ 28041 w 410"/>
                <a:gd name="T5" fmla="*/ 141918 h 344"/>
                <a:gd name="T6" fmla="*/ 29975 w 410"/>
                <a:gd name="T7" fmla="*/ 141025 h 344"/>
                <a:gd name="T8" fmla="*/ 30942 w 410"/>
                <a:gd name="T9" fmla="*/ 133885 h 344"/>
                <a:gd name="T10" fmla="*/ 32876 w 410"/>
                <a:gd name="T11" fmla="*/ 101752 h 344"/>
                <a:gd name="T12" fmla="*/ 32876 w 410"/>
                <a:gd name="T13" fmla="*/ 59802 h 344"/>
                <a:gd name="T14" fmla="*/ 31909 w 410"/>
                <a:gd name="T15" fmla="*/ 37488 h 344"/>
                <a:gd name="T16" fmla="*/ 30942 w 410"/>
                <a:gd name="T17" fmla="*/ 17851 h 344"/>
                <a:gd name="T18" fmla="*/ 29008 w 410"/>
                <a:gd name="T19" fmla="*/ 12496 h 344"/>
                <a:gd name="T20" fmla="*/ 22240 w 410"/>
                <a:gd name="T21" fmla="*/ 10711 h 344"/>
                <a:gd name="T22" fmla="*/ 0 w 410"/>
                <a:gd name="T23" fmla="*/ 9818 h 344"/>
                <a:gd name="T24" fmla="*/ 24174 w 410"/>
                <a:gd name="T25" fmla="*/ 0 h 344"/>
                <a:gd name="T26" fmla="*/ 83157 w 410"/>
                <a:gd name="T27" fmla="*/ 0 h 344"/>
                <a:gd name="T28" fmla="*/ 113132 w 410"/>
                <a:gd name="T29" fmla="*/ 9818 h 344"/>
                <a:gd name="T30" fmla="*/ 93793 w 410"/>
                <a:gd name="T31" fmla="*/ 10711 h 344"/>
                <a:gd name="T32" fmla="*/ 87025 w 410"/>
                <a:gd name="T33" fmla="*/ 12496 h 344"/>
                <a:gd name="T34" fmla="*/ 85091 w 410"/>
                <a:gd name="T35" fmla="*/ 15174 h 344"/>
                <a:gd name="T36" fmla="*/ 84124 w 410"/>
                <a:gd name="T37" fmla="*/ 21422 h 344"/>
                <a:gd name="T38" fmla="*/ 83157 w 410"/>
                <a:gd name="T39" fmla="*/ 41058 h 344"/>
                <a:gd name="T40" fmla="*/ 83157 w 410"/>
                <a:gd name="T41" fmla="*/ 62479 h 344"/>
                <a:gd name="T42" fmla="*/ 83157 w 410"/>
                <a:gd name="T43" fmla="*/ 89256 h 344"/>
                <a:gd name="T44" fmla="*/ 84124 w 410"/>
                <a:gd name="T45" fmla="*/ 120496 h 344"/>
                <a:gd name="T46" fmla="*/ 84124 w 410"/>
                <a:gd name="T47" fmla="*/ 139240 h 344"/>
                <a:gd name="T48" fmla="*/ 110231 w 410"/>
                <a:gd name="T49" fmla="*/ 140133 h 344"/>
                <a:gd name="T50" fmla="*/ 143107 w 410"/>
                <a:gd name="T51" fmla="*/ 139240 h 344"/>
                <a:gd name="T52" fmla="*/ 169215 w 410"/>
                <a:gd name="T53" fmla="*/ 137455 h 344"/>
                <a:gd name="T54" fmla="*/ 174049 w 410"/>
                <a:gd name="T55" fmla="*/ 136562 h 344"/>
                <a:gd name="T56" fmla="*/ 176950 w 410"/>
                <a:gd name="T57" fmla="*/ 132099 h 344"/>
                <a:gd name="T58" fmla="*/ 183719 w 410"/>
                <a:gd name="T59" fmla="*/ 113356 h 344"/>
                <a:gd name="T60" fmla="*/ 198223 w 410"/>
                <a:gd name="T61" fmla="*/ 116033 h 344"/>
                <a:gd name="T62" fmla="*/ 193388 w 410"/>
                <a:gd name="T63" fmla="*/ 139240 h 344"/>
                <a:gd name="T64" fmla="*/ 192421 w 410"/>
                <a:gd name="T65" fmla="*/ 147273 h 344"/>
                <a:gd name="T66" fmla="*/ 191454 w 410"/>
                <a:gd name="T67" fmla="*/ 151736 h 344"/>
                <a:gd name="T68" fmla="*/ 181785 w 410"/>
                <a:gd name="T69" fmla="*/ 152628 h 344"/>
                <a:gd name="T70" fmla="*/ 147942 w 410"/>
                <a:gd name="T71" fmla="*/ 153521 h 344"/>
                <a:gd name="T72" fmla="*/ 135372 w 410"/>
                <a:gd name="T73" fmla="*/ 153521 h 344"/>
                <a:gd name="T74" fmla="*/ 105397 w 410"/>
                <a:gd name="T75" fmla="*/ 152628 h 344"/>
                <a:gd name="T76" fmla="*/ 74454 w 410"/>
                <a:gd name="T77" fmla="*/ 152628 h 344"/>
                <a:gd name="T78" fmla="*/ 51248 w 410"/>
                <a:gd name="T79" fmla="*/ 152628 h 344"/>
                <a:gd name="T80" fmla="*/ 11603 w 410"/>
                <a:gd name="T81" fmla="*/ 153521 h 3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0" h="344">
                  <a:moveTo>
                    <a:pt x="24" y="344"/>
                  </a:moveTo>
                  <a:lnTo>
                    <a:pt x="24" y="332"/>
                  </a:lnTo>
                  <a:lnTo>
                    <a:pt x="32" y="328"/>
                  </a:lnTo>
                  <a:lnTo>
                    <a:pt x="40" y="326"/>
                  </a:lnTo>
                  <a:lnTo>
                    <a:pt x="50" y="322"/>
                  </a:lnTo>
                  <a:lnTo>
                    <a:pt x="58" y="318"/>
                  </a:lnTo>
                  <a:lnTo>
                    <a:pt x="60" y="316"/>
                  </a:lnTo>
                  <a:lnTo>
                    <a:pt x="62" y="316"/>
                  </a:lnTo>
                  <a:lnTo>
                    <a:pt x="62" y="314"/>
                  </a:lnTo>
                  <a:lnTo>
                    <a:pt x="64" y="300"/>
                  </a:lnTo>
                  <a:lnTo>
                    <a:pt x="66" y="270"/>
                  </a:lnTo>
                  <a:lnTo>
                    <a:pt x="68" y="228"/>
                  </a:lnTo>
                  <a:lnTo>
                    <a:pt x="68" y="180"/>
                  </a:lnTo>
                  <a:lnTo>
                    <a:pt x="68" y="134"/>
                  </a:lnTo>
                  <a:lnTo>
                    <a:pt x="68" y="102"/>
                  </a:lnTo>
                  <a:lnTo>
                    <a:pt x="66" y="84"/>
                  </a:lnTo>
                  <a:lnTo>
                    <a:pt x="66" y="58"/>
                  </a:lnTo>
                  <a:lnTo>
                    <a:pt x="64" y="40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6" y="26"/>
                  </a:lnTo>
                  <a:lnTo>
                    <a:pt x="46" y="24"/>
                  </a:lnTo>
                  <a:lnTo>
                    <a:pt x="2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106" y="2"/>
                  </a:lnTo>
                  <a:lnTo>
                    <a:pt x="172" y="0"/>
                  </a:lnTo>
                  <a:lnTo>
                    <a:pt x="234" y="0"/>
                  </a:lnTo>
                  <a:lnTo>
                    <a:pt x="234" y="22"/>
                  </a:lnTo>
                  <a:lnTo>
                    <a:pt x="210" y="22"/>
                  </a:lnTo>
                  <a:lnTo>
                    <a:pt x="194" y="24"/>
                  </a:lnTo>
                  <a:lnTo>
                    <a:pt x="184" y="26"/>
                  </a:lnTo>
                  <a:lnTo>
                    <a:pt x="180" y="28"/>
                  </a:lnTo>
                  <a:lnTo>
                    <a:pt x="178" y="30"/>
                  </a:lnTo>
                  <a:lnTo>
                    <a:pt x="176" y="34"/>
                  </a:lnTo>
                  <a:lnTo>
                    <a:pt x="176" y="40"/>
                  </a:lnTo>
                  <a:lnTo>
                    <a:pt x="174" y="48"/>
                  </a:lnTo>
                  <a:lnTo>
                    <a:pt x="174" y="60"/>
                  </a:lnTo>
                  <a:lnTo>
                    <a:pt x="172" y="92"/>
                  </a:lnTo>
                  <a:lnTo>
                    <a:pt x="172" y="130"/>
                  </a:lnTo>
                  <a:lnTo>
                    <a:pt x="172" y="140"/>
                  </a:lnTo>
                  <a:lnTo>
                    <a:pt x="172" y="162"/>
                  </a:lnTo>
                  <a:lnTo>
                    <a:pt x="172" y="200"/>
                  </a:lnTo>
                  <a:lnTo>
                    <a:pt x="172" y="236"/>
                  </a:lnTo>
                  <a:lnTo>
                    <a:pt x="174" y="270"/>
                  </a:lnTo>
                  <a:lnTo>
                    <a:pt x="174" y="298"/>
                  </a:lnTo>
                  <a:lnTo>
                    <a:pt x="174" y="312"/>
                  </a:lnTo>
                  <a:lnTo>
                    <a:pt x="204" y="312"/>
                  </a:lnTo>
                  <a:lnTo>
                    <a:pt x="228" y="314"/>
                  </a:lnTo>
                  <a:lnTo>
                    <a:pt x="244" y="314"/>
                  </a:lnTo>
                  <a:lnTo>
                    <a:pt x="296" y="312"/>
                  </a:lnTo>
                  <a:lnTo>
                    <a:pt x="342" y="310"/>
                  </a:lnTo>
                  <a:lnTo>
                    <a:pt x="350" y="308"/>
                  </a:lnTo>
                  <a:lnTo>
                    <a:pt x="356" y="308"/>
                  </a:lnTo>
                  <a:lnTo>
                    <a:pt x="360" y="306"/>
                  </a:lnTo>
                  <a:lnTo>
                    <a:pt x="362" y="302"/>
                  </a:lnTo>
                  <a:lnTo>
                    <a:pt x="366" y="296"/>
                  </a:lnTo>
                  <a:lnTo>
                    <a:pt x="372" y="276"/>
                  </a:lnTo>
                  <a:lnTo>
                    <a:pt x="380" y="254"/>
                  </a:lnTo>
                  <a:lnTo>
                    <a:pt x="410" y="254"/>
                  </a:lnTo>
                  <a:lnTo>
                    <a:pt x="410" y="260"/>
                  </a:lnTo>
                  <a:lnTo>
                    <a:pt x="410" y="262"/>
                  </a:lnTo>
                  <a:lnTo>
                    <a:pt x="400" y="312"/>
                  </a:lnTo>
                  <a:lnTo>
                    <a:pt x="398" y="322"/>
                  </a:lnTo>
                  <a:lnTo>
                    <a:pt x="398" y="330"/>
                  </a:lnTo>
                  <a:lnTo>
                    <a:pt x="396" y="336"/>
                  </a:lnTo>
                  <a:lnTo>
                    <a:pt x="396" y="340"/>
                  </a:lnTo>
                  <a:lnTo>
                    <a:pt x="386" y="342"/>
                  </a:lnTo>
                  <a:lnTo>
                    <a:pt x="376" y="342"/>
                  </a:lnTo>
                  <a:lnTo>
                    <a:pt x="346" y="344"/>
                  </a:lnTo>
                  <a:lnTo>
                    <a:pt x="306" y="344"/>
                  </a:lnTo>
                  <a:lnTo>
                    <a:pt x="298" y="344"/>
                  </a:lnTo>
                  <a:lnTo>
                    <a:pt x="280" y="344"/>
                  </a:lnTo>
                  <a:lnTo>
                    <a:pt x="254" y="344"/>
                  </a:lnTo>
                  <a:lnTo>
                    <a:pt x="218" y="342"/>
                  </a:lnTo>
                  <a:lnTo>
                    <a:pt x="182" y="342"/>
                  </a:lnTo>
                  <a:lnTo>
                    <a:pt x="154" y="342"/>
                  </a:lnTo>
                  <a:lnTo>
                    <a:pt x="134" y="342"/>
                  </a:lnTo>
                  <a:lnTo>
                    <a:pt x="106" y="342"/>
                  </a:lnTo>
                  <a:lnTo>
                    <a:pt x="68" y="342"/>
                  </a:lnTo>
                  <a:lnTo>
                    <a:pt x="24" y="344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9375432" y="114622"/>
              <a:ext cx="183719" cy="153521"/>
            </a:xfrm>
            <a:custGeom>
              <a:avLst/>
              <a:gdLst>
                <a:gd name="T0" fmla="*/ 146008 w 380"/>
                <a:gd name="T1" fmla="*/ 99967 h 344"/>
                <a:gd name="T2" fmla="*/ 143107 w 380"/>
                <a:gd name="T3" fmla="*/ 83901 h 344"/>
                <a:gd name="T4" fmla="*/ 140207 w 380"/>
                <a:gd name="T5" fmla="*/ 82116 h 344"/>
                <a:gd name="T6" fmla="*/ 126669 w 380"/>
                <a:gd name="T7" fmla="*/ 80331 h 344"/>
                <a:gd name="T8" fmla="*/ 95727 w 380"/>
                <a:gd name="T9" fmla="*/ 80331 h 344"/>
                <a:gd name="T10" fmla="*/ 87992 w 380"/>
                <a:gd name="T11" fmla="*/ 80331 h 344"/>
                <a:gd name="T12" fmla="*/ 81223 w 380"/>
                <a:gd name="T13" fmla="*/ 92827 h 344"/>
                <a:gd name="T14" fmla="*/ 82190 w 380"/>
                <a:gd name="T15" fmla="*/ 120496 h 344"/>
                <a:gd name="T16" fmla="*/ 83157 w 380"/>
                <a:gd name="T17" fmla="*/ 133885 h 344"/>
                <a:gd name="T18" fmla="*/ 84124 w 380"/>
                <a:gd name="T19" fmla="*/ 140133 h 344"/>
                <a:gd name="T20" fmla="*/ 87025 w 380"/>
                <a:gd name="T21" fmla="*/ 142810 h 344"/>
                <a:gd name="T22" fmla="*/ 94760 w 380"/>
                <a:gd name="T23" fmla="*/ 143703 h 344"/>
                <a:gd name="T24" fmla="*/ 117967 w 380"/>
                <a:gd name="T25" fmla="*/ 145488 h 344"/>
                <a:gd name="T26" fmla="*/ 47380 w 380"/>
                <a:gd name="T27" fmla="*/ 152628 h 344"/>
                <a:gd name="T28" fmla="*/ 19339 w 380"/>
                <a:gd name="T29" fmla="*/ 153521 h 344"/>
                <a:gd name="T30" fmla="*/ 0 w 380"/>
                <a:gd name="T31" fmla="*/ 144595 h 344"/>
                <a:gd name="T32" fmla="*/ 19339 w 380"/>
                <a:gd name="T33" fmla="*/ 144595 h 344"/>
                <a:gd name="T34" fmla="*/ 25140 w 380"/>
                <a:gd name="T35" fmla="*/ 143703 h 344"/>
                <a:gd name="T36" fmla="*/ 27074 w 380"/>
                <a:gd name="T37" fmla="*/ 141025 h 344"/>
                <a:gd name="T38" fmla="*/ 28041 w 380"/>
                <a:gd name="T39" fmla="*/ 136562 h 344"/>
                <a:gd name="T40" fmla="*/ 29975 w 380"/>
                <a:gd name="T41" fmla="*/ 121389 h 344"/>
                <a:gd name="T42" fmla="*/ 30942 w 380"/>
                <a:gd name="T43" fmla="*/ 101752 h 344"/>
                <a:gd name="T44" fmla="*/ 30942 w 380"/>
                <a:gd name="T45" fmla="*/ 52661 h 344"/>
                <a:gd name="T46" fmla="*/ 29008 w 380"/>
                <a:gd name="T47" fmla="*/ 25884 h 344"/>
                <a:gd name="T48" fmla="*/ 28041 w 380"/>
                <a:gd name="T49" fmla="*/ 16959 h 344"/>
                <a:gd name="T50" fmla="*/ 27074 w 380"/>
                <a:gd name="T51" fmla="*/ 12496 h 344"/>
                <a:gd name="T52" fmla="*/ 24174 w 380"/>
                <a:gd name="T53" fmla="*/ 11603 h 344"/>
                <a:gd name="T54" fmla="*/ 13537 w 380"/>
                <a:gd name="T55" fmla="*/ 9818 h 344"/>
                <a:gd name="T56" fmla="*/ 0 w 380"/>
                <a:gd name="T57" fmla="*/ 0 h 344"/>
                <a:gd name="T58" fmla="*/ 148909 w 380"/>
                <a:gd name="T59" fmla="*/ 0 h 344"/>
                <a:gd name="T60" fmla="*/ 182752 w 380"/>
                <a:gd name="T61" fmla="*/ 893 h 344"/>
                <a:gd name="T62" fmla="*/ 181785 w 380"/>
                <a:gd name="T63" fmla="*/ 9818 h 344"/>
                <a:gd name="T64" fmla="*/ 179851 w 380"/>
                <a:gd name="T65" fmla="*/ 27669 h 344"/>
                <a:gd name="T66" fmla="*/ 164380 w 380"/>
                <a:gd name="T67" fmla="*/ 35703 h 344"/>
                <a:gd name="T68" fmla="*/ 163413 w 380"/>
                <a:gd name="T69" fmla="*/ 28562 h 344"/>
                <a:gd name="T70" fmla="*/ 163413 w 380"/>
                <a:gd name="T71" fmla="*/ 20529 h 344"/>
                <a:gd name="T72" fmla="*/ 162446 w 380"/>
                <a:gd name="T73" fmla="*/ 17851 h 344"/>
                <a:gd name="T74" fmla="*/ 160512 w 380"/>
                <a:gd name="T75" fmla="*/ 16066 h 344"/>
                <a:gd name="T76" fmla="*/ 152777 w 380"/>
                <a:gd name="T77" fmla="*/ 15174 h 344"/>
                <a:gd name="T78" fmla="*/ 133438 w 380"/>
                <a:gd name="T79" fmla="*/ 13388 h 344"/>
                <a:gd name="T80" fmla="*/ 113132 w 380"/>
                <a:gd name="T81" fmla="*/ 12496 h 344"/>
                <a:gd name="T82" fmla="*/ 90893 w 380"/>
                <a:gd name="T83" fmla="*/ 13388 h 344"/>
                <a:gd name="T84" fmla="*/ 82190 w 380"/>
                <a:gd name="T85" fmla="*/ 22314 h 344"/>
                <a:gd name="T86" fmla="*/ 81223 w 380"/>
                <a:gd name="T87" fmla="*/ 52661 h 344"/>
                <a:gd name="T88" fmla="*/ 100562 w 380"/>
                <a:gd name="T89" fmla="*/ 68727 h 344"/>
                <a:gd name="T90" fmla="*/ 125702 w 380"/>
                <a:gd name="T91" fmla="*/ 68727 h 344"/>
                <a:gd name="T92" fmla="*/ 141174 w 380"/>
                <a:gd name="T93" fmla="*/ 67835 h 344"/>
                <a:gd name="T94" fmla="*/ 144074 w 380"/>
                <a:gd name="T95" fmla="*/ 65157 h 344"/>
                <a:gd name="T96" fmla="*/ 145041 w 380"/>
                <a:gd name="T97" fmla="*/ 60694 h 344"/>
                <a:gd name="T98" fmla="*/ 146008 w 380"/>
                <a:gd name="T99" fmla="*/ 52661 h 344"/>
                <a:gd name="T100" fmla="*/ 162446 w 380"/>
                <a:gd name="T101" fmla="*/ 74083 h 3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0" h="344">
                  <a:moveTo>
                    <a:pt x="336" y="224"/>
                  </a:moveTo>
                  <a:lnTo>
                    <a:pt x="302" y="224"/>
                  </a:lnTo>
                  <a:lnTo>
                    <a:pt x="300" y="200"/>
                  </a:lnTo>
                  <a:lnTo>
                    <a:pt x="296" y="188"/>
                  </a:lnTo>
                  <a:lnTo>
                    <a:pt x="294" y="186"/>
                  </a:lnTo>
                  <a:lnTo>
                    <a:pt x="290" y="184"/>
                  </a:lnTo>
                  <a:lnTo>
                    <a:pt x="284" y="182"/>
                  </a:lnTo>
                  <a:lnTo>
                    <a:pt x="262" y="180"/>
                  </a:lnTo>
                  <a:lnTo>
                    <a:pt x="234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2" y="180"/>
                  </a:lnTo>
                  <a:lnTo>
                    <a:pt x="168" y="180"/>
                  </a:lnTo>
                  <a:lnTo>
                    <a:pt x="168" y="208"/>
                  </a:lnTo>
                  <a:lnTo>
                    <a:pt x="170" y="242"/>
                  </a:lnTo>
                  <a:lnTo>
                    <a:pt x="170" y="270"/>
                  </a:lnTo>
                  <a:lnTo>
                    <a:pt x="170" y="290"/>
                  </a:lnTo>
                  <a:lnTo>
                    <a:pt x="172" y="300"/>
                  </a:lnTo>
                  <a:lnTo>
                    <a:pt x="174" y="308"/>
                  </a:lnTo>
                  <a:lnTo>
                    <a:pt x="174" y="314"/>
                  </a:lnTo>
                  <a:lnTo>
                    <a:pt x="176" y="316"/>
                  </a:lnTo>
                  <a:lnTo>
                    <a:pt x="180" y="320"/>
                  </a:lnTo>
                  <a:lnTo>
                    <a:pt x="186" y="320"/>
                  </a:lnTo>
                  <a:lnTo>
                    <a:pt x="196" y="322"/>
                  </a:lnTo>
                  <a:lnTo>
                    <a:pt x="214" y="324"/>
                  </a:lnTo>
                  <a:lnTo>
                    <a:pt x="244" y="326"/>
                  </a:lnTo>
                  <a:lnTo>
                    <a:pt x="244" y="344"/>
                  </a:lnTo>
                  <a:lnTo>
                    <a:pt x="98" y="342"/>
                  </a:lnTo>
                  <a:lnTo>
                    <a:pt x="74" y="344"/>
                  </a:lnTo>
                  <a:lnTo>
                    <a:pt x="40" y="344"/>
                  </a:lnTo>
                  <a:lnTo>
                    <a:pt x="0" y="344"/>
                  </a:lnTo>
                  <a:lnTo>
                    <a:pt x="0" y="324"/>
                  </a:lnTo>
                  <a:lnTo>
                    <a:pt x="24" y="324"/>
                  </a:lnTo>
                  <a:lnTo>
                    <a:pt x="40" y="324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4" y="320"/>
                  </a:lnTo>
                  <a:lnTo>
                    <a:pt x="56" y="316"/>
                  </a:lnTo>
                  <a:lnTo>
                    <a:pt x="58" y="312"/>
                  </a:lnTo>
                  <a:lnTo>
                    <a:pt x="58" y="306"/>
                  </a:lnTo>
                  <a:lnTo>
                    <a:pt x="60" y="294"/>
                  </a:lnTo>
                  <a:lnTo>
                    <a:pt x="62" y="272"/>
                  </a:lnTo>
                  <a:lnTo>
                    <a:pt x="64" y="246"/>
                  </a:lnTo>
                  <a:lnTo>
                    <a:pt x="64" y="228"/>
                  </a:lnTo>
                  <a:lnTo>
                    <a:pt x="64" y="126"/>
                  </a:lnTo>
                  <a:lnTo>
                    <a:pt x="64" y="118"/>
                  </a:lnTo>
                  <a:lnTo>
                    <a:pt x="62" y="94"/>
                  </a:lnTo>
                  <a:lnTo>
                    <a:pt x="60" y="58"/>
                  </a:lnTo>
                  <a:lnTo>
                    <a:pt x="60" y="46"/>
                  </a:lnTo>
                  <a:lnTo>
                    <a:pt x="58" y="38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0" y="26"/>
                  </a:lnTo>
                  <a:lnTo>
                    <a:pt x="42" y="24"/>
                  </a:lnTo>
                  <a:lnTo>
                    <a:pt x="2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30" y="2"/>
                  </a:lnTo>
                  <a:lnTo>
                    <a:pt x="308" y="0"/>
                  </a:lnTo>
                  <a:lnTo>
                    <a:pt x="344" y="0"/>
                  </a:lnTo>
                  <a:lnTo>
                    <a:pt x="378" y="2"/>
                  </a:lnTo>
                  <a:lnTo>
                    <a:pt x="380" y="6"/>
                  </a:lnTo>
                  <a:lnTo>
                    <a:pt x="376" y="22"/>
                  </a:lnTo>
                  <a:lnTo>
                    <a:pt x="374" y="42"/>
                  </a:lnTo>
                  <a:lnTo>
                    <a:pt x="372" y="62"/>
                  </a:lnTo>
                  <a:lnTo>
                    <a:pt x="370" y="80"/>
                  </a:lnTo>
                  <a:lnTo>
                    <a:pt x="340" y="80"/>
                  </a:lnTo>
                  <a:lnTo>
                    <a:pt x="340" y="74"/>
                  </a:lnTo>
                  <a:lnTo>
                    <a:pt x="338" y="64"/>
                  </a:lnTo>
                  <a:lnTo>
                    <a:pt x="338" y="52"/>
                  </a:lnTo>
                  <a:lnTo>
                    <a:pt x="338" y="46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4" y="38"/>
                  </a:lnTo>
                  <a:lnTo>
                    <a:pt x="332" y="36"/>
                  </a:lnTo>
                  <a:lnTo>
                    <a:pt x="326" y="36"/>
                  </a:lnTo>
                  <a:lnTo>
                    <a:pt x="316" y="34"/>
                  </a:lnTo>
                  <a:lnTo>
                    <a:pt x="302" y="32"/>
                  </a:lnTo>
                  <a:lnTo>
                    <a:pt x="276" y="30"/>
                  </a:lnTo>
                  <a:lnTo>
                    <a:pt x="246" y="28"/>
                  </a:lnTo>
                  <a:lnTo>
                    <a:pt x="234" y="28"/>
                  </a:lnTo>
                  <a:lnTo>
                    <a:pt x="212" y="28"/>
                  </a:lnTo>
                  <a:lnTo>
                    <a:pt x="188" y="30"/>
                  </a:lnTo>
                  <a:lnTo>
                    <a:pt x="172" y="30"/>
                  </a:lnTo>
                  <a:lnTo>
                    <a:pt x="170" y="50"/>
                  </a:lnTo>
                  <a:lnTo>
                    <a:pt x="170" y="80"/>
                  </a:lnTo>
                  <a:lnTo>
                    <a:pt x="168" y="118"/>
                  </a:lnTo>
                  <a:lnTo>
                    <a:pt x="168" y="152"/>
                  </a:lnTo>
                  <a:lnTo>
                    <a:pt x="208" y="154"/>
                  </a:lnTo>
                  <a:lnTo>
                    <a:pt x="232" y="154"/>
                  </a:lnTo>
                  <a:lnTo>
                    <a:pt x="260" y="154"/>
                  </a:lnTo>
                  <a:lnTo>
                    <a:pt x="280" y="154"/>
                  </a:lnTo>
                  <a:lnTo>
                    <a:pt x="292" y="152"/>
                  </a:lnTo>
                  <a:lnTo>
                    <a:pt x="296" y="150"/>
                  </a:lnTo>
                  <a:lnTo>
                    <a:pt x="298" y="146"/>
                  </a:lnTo>
                  <a:lnTo>
                    <a:pt x="300" y="142"/>
                  </a:lnTo>
                  <a:lnTo>
                    <a:pt x="300" y="136"/>
                  </a:lnTo>
                  <a:lnTo>
                    <a:pt x="302" y="128"/>
                  </a:lnTo>
                  <a:lnTo>
                    <a:pt x="302" y="118"/>
                  </a:lnTo>
                  <a:lnTo>
                    <a:pt x="336" y="118"/>
                  </a:lnTo>
                  <a:lnTo>
                    <a:pt x="336" y="166"/>
                  </a:lnTo>
                  <a:lnTo>
                    <a:pt x="336" y="224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9555283" y="114622"/>
              <a:ext cx="266876" cy="154413"/>
            </a:xfrm>
            <a:custGeom>
              <a:avLst/>
              <a:gdLst>
                <a:gd name="T0" fmla="*/ 0 w 552"/>
                <a:gd name="T1" fmla="*/ 145487 h 346"/>
                <a:gd name="T2" fmla="*/ 17405 w 552"/>
                <a:gd name="T3" fmla="*/ 144595 h 346"/>
                <a:gd name="T4" fmla="*/ 22240 w 552"/>
                <a:gd name="T5" fmla="*/ 142810 h 346"/>
                <a:gd name="T6" fmla="*/ 26107 w 552"/>
                <a:gd name="T7" fmla="*/ 139239 h 346"/>
                <a:gd name="T8" fmla="*/ 32876 w 552"/>
                <a:gd name="T9" fmla="*/ 131206 h 346"/>
                <a:gd name="T10" fmla="*/ 42545 w 552"/>
                <a:gd name="T11" fmla="*/ 116925 h 346"/>
                <a:gd name="T12" fmla="*/ 56083 w 552"/>
                <a:gd name="T13" fmla="*/ 95504 h 346"/>
                <a:gd name="T14" fmla="*/ 118934 w 552"/>
                <a:gd name="T15" fmla="*/ 0 h 346"/>
                <a:gd name="T16" fmla="*/ 223364 w 552"/>
                <a:gd name="T17" fmla="*/ 114248 h 346"/>
                <a:gd name="T18" fmla="*/ 241736 w 552"/>
                <a:gd name="T19" fmla="*/ 140132 h 346"/>
                <a:gd name="T20" fmla="*/ 244636 w 552"/>
                <a:gd name="T21" fmla="*/ 142810 h 346"/>
                <a:gd name="T22" fmla="*/ 248504 w 552"/>
                <a:gd name="T23" fmla="*/ 143702 h 346"/>
                <a:gd name="T24" fmla="*/ 254306 w 552"/>
                <a:gd name="T25" fmla="*/ 144595 h 346"/>
                <a:gd name="T26" fmla="*/ 262041 w 552"/>
                <a:gd name="T27" fmla="*/ 145487 h 346"/>
                <a:gd name="T28" fmla="*/ 266876 w 552"/>
                <a:gd name="T29" fmla="*/ 154413 h 346"/>
                <a:gd name="T30" fmla="*/ 154711 w 552"/>
                <a:gd name="T31" fmla="*/ 154413 h 346"/>
                <a:gd name="T32" fmla="*/ 167281 w 552"/>
                <a:gd name="T33" fmla="*/ 144595 h 346"/>
                <a:gd name="T34" fmla="*/ 178884 w 552"/>
                <a:gd name="T35" fmla="*/ 143702 h 346"/>
                <a:gd name="T36" fmla="*/ 181785 w 552"/>
                <a:gd name="T37" fmla="*/ 141917 h 346"/>
                <a:gd name="T38" fmla="*/ 181785 w 552"/>
                <a:gd name="T39" fmla="*/ 138347 h 346"/>
                <a:gd name="T40" fmla="*/ 177917 w 552"/>
                <a:gd name="T41" fmla="*/ 132099 h 346"/>
                <a:gd name="T42" fmla="*/ 70587 w 552"/>
                <a:gd name="T43" fmla="*/ 108000 h 346"/>
                <a:gd name="T44" fmla="*/ 58017 w 552"/>
                <a:gd name="T45" fmla="*/ 129421 h 346"/>
                <a:gd name="T46" fmla="*/ 54149 w 552"/>
                <a:gd name="T47" fmla="*/ 139239 h 346"/>
                <a:gd name="T48" fmla="*/ 55116 w 552"/>
                <a:gd name="T49" fmla="*/ 142810 h 346"/>
                <a:gd name="T50" fmla="*/ 61884 w 552"/>
                <a:gd name="T51" fmla="*/ 144595 h 346"/>
                <a:gd name="T52" fmla="*/ 82190 w 552"/>
                <a:gd name="T53" fmla="*/ 145487 h 346"/>
                <a:gd name="T54" fmla="*/ 41579 w 552"/>
                <a:gd name="T55" fmla="*/ 153520 h 346"/>
                <a:gd name="T56" fmla="*/ 79289 w 552"/>
                <a:gd name="T57" fmla="*/ 94611 h 346"/>
                <a:gd name="T58" fmla="*/ 117000 w 552"/>
                <a:gd name="T59" fmla="*/ 95504 h 346"/>
                <a:gd name="T60" fmla="*/ 153744 w 552"/>
                <a:gd name="T61" fmla="*/ 94611 h 346"/>
                <a:gd name="T62" fmla="*/ 79289 w 552"/>
                <a:gd name="T63" fmla="*/ 94611 h 3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2" h="346">
                  <a:moveTo>
                    <a:pt x="0" y="346"/>
                  </a:moveTo>
                  <a:lnTo>
                    <a:pt x="0" y="326"/>
                  </a:lnTo>
                  <a:lnTo>
                    <a:pt x="24" y="324"/>
                  </a:lnTo>
                  <a:lnTo>
                    <a:pt x="36" y="324"/>
                  </a:lnTo>
                  <a:lnTo>
                    <a:pt x="42" y="322"/>
                  </a:lnTo>
                  <a:lnTo>
                    <a:pt x="46" y="320"/>
                  </a:lnTo>
                  <a:lnTo>
                    <a:pt x="50" y="316"/>
                  </a:lnTo>
                  <a:lnTo>
                    <a:pt x="54" y="312"/>
                  </a:lnTo>
                  <a:lnTo>
                    <a:pt x="58" y="306"/>
                  </a:lnTo>
                  <a:lnTo>
                    <a:pt x="68" y="294"/>
                  </a:lnTo>
                  <a:lnTo>
                    <a:pt x="80" y="274"/>
                  </a:lnTo>
                  <a:lnTo>
                    <a:pt x="88" y="262"/>
                  </a:lnTo>
                  <a:lnTo>
                    <a:pt x="100" y="242"/>
                  </a:lnTo>
                  <a:lnTo>
                    <a:pt x="116" y="214"/>
                  </a:lnTo>
                  <a:lnTo>
                    <a:pt x="212" y="56"/>
                  </a:lnTo>
                  <a:lnTo>
                    <a:pt x="246" y="0"/>
                  </a:lnTo>
                  <a:lnTo>
                    <a:pt x="298" y="0"/>
                  </a:lnTo>
                  <a:lnTo>
                    <a:pt x="462" y="256"/>
                  </a:lnTo>
                  <a:lnTo>
                    <a:pt x="484" y="290"/>
                  </a:lnTo>
                  <a:lnTo>
                    <a:pt x="500" y="314"/>
                  </a:lnTo>
                  <a:lnTo>
                    <a:pt x="504" y="318"/>
                  </a:lnTo>
                  <a:lnTo>
                    <a:pt x="506" y="320"/>
                  </a:lnTo>
                  <a:lnTo>
                    <a:pt x="510" y="322"/>
                  </a:lnTo>
                  <a:lnTo>
                    <a:pt x="514" y="322"/>
                  </a:lnTo>
                  <a:lnTo>
                    <a:pt x="518" y="324"/>
                  </a:lnTo>
                  <a:lnTo>
                    <a:pt x="526" y="324"/>
                  </a:lnTo>
                  <a:lnTo>
                    <a:pt x="536" y="324"/>
                  </a:lnTo>
                  <a:lnTo>
                    <a:pt x="542" y="326"/>
                  </a:lnTo>
                  <a:lnTo>
                    <a:pt x="552" y="326"/>
                  </a:lnTo>
                  <a:lnTo>
                    <a:pt x="552" y="346"/>
                  </a:lnTo>
                  <a:lnTo>
                    <a:pt x="450" y="344"/>
                  </a:lnTo>
                  <a:lnTo>
                    <a:pt x="320" y="346"/>
                  </a:lnTo>
                  <a:lnTo>
                    <a:pt x="320" y="326"/>
                  </a:lnTo>
                  <a:lnTo>
                    <a:pt x="346" y="324"/>
                  </a:lnTo>
                  <a:lnTo>
                    <a:pt x="362" y="324"/>
                  </a:lnTo>
                  <a:lnTo>
                    <a:pt x="370" y="322"/>
                  </a:lnTo>
                  <a:lnTo>
                    <a:pt x="374" y="320"/>
                  </a:lnTo>
                  <a:lnTo>
                    <a:pt x="376" y="318"/>
                  </a:lnTo>
                  <a:lnTo>
                    <a:pt x="376" y="316"/>
                  </a:lnTo>
                  <a:lnTo>
                    <a:pt x="376" y="310"/>
                  </a:lnTo>
                  <a:lnTo>
                    <a:pt x="372" y="304"/>
                  </a:lnTo>
                  <a:lnTo>
                    <a:pt x="368" y="296"/>
                  </a:lnTo>
                  <a:lnTo>
                    <a:pt x="336" y="242"/>
                  </a:lnTo>
                  <a:lnTo>
                    <a:pt x="146" y="242"/>
                  </a:lnTo>
                  <a:lnTo>
                    <a:pt x="130" y="270"/>
                  </a:lnTo>
                  <a:lnTo>
                    <a:pt x="120" y="290"/>
                  </a:lnTo>
                  <a:lnTo>
                    <a:pt x="114" y="304"/>
                  </a:lnTo>
                  <a:lnTo>
                    <a:pt x="112" y="312"/>
                  </a:lnTo>
                  <a:lnTo>
                    <a:pt x="112" y="316"/>
                  </a:lnTo>
                  <a:lnTo>
                    <a:pt x="114" y="320"/>
                  </a:lnTo>
                  <a:lnTo>
                    <a:pt x="118" y="322"/>
                  </a:lnTo>
                  <a:lnTo>
                    <a:pt x="128" y="324"/>
                  </a:lnTo>
                  <a:lnTo>
                    <a:pt x="146" y="324"/>
                  </a:lnTo>
                  <a:lnTo>
                    <a:pt x="170" y="326"/>
                  </a:lnTo>
                  <a:lnTo>
                    <a:pt x="170" y="346"/>
                  </a:lnTo>
                  <a:lnTo>
                    <a:pt x="86" y="344"/>
                  </a:lnTo>
                  <a:lnTo>
                    <a:pt x="0" y="346"/>
                  </a:lnTo>
                  <a:close/>
                  <a:moveTo>
                    <a:pt x="164" y="212"/>
                  </a:moveTo>
                  <a:lnTo>
                    <a:pt x="200" y="214"/>
                  </a:lnTo>
                  <a:lnTo>
                    <a:pt x="242" y="214"/>
                  </a:lnTo>
                  <a:lnTo>
                    <a:pt x="282" y="214"/>
                  </a:lnTo>
                  <a:lnTo>
                    <a:pt x="318" y="212"/>
                  </a:lnTo>
                  <a:lnTo>
                    <a:pt x="240" y="86"/>
                  </a:lnTo>
                  <a:lnTo>
                    <a:pt x="164" y="21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9183215" y="268091"/>
              <a:ext cx="708959" cy="857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50" b="1" dirty="0">
                  <a:solidFill>
                    <a:srgbClr val="5F6062"/>
                  </a:solidFill>
                  <a:latin typeface="Calibri" pitchFamily="34" charset="0"/>
                  <a:cs typeface="Calibri" pitchFamily="34" charset="0"/>
                </a:rPr>
                <a:t>Logistics Field Audit™</a:t>
              </a:r>
              <a:endParaRPr lang="ru-RU" sz="550" b="1" dirty="0">
                <a:solidFill>
                  <a:srgbClr val="5F606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71727" y="3372"/>
            <a:ext cx="9362546" cy="428428"/>
          </a:xfrm>
        </p:spPr>
        <p:txBody>
          <a:bodyPr tIns="0" rIns="0" bIns="18000" anchor="b"/>
          <a:lstStyle>
            <a:lvl1pPr>
              <a:spcBef>
                <a:spcPts val="0"/>
              </a:spcBef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271727" y="1260000"/>
            <a:ext cx="9360000" cy="5040312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271727" y="6337300"/>
            <a:ext cx="9360000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1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87CCDD-647E-4505-A0BB-3E60E59FE72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756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3674" y="368300"/>
            <a:ext cx="8177213" cy="428625"/>
          </a:xfrm>
          <a:prstGeom prst="rect">
            <a:avLst/>
          </a:prstGeom>
        </p:spPr>
        <p:txBody>
          <a:bodyPr lIns="36000" tIns="0" rIns="36000" bIns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24220" indent="0">
              <a:buFontTx/>
              <a:buNone/>
              <a:defRPr sz="1600">
                <a:latin typeface="+mn-lt"/>
              </a:defRPr>
            </a:lvl2pPr>
            <a:lvl3pPr marL="846743" indent="0">
              <a:buFontTx/>
              <a:buNone/>
              <a:defRPr sz="1600">
                <a:latin typeface="+mn-lt"/>
              </a:defRPr>
            </a:lvl3pPr>
            <a:lvl4pPr marL="1272659" indent="0">
              <a:buFontTx/>
              <a:buNone/>
              <a:defRPr sz="1600">
                <a:latin typeface="+mn-lt"/>
              </a:defRPr>
            </a:lvl4pPr>
            <a:lvl5pPr marL="1695183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46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675" y="974725"/>
            <a:ext cx="9602787" cy="4979988"/>
          </a:xfrm>
          <a:prstGeom prst="rect">
            <a:avLst/>
          </a:prstGeom>
        </p:spPr>
        <p:txBody>
          <a:bodyPr lIns="96558" tIns="48286" rIns="96558" bIns="48286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3675" y="368300"/>
            <a:ext cx="8594726" cy="428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24220" indent="0">
              <a:buFontTx/>
              <a:buNone/>
              <a:defRPr sz="1600">
                <a:latin typeface="+mn-lt"/>
              </a:defRPr>
            </a:lvl2pPr>
            <a:lvl3pPr marL="846743" indent="0">
              <a:buFontTx/>
              <a:buNone/>
              <a:defRPr sz="1600">
                <a:latin typeface="+mn-lt"/>
              </a:defRPr>
            </a:lvl3pPr>
            <a:lvl4pPr marL="1272659" indent="0">
              <a:buFontTx/>
              <a:buNone/>
              <a:defRPr sz="1600">
                <a:latin typeface="+mn-lt"/>
              </a:defRPr>
            </a:lvl4pPr>
            <a:lvl5pPr marL="1695183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65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293" y="2129965"/>
            <a:ext cx="8421415" cy="14707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367" y="3885769"/>
            <a:ext cx="6933322" cy="1752564"/>
          </a:xfrm>
          <a:prstGeom prst="rect">
            <a:avLst/>
          </a:prstGeom>
        </p:spPr>
        <p:txBody>
          <a:bodyPr lIns="96558" tIns="48286" rIns="96558" bIns="48286"/>
          <a:lstStyle>
            <a:lvl1pPr marL="0" indent="0" algn="ctr">
              <a:buNone/>
              <a:defRPr/>
            </a:lvl1pPr>
            <a:lvl2pPr marL="482785" indent="0" algn="ctr">
              <a:buNone/>
              <a:defRPr/>
            </a:lvl2pPr>
            <a:lvl3pPr marL="965654" indent="0" algn="ctr">
              <a:buNone/>
              <a:defRPr/>
            </a:lvl3pPr>
            <a:lvl4pPr marL="1448491" indent="0" algn="ctr">
              <a:buNone/>
              <a:defRPr/>
            </a:lvl4pPr>
            <a:lvl5pPr marL="1931320" indent="0" algn="ctr">
              <a:buNone/>
              <a:defRPr/>
            </a:lvl5pPr>
            <a:lvl6pPr marL="2414153" indent="0" algn="ctr">
              <a:buNone/>
              <a:defRPr/>
            </a:lvl6pPr>
            <a:lvl7pPr marL="2896984" indent="0" algn="ctr">
              <a:buNone/>
              <a:defRPr/>
            </a:lvl7pPr>
            <a:lvl8pPr marL="3379815" indent="0" algn="ctr">
              <a:buNone/>
              <a:defRPr/>
            </a:lvl8pPr>
            <a:lvl9pPr marL="386264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6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675" y="974725"/>
            <a:ext cx="9602787" cy="4979988"/>
          </a:xfrm>
          <a:prstGeom prst="rect">
            <a:avLst/>
          </a:prstGeom>
        </p:spPr>
        <p:txBody>
          <a:bodyPr lIns="96558" tIns="48286" rIns="96558" bIns="48286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3675" y="368300"/>
            <a:ext cx="8594726" cy="428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24220" indent="0">
              <a:buFontTx/>
              <a:buNone/>
              <a:defRPr sz="1600">
                <a:latin typeface="+mn-lt"/>
              </a:defRPr>
            </a:lvl2pPr>
            <a:lvl3pPr marL="846743" indent="0">
              <a:buFontTx/>
              <a:buNone/>
              <a:defRPr sz="1600">
                <a:latin typeface="+mn-lt"/>
              </a:defRPr>
            </a:lvl3pPr>
            <a:lvl4pPr marL="1272659" indent="0">
              <a:buFontTx/>
              <a:buNone/>
              <a:defRPr sz="1600">
                <a:latin typeface="+mn-lt"/>
              </a:defRPr>
            </a:lvl4pPr>
            <a:lvl5pPr marL="1695183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35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861" y="1600425"/>
            <a:ext cx="4373029" cy="4525567"/>
          </a:xfrm>
          <a:prstGeom prst="rect">
            <a:avLst/>
          </a:prstGeom>
        </p:spPr>
        <p:txBody>
          <a:bodyPr lIns="96558" tIns="48286" rIns="96558" bIns="48286"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6354" y="1600425"/>
            <a:ext cx="4374785" cy="4525567"/>
          </a:xfrm>
          <a:prstGeom prst="rect">
            <a:avLst/>
          </a:prstGeom>
        </p:spPr>
        <p:txBody>
          <a:bodyPr lIns="96558" tIns="48286" rIns="96558" bIns="48286"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6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93674" y="368300"/>
            <a:ext cx="8177213" cy="428625"/>
          </a:xfrm>
          <a:prstGeom prst="rect">
            <a:avLst/>
          </a:prstGeom>
        </p:spPr>
        <p:txBody>
          <a:bodyPr lIns="36000" tIns="0" rIns="36000" bIns="0"/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24220" indent="0">
              <a:buFontTx/>
              <a:buNone/>
              <a:defRPr sz="1600">
                <a:latin typeface="+mn-lt"/>
              </a:defRPr>
            </a:lvl2pPr>
            <a:lvl3pPr marL="846743" indent="0">
              <a:buFontTx/>
              <a:buNone/>
              <a:defRPr sz="1600">
                <a:latin typeface="+mn-lt"/>
              </a:defRPr>
            </a:lvl3pPr>
            <a:lvl4pPr marL="1272659" indent="0">
              <a:buFontTx/>
              <a:buNone/>
              <a:defRPr sz="1600">
                <a:latin typeface="+mn-lt"/>
              </a:defRPr>
            </a:lvl4pPr>
            <a:lvl5pPr marL="1695183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7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Объект 14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714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28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-9525" y="6651625"/>
            <a:ext cx="9936163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4" tIns="47892" rIns="95784" bIns="47892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271463" y="1260475"/>
            <a:ext cx="9359900" cy="5040313"/>
          </a:xfrm>
          <a:prstGeom prst="rect">
            <a:avLst/>
          </a:prstGeom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2053" name="Заголовок 6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271463" y="431800"/>
            <a:ext cx="93599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Вывод слайда</a:t>
            </a:r>
          </a:p>
        </p:txBody>
      </p:sp>
      <p:sp>
        <p:nvSpPr>
          <p:cNvPr id="2054" name="TextBox 12"/>
          <p:cNvSpPr txBox="1"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>
            <a:off x="273050" y="6688138"/>
            <a:ext cx="39004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8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Logistics Field Audit™ | </a:t>
            </a:r>
            <a:r>
              <a:rPr lang="ru-RU" altLang="ru-RU" sz="800" dirty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Конфиденциально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9477375" y="6688138"/>
            <a:ext cx="311150" cy="123825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fld id="{10A885A3-2EF4-412B-8DB3-C48CAFF50251}" type="slidenum">
              <a:rPr lang="ru-RU" altLang="ru-RU"/>
              <a:pPr/>
              <a:t>‹#›</a:t>
            </a:fld>
            <a:endParaRPr lang="ru-RU" altLang="ru-RU" dirty="0"/>
          </a:p>
        </p:txBody>
      </p:sp>
      <p:cxnSp>
        <p:nvCxnSpPr>
          <p:cNvPr id="14" name="Прямая соединительная линия 13"/>
          <p:cNvCxnSpPr/>
          <p:nvPr userDrawn="1">
            <p:custDataLst>
              <p:tags r:id="rId14"/>
            </p:custDataLst>
          </p:nvPr>
        </p:nvCxnSpPr>
        <p:spPr>
          <a:xfrm>
            <a:off x="200025" y="431800"/>
            <a:ext cx="90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7" y="1267"/>
            <a:ext cx="326172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8" name="Группа 1"/>
          <p:cNvGrpSpPr>
            <a:grpSpLocks/>
          </p:cNvGrpSpPr>
          <p:nvPr userDrawn="1"/>
        </p:nvGrpSpPr>
        <p:grpSpPr bwMode="auto">
          <a:xfrm>
            <a:off x="8948738" y="1588"/>
            <a:ext cx="1017587" cy="431800"/>
            <a:chOff x="8875523" y="1267"/>
            <a:chExt cx="1016651" cy="432000"/>
          </a:xfrm>
        </p:grpSpPr>
        <p:sp>
          <p:nvSpPr>
            <p:cNvPr id="2059" name="AutoShape 9"/>
            <p:cNvSpPr>
              <a:spLocks noChangeAspect="1" noChangeArrowheads="1" noTextEdit="1"/>
            </p:cNvSpPr>
            <p:nvPr/>
          </p:nvSpPr>
          <p:spPr bwMode="auto">
            <a:xfrm>
              <a:off x="8875523" y="1267"/>
              <a:ext cx="947603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060" name="Rectangle 10"/>
            <p:cNvSpPr>
              <a:spLocks noChangeArrowheads="1"/>
            </p:cNvSpPr>
            <p:nvPr/>
          </p:nvSpPr>
          <p:spPr bwMode="auto">
            <a:xfrm>
              <a:off x="8876490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61" name="Rectangle 11"/>
            <p:cNvSpPr>
              <a:spLocks noChangeArrowheads="1"/>
            </p:cNvSpPr>
            <p:nvPr/>
          </p:nvSpPr>
          <p:spPr bwMode="auto">
            <a:xfrm>
              <a:off x="8876490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62" name="Rectangle 12"/>
            <p:cNvSpPr>
              <a:spLocks noChangeArrowheads="1"/>
            </p:cNvSpPr>
            <p:nvPr/>
          </p:nvSpPr>
          <p:spPr bwMode="auto">
            <a:xfrm>
              <a:off x="8876490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63" name="Rectangle 13"/>
            <p:cNvSpPr>
              <a:spLocks noChangeArrowheads="1"/>
            </p:cNvSpPr>
            <p:nvPr/>
          </p:nvSpPr>
          <p:spPr bwMode="auto">
            <a:xfrm>
              <a:off x="8876490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64" name="Rectangle 14"/>
            <p:cNvSpPr>
              <a:spLocks noChangeArrowheads="1"/>
            </p:cNvSpPr>
            <p:nvPr/>
          </p:nvSpPr>
          <p:spPr bwMode="auto">
            <a:xfrm>
              <a:off x="8876490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65" name="Rectangle 15"/>
            <p:cNvSpPr>
              <a:spLocks noChangeArrowheads="1"/>
            </p:cNvSpPr>
            <p:nvPr/>
          </p:nvSpPr>
          <p:spPr bwMode="auto">
            <a:xfrm>
              <a:off x="8876490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66" name="Rectangle 16"/>
            <p:cNvSpPr>
              <a:spLocks noChangeArrowheads="1"/>
            </p:cNvSpPr>
            <p:nvPr/>
          </p:nvSpPr>
          <p:spPr bwMode="auto">
            <a:xfrm>
              <a:off x="8876490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67" name="Rectangle 17"/>
            <p:cNvSpPr>
              <a:spLocks noChangeArrowheads="1"/>
            </p:cNvSpPr>
            <p:nvPr/>
          </p:nvSpPr>
          <p:spPr bwMode="auto">
            <a:xfrm>
              <a:off x="8918069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68" name="Rectangle 18"/>
            <p:cNvSpPr>
              <a:spLocks noChangeArrowheads="1"/>
            </p:cNvSpPr>
            <p:nvPr/>
          </p:nvSpPr>
          <p:spPr bwMode="auto">
            <a:xfrm>
              <a:off x="8918069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69" name="Rectangle 19"/>
            <p:cNvSpPr>
              <a:spLocks noChangeArrowheads="1"/>
            </p:cNvSpPr>
            <p:nvPr/>
          </p:nvSpPr>
          <p:spPr bwMode="auto">
            <a:xfrm>
              <a:off x="8918069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0" name="Rectangle 20"/>
            <p:cNvSpPr>
              <a:spLocks noChangeArrowheads="1"/>
            </p:cNvSpPr>
            <p:nvPr/>
          </p:nvSpPr>
          <p:spPr bwMode="auto">
            <a:xfrm>
              <a:off x="8918069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1" name="Rectangle 21"/>
            <p:cNvSpPr>
              <a:spLocks noChangeArrowheads="1"/>
            </p:cNvSpPr>
            <p:nvPr/>
          </p:nvSpPr>
          <p:spPr bwMode="auto">
            <a:xfrm>
              <a:off x="8918069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2" name="Rectangle 22"/>
            <p:cNvSpPr>
              <a:spLocks noChangeArrowheads="1"/>
            </p:cNvSpPr>
            <p:nvPr/>
          </p:nvSpPr>
          <p:spPr bwMode="auto">
            <a:xfrm>
              <a:off x="8918069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3" name="Rectangle 23"/>
            <p:cNvSpPr>
              <a:spLocks noChangeArrowheads="1"/>
            </p:cNvSpPr>
            <p:nvPr/>
          </p:nvSpPr>
          <p:spPr bwMode="auto">
            <a:xfrm>
              <a:off x="8918069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4" name="Rectangle 24"/>
            <p:cNvSpPr>
              <a:spLocks noChangeArrowheads="1"/>
            </p:cNvSpPr>
            <p:nvPr/>
          </p:nvSpPr>
          <p:spPr bwMode="auto">
            <a:xfrm>
              <a:off x="8960614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5" name="Rectangle 25"/>
            <p:cNvSpPr>
              <a:spLocks noChangeArrowheads="1"/>
            </p:cNvSpPr>
            <p:nvPr/>
          </p:nvSpPr>
          <p:spPr bwMode="auto">
            <a:xfrm>
              <a:off x="8960614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6" name="Rectangle 26"/>
            <p:cNvSpPr>
              <a:spLocks noChangeArrowheads="1"/>
            </p:cNvSpPr>
            <p:nvPr/>
          </p:nvSpPr>
          <p:spPr bwMode="auto">
            <a:xfrm>
              <a:off x="8960614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7" name="Rectangle 27"/>
            <p:cNvSpPr>
              <a:spLocks noChangeArrowheads="1"/>
            </p:cNvSpPr>
            <p:nvPr/>
          </p:nvSpPr>
          <p:spPr bwMode="auto">
            <a:xfrm>
              <a:off x="8960614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8" name="Rectangle 28"/>
            <p:cNvSpPr>
              <a:spLocks noChangeArrowheads="1"/>
            </p:cNvSpPr>
            <p:nvPr/>
          </p:nvSpPr>
          <p:spPr bwMode="auto">
            <a:xfrm>
              <a:off x="8960614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79" name="Rectangle 29"/>
            <p:cNvSpPr>
              <a:spLocks noChangeArrowheads="1"/>
            </p:cNvSpPr>
            <p:nvPr/>
          </p:nvSpPr>
          <p:spPr bwMode="auto">
            <a:xfrm>
              <a:off x="8960614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0" name="Rectangle 30"/>
            <p:cNvSpPr>
              <a:spLocks noChangeArrowheads="1"/>
            </p:cNvSpPr>
            <p:nvPr/>
          </p:nvSpPr>
          <p:spPr bwMode="auto">
            <a:xfrm>
              <a:off x="8960614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1" name="Rectangle 31"/>
            <p:cNvSpPr>
              <a:spLocks noChangeArrowheads="1"/>
            </p:cNvSpPr>
            <p:nvPr/>
          </p:nvSpPr>
          <p:spPr bwMode="auto">
            <a:xfrm>
              <a:off x="9002192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2" name="Rectangle 32"/>
            <p:cNvSpPr>
              <a:spLocks noChangeArrowheads="1"/>
            </p:cNvSpPr>
            <p:nvPr/>
          </p:nvSpPr>
          <p:spPr bwMode="auto">
            <a:xfrm>
              <a:off x="9002192" y="284209"/>
              <a:ext cx="25140" cy="22314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3" name="Rectangle 33"/>
            <p:cNvSpPr>
              <a:spLocks noChangeArrowheads="1"/>
            </p:cNvSpPr>
            <p:nvPr/>
          </p:nvSpPr>
          <p:spPr bwMode="auto">
            <a:xfrm>
              <a:off x="9002192" y="244937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4" name="Rectangle 34"/>
            <p:cNvSpPr>
              <a:spLocks noChangeArrowheads="1"/>
            </p:cNvSpPr>
            <p:nvPr/>
          </p:nvSpPr>
          <p:spPr bwMode="auto">
            <a:xfrm>
              <a:off x="9002192" y="20655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5" name="Rectangle 35"/>
            <p:cNvSpPr>
              <a:spLocks noChangeArrowheads="1"/>
            </p:cNvSpPr>
            <p:nvPr/>
          </p:nvSpPr>
          <p:spPr bwMode="auto">
            <a:xfrm>
              <a:off x="9002192" y="168176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6" name="Rectangle 36"/>
            <p:cNvSpPr>
              <a:spLocks noChangeArrowheads="1"/>
            </p:cNvSpPr>
            <p:nvPr/>
          </p:nvSpPr>
          <p:spPr bwMode="auto">
            <a:xfrm>
              <a:off x="9002192" y="12890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7" name="Rectangle 37"/>
            <p:cNvSpPr>
              <a:spLocks noChangeArrowheads="1"/>
            </p:cNvSpPr>
            <p:nvPr/>
          </p:nvSpPr>
          <p:spPr bwMode="auto">
            <a:xfrm>
              <a:off x="9002192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8" name="Rectangle 38"/>
            <p:cNvSpPr>
              <a:spLocks noChangeArrowheads="1"/>
            </p:cNvSpPr>
            <p:nvPr/>
          </p:nvSpPr>
          <p:spPr bwMode="auto">
            <a:xfrm>
              <a:off x="9043771" y="322589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89" name="Rectangle 39"/>
            <p:cNvSpPr>
              <a:spLocks noChangeArrowheads="1"/>
            </p:cNvSpPr>
            <p:nvPr/>
          </p:nvSpPr>
          <p:spPr bwMode="auto">
            <a:xfrm>
              <a:off x="9043771" y="90523"/>
              <a:ext cx="25140" cy="23207"/>
            </a:xfrm>
            <a:prstGeom prst="rect">
              <a:avLst/>
            </a:prstGeom>
            <a:solidFill>
              <a:schemeClr val="bg2"/>
            </a:solidFill>
            <a:ln w="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dirty="0">
                <a:solidFill>
                  <a:srgbClr val="5F6062"/>
                </a:solidFill>
                <a:latin typeface="Calibri" panose="020F0502020204030204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090" name="Freeform 40"/>
            <p:cNvSpPr>
              <a:spLocks/>
            </p:cNvSpPr>
            <p:nvPr/>
          </p:nvSpPr>
          <p:spPr bwMode="auto">
            <a:xfrm>
              <a:off x="8986721" y="3052"/>
              <a:ext cx="233033" cy="430215"/>
            </a:xfrm>
            <a:custGeom>
              <a:avLst/>
              <a:gdLst>
                <a:gd name="T0" fmla="*/ 233033 w 482"/>
                <a:gd name="T1" fmla="*/ 0 h 964"/>
                <a:gd name="T2" fmla="*/ 207893 w 482"/>
                <a:gd name="T3" fmla="*/ 23207 h 964"/>
                <a:gd name="T4" fmla="*/ 192421 w 482"/>
                <a:gd name="T5" fmla="*/ 26777 h 964"/>
                <a:gd name="T6" fmla="*/ 165347 w 482"/>
                <a:gd name="T7" fmla="*/ 9818 h 964"/>
                <a:gd name="T8" fmla="*/ 149876 w 482"/>
                <a:gd name="T9" fmla="*/ 38380 h 964"/>
                <a:gd name="T10" fmla="*/ 108297 w 482"/>
                <a:gd name="T11" fmla="*/ 60694 h 964"/>
                <a:gd name="T12" fmla="*/ 74455 w 482"/>
                <a:gd name="T13" fmla="*/ 58909 h 964"/>
                <a:gd name="T14" fmla="*/ 72521 w 482"/>
                <a:gd name="T15" fmla="*/ 91934 h 964"/>
                <a:gd name="T16" fmla="*/ 36744 w 482"/>
                <a:gd name="T17" fmla="*/ 98182 h 964"/>
                <a:gd name="T18" fmla="*/ 45446 w 482"/>
                <a:gd name="T19" fmla="*/ 129422 h 964"/>
                <a:gd name="T20" fmla="*/ 29975 w 482"/>
                <a:gd name="T21" fmla="*/ 170479 h 964"/>
                <a:gd name="T22" fmla="*/ 0 w 482"/>
                <a:gd name="T23" fmla="*/ 189223 h 964"/>
                <a:gd name="T24" fmla="*/ 24174 w 482"/>
                <a:gd name="T25" fmla="*/ 204397 h 964"/>
                <a:gd name="T26" fmla="*/ 24174 w 482"/>
                <a:gd name="T27" fmla="*/ 226711 h 964"/>
                <a:gd name="T28" fmla="*/ 25140 w 482"/>
                <a:gd name="T29" fmla="*/ 237422 h 964"/>
                <a:gd name="T30" fmla="*/ 4835 w 482"/>
                <a:gd name="T31" fmla="*/ 264198 h 964"/>
                <a:gd name="T32" fmla="*/ 29975 w 482"/>
                <a:gd name="T33" fmla="*/ 260628 h 964"/>
                <a:gd name="T34" fmla="*/ 46413 w 482"/>
                <a:gd name="T35" fmla="*/ 301686 h 964"/>
                <a:gd name="T36" fmla="*/ 36744 w 482"/>
                <a:gd name="T37" fmla="*/ 332926 h 964"/>
                <a:gd name="T38" fmla="*/ 73488 w 482"/>
                <a:gd name="T39" fmla="*/ 339174 h 964"/>
                <a:gd name="T40" fmla="*/ 73488 w 482"/>
                <a:gd name="T41" fmla="*/ 373091 h 964"/>
                <a:gd name="T42" fmla="*/ 109264 w 482"/>
                <a:gd name="T43" fmla="*/ 370413 h 964"/>
                <a:gd name="T44" fmla="*/ 153744 w 482"/>
                <a:gd name="T45" fmla="*/ 393620 h 964"/>
                <a:gd name="T46" fmla="*/ 141174 w 482"/>
                <a:gd name="T47" fmla="*/ 414149 h 964"/>
                <a:gd name="T48" fmla="*/ 173083 w 482"/>
                <a:gd name="T49" fmla="*/ 399868 h 964"/>
                <a:gd name="T50" fmla="*/ 189521 w 482"/>
                <a:gd name="T51" fmla="*/ 404331 h 964"/>
                <a:gd name="T52" fmla="*/ 207893 w 482"/>
                <a:gd name="T53" fmla="*/ 430215 h 964"/>
                <a:gd name="T54" fmla="*/ 233033 w 482"/>
                <a:gd name="T55" fmla="*/ 354347 h 964"/>
                <a:gd name="T56" fmla="*/ 180818 w 482"/>
                <a:gd name="T57" fmla="*/ 345422 h 964"/>
                <a:gd name="T58" fmla="*/ 136339 w 482"/>
                <a:gd name="T59" fmla="*/ 321322 h 964"/>
                <a:gd name="T60" fmla="*/ 103463 w 482"/>
                <a:gd name="T61" fmla="*/ 285620 h 964"/>
                <a:gd name="T62" fmla="*/ 85091 w 482"/>
                <a:gd name="T63" fmla="*/ 240099 h 964"/>
                <a:gd name="T64" fmla="*/ 85091 w 482"/>
                <a:gd name="T65" fmla="*/ 191008 h 964"/>
                <a:gd name="T66" fmla="*/ 103463 w 482"/>
                <a:gd name="T67" fmla="*/ 145488 h 964"/>
                <a:gd name="T68" fmla="*/ 136339 w 482"/>
                <a:gd name="T69" fmla="*/ 109785 h 964"/>
                <a:gd name="T70" fmla="*/ 180818 w 482"/>
                <a:gd name="T71" fmla="*/ 85686 h 964"/>
                <a:gd name="T72" fmla="*/ 233033 w 482"/>
                <a:gd name="T73" fmla="*/ 76760 h 9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2" h="964">
                  <a:moveTo>
                    <a:pt x="482" y="172"/>
                  </a:moveTo>
                  <a:lnTo>
                    <a:pt x="482" y="0"/>
                  </a:lnTo>
                  <a:lnTo>
                    <a:pt x="430" y="0"/>
                  </a:lnTo>
                  <a:lnTo>
                    <a:pt x="430" y="52"/>
                  </a:lnTo>
                  <a:lnTo>
                    <a:pt x="436" y="52"/>
                  </a:lnTo>
                  <a:lnTo>
                    <a:pt x="398" y="60"/>
                  </a:lnTo>
                  <a:lnTo>
                    <a:pt x="360" y="68"/>
                  </a:lnTo>
                  <a:lnTo>
                    <a:pt x="342" y="22"/>
                  </a:lnTo>
                  <a:lnTo>
                    <a:pt x="294" y="40"/>
                  </a:lnTo>
                  <a:lnTo>
                    <a:pt x="310" y="86"/>
                  </a:lnTo>
                  <a:lnTo>
                    <a:pt x="266" y="110"/>
                  </a:lnTo>
                  <a:lnTo>
                    <a:pt x="224" y="136"/>
                  </a:lnTo>
                  <a:lnTo>
                    <a:pt x="192" y="98"/>
                  </a:lnTo>
                  <a:lnTo>
                    <a:pt x="154" y="132"/>
                  </a:lnTo>
                  <a:lnTo>
                    <a:pt x="184" y="170"/>
                  </a:lnTo>
                  <a:lnTo>
                    <a:pt x="150" y="206"/>
                  </a:lnTo>
                  <a:lnTo>
                    <a:pt x="120" y="246"/>
                  </a:lnTo>
                  <a:lnTo>
                    <a:pt x="76" y="220"/>
                  </a:lnTo>
                  <a:lnTo>
                    <a:pt x="50" y="266"/>
                  </a:lnTo>
                  <a:lnTo>
                    <a:pt x="94" y="290"/>
                  </a:lnTo>
                  <a:lnTo>
                    <a:pt x="76" y="336"/>
                  </a:lnTo>
                  <a:lnTo>
                    <a:pt x="62" y="382"/>
                  </a:lnTo>
                  <a:lnTo>
                    <a:pt x="10" y="372"/>
                  </a:lnTo>
                  <a:lnTo>
                    <a:pt x="0" y="424"/>
                  </a:lnTo>
                  <a:lnTo>
                    <a:pt x="52" y="434"/>
                  </a:lnTo>
                  <a:lnTo>
                    <a:pt x="50" y="458"/>
                  </a:lnTo>
                  <a:lnTo>
                    <a:pt x="50" y="482"/>
                  </a:lnTo>
                  <a:lnTo>
                    <a:pt x="50" y="508"/>
                  </a:lnTo>
                  <a:lnTo>
                    <a:pt x="52" y="534"/>
                  </a:lnTo>
                  <a:lnTo>
                    <a:pt x="52" y="532"/>
                  </a:lnTo>
                  <a:lnTo>
                    <a:pt x="2" y="542"/>
                  </a:lnTo>
                  <a:lnTo>
                    <a:pt x="10" y="592"/>
                  </a:lnTo>
                  <a:lnTo>
                    <a:pt x="62" y="584"/>
                  </a:lnTo>
                  <a:lnTo>
                    <a:pt x="76" y="632"/>
                  </a:lnTo>
                  <a:lnTo>
                    <a:pt x="96" y="676"/>
                  </a:lnTo>
                  <a:lnTo>
                    <a:pt x="52" y="702"/>
                  </a:lnTo>
                  <a:lnTo>
                    <a:pt x="76" y="746"/>
                  </a:lnTo>
                  <a:lnTo>
                    <a:pt x="122" y="722"/>
                  </a:lnTo>
                  <a:lnTo>
                    <a:pt x="152" y="760"/>
                  </a:lnTo>
                  <a:lnTo>
                    <a:pt x="186" y="796"/>
                  </a:lnTo>
                  <a:lnTo>
                    <a:pt x="152" y="836"/>
                  </a:lnTo>
                  <a:lnTo>
                    <a:pt x="192" y="870"/>
                  </a:lnTo>
                  <a:lnTo>
                    <a:pt x="226" y="830"/>
                  </a:lnTo>
                  <a:lnTo>
                    <a:pt x="270" y="858"/>
                  </a:lnTo>
                  <a:lnTo>
                    <a:pt x="318" y="882"/>
                  </a:lnTo>
                  <a:lnTo>
                    <a:pt x="308" y="880"/>
                  </a:lnTo>
                  <a:lnTo>
                    <a:pt x="292" y="928"/>
                  </a:lnTo>
                  <a:lnTo>
                    <a:pt x="340" y="946"/>
                  </a:lnTo>
                  <a:lnTo>
                    <a:pt x="358" y="896"/>
                  </a:lnTo>
                  <a:lnTo>
                    <a:pt x="354" y="896"/>
                  </a:lnTo>
                  <a:lnTo>
                    <a:pt x="392" y="906"/>
                  </a:lnTo>
                  <a:lnTo>
                    <a:pt x="430" y="912"/>
                  </a:lnTo>
                  <a:lnTo>
                    <a:pt x="430" y="964"/>
                  </a:lnTo>
                  <a:lnTo>
                    <a:pt x="482" y="964"/>
                  </a:lnTo>
                  <a:lnTo>
                    <a:pt x="482" y="794"/>
                  </a:lnTo>
                  <a:lnTo>
                    <a:pt x="426" y="790"/>
                  </a:lnTo>
                  <a:lnTo>
                    <a:pt x="374" y="774"/>
                  </a:lnTo>
                  <a:lnTo>
                    <a:pt x="324" y="752"/>
                  </a:lnTo>
                  <a:lnTo>
                    <a:pt x="282" y="720"/>
                  </a:lnTo>
                  <a:lnTo>
                    <a:pt x="244" y="682"/>
                  </a:lnTo>
                  <a:lnTo>
                    <a:pt x="214" y="640"/>
                  </a:lnTo>
                  <a:lnTo>
                    <a:pt x="190" y="592"/>
                  </a:lnTo>
                  <a:lnTo>
                    <a:pt x="176" y="538"/>
                  </a:lnTo>
                  <a:lnTo>
                    <a:pt x="170" y="482"/>
                  </a:lnTo>
                  <a:lnTo>
                    <a:pt x="176" y="428"/>
                  </a:lnTo>
                  <a:lnTo>
                    <a:pt x="190" y="374"/>
                  </a:lnTo>
                  <a:lnTo>
                    <a:pt x="214" y="326"/>
                  </a:lnTo>
                  <a:lnTo>
                    <a:pt x="244" y="282"/>
                  </a:lnTo>
                  <a:lnTo>
                    <a:pt x="282" y="246"/>
                  </a:lnTo>
                  <a:lnTo>
                    <a:pt x="324" y="214"/>
                  </a:lnTo>
                  <a:lnTo>
                    <a:pt x="374" y="192"/>
                  </a:lnTo>
                  <a:lnTo>
                    <a:pt x="426" y="176"/>
                  </a:lnTo>
                  <a:lnTo>
                    <a:pt x="482" y="17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091" name="Freeform 41"/>
            <p:cNvSpPr>
              <a:spLocks/>
            </p:cNvSpPr>
            <p:nvPr/>
          </p:nvSpPr>
          <p:spPr bwMode="auto">
            <a:xfrm>
              <a:off x="9153035" y="114622"/>
              <a:ext cx="198223" cy="153521"/>
            </a:xfrm>
            <a:custGeom>
              <a:avLst/>
              <a:gdLst>
                <a:gd name="T0" fmla="*/ 11603 w 410"/>
                <a:gd name="T1" fmla="*/ 148166 h 344"/>
                <a:gd name="T2" fmla="*/ 19339 w 410"/>
                <a:gd name="T3" fmla="*/ 145488 h 344"/>
                <a:gd name="T4" fmla="*/ 28041 w 410"/>
                <a:gd name="T5" fmla="*/ 141918 h 344"/>
                <a:gd name="T6" fmla="*/ 29975 w 410"/>
                <a:gd name="T7" fmla="*/ 141025 h 344"/>
                <a:gd name="T8" fmla="*/ 30942 w 410"/>
                <a:gd name="T9" fmla="*/ 133885 h 344"/>
                <a:gd name="T10" fmla="*/ 32876 w 410"/>
                <a:gd name="T11" fmla="*/ 101752 h 344"/>
                <a:gd name="T12" fmla="*/ 32876 w 410"/>
                <a:gd name="T13" fmla="*/ 59802 h 344"/>
                <a:gd name="T14" fmla="*/ 31909 w 410"/>
                <a:gd name="T15" fmla="*/ 37488 h 344"/>
                <a:gd name="T16" fmla="*/ 30942 w 410"/>
                <a:gd name="T17" fmla="*/ 17851 h 344"/>
                <a:gd name="T18" fmla="*/ 29008 w 410"/>
                <a:gd name="T19" fmla="*/ 12496 h 344"/>
                <a:gd name="T20" fmla="*/ 22240 w 410"/>
                <a:gd name="T21" fmla="*/ 10711 h 344"/>
                <a:gd name="T22" fmla="*/ 0 w 410"/>
                <a:gd name="T23" fmla="*/ 9818 h 344"/>
                <a:gd name="T24" fmla="*/ 24174 w 410"/>
                <a:gd name="T25" fmla="*/ 0 h 344"/>
                <a:gd name="T26" fmla="*/ 83157 w 410"/>
                <a:gd name="T27" fmla="*/ 0 h 344"/>
                <a:gd name="T28" fmla="*/ 113132 w 410"/>
                <a:gd name="T29" fmla="*/ 9818 h 344"/>
                <a:gd name="T30" fmla="*/ 93793 w 410"/>
                <a:gd name="T31" fmla="*/ 10711 h 344"/>
                <a:gd name="T32" fmla="*/ 87025 w 410"/>
                <a:gd name="T33" fmla="*/ 12496 h 344"/>
                <a:gd name="T34" fmla="*/ 85091 w 410"/>
                <a:gd name="T35" fmla="*/ 15174 h 344"/>
                <a:gd name="T36" fmla="*/ 84124 w 410"/>
                <a:gd name="T37" fmla="*/ 21422 h 344"/>
                <a:gd name="T38" fmla="*/ 83157 w 410"/>
                <a:gd name="T39" fmla="*/ 41058 h 344"/>
                <a:gd name="T40" fmla="*/ 83157 w 410"/>
                <a:gd name="T41" fmla="*/ 62479 h 344"/>
                <a:gd name="T42" fmla="*/ 83157 w 410"/>
                <a:gd name="T43" fmla="*/ 89256 h 344"/>
                <a:gd name="T44" fmla="*/ 84124 w 410"/>
                <a:gd name="T45" fmla="*/ 120496 h 344"/>
                <a:gd name="T46" fmla="*/ 84124 w 410"/>
                <a:gd name="T47" fmla="*/ 139240 h 344"/>
                <a:gd name="T48" fmla="*/ 110231 w 410"/>
                <a:gd name="T49" fmla="*/ 140133 h 344"/>
                <a:gd name="T50" fmla="*/ 143107 w 410"/>
                <a:gd name="T51" fmla="*/ 139240 h 344"/>
                <a:gd name="T52" fmla="*/ 169215 w 410"/>
                <a:gd name="T53" fmla="*/ 137455 h 344"/>
                <a:gd name="T54" fmla="*/ 174049 w 410"/>
                <a:gd name="T55" fmla="*/ 136562 h 344"/>
                <a:gd name="T56" fmla="*/ 176950 w 410"/>
                <a:gd name="T57" fmla="*/ 132099 h 344"/>
                <a:gd name="T58" fmla="*/ 183719 w 410"/>
                <a:gd name="T59" fmla="*/ 113356 h 344"/>
                <a:gd name="T60" fmla="*/ 198223 w 410"/>
                <a:gd name="T61" fmla="*/ 116033 h 344"/>
                <a:gd name="T62" fmla="*/ 193388 w 410"/>
                <a:gd name="T63" fmla="*/ 139240 h 344"/>
                <a:gd name="T64" fmla="*/ 192421 w 410"/>
                <a:gd name="T65" fmla="*/ 147273 h 344"/>
                <a:gd name="T66" fmla="*/ 191454 w 410"/>
                <a:gd name="T67" fmla="*/ 151736 h 344"/>
                <a:gd name="T68" fmla="*/ 181785 w 410"/>
                <a:gd name="T69" fmla="*/ 152628 h 344"/>
                <a:gd name="T70" fmla="*/ 147942 w 410"/>
                <a:gd name="T71" fmla="*/ 153521 h 344"/>
                <a:gd name="T72" fmla="*/ 135372 w 410"/>
                <a:gd name="T73" fmla="*/ 153521 h 344"/>
                <a:gd name="T74" fmla="*/ 105397 w 410"/>
                <a:gd name="T75" fmla="*/ 152628 h 344"/>
                <a:gd name="T76" fmla="*/ 74454 w 410"/>
                <a:gd name="T77" fmla="*/ 152628 h 344"/>
                <a:gd name="T78" fmla="*/ 51248 w 410"/>
                <a:gd name="T79" fmla="*/ 152628 h 344"/>
                <a:gd name="T80" fmla="*/ 11603 w 410"/>
                <a:gd name="T81" fmla="*/ 153521 h 3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0" h="344">
                  <a:moveTo>
                    <a:pt x="24" y="344"/>
                  </a:moveTo>
                  <a:lnTo>
                    <a:pt x="24" y="332"/>
                  </a:lnTo>
                  <a:lnTo>
                    <a:pt x="32" y="328"/>
                  </a:lnTo>
                  <a:lnTo>
                    <a:pt x="40" y="326"/>
                  </a:lnTo>
                  <a:lnTo>
                    <a:pt x="50" y="322"/>
                  </a:lnTo>
                  <a:lnTo>
                    <a:pt x="58" y="318"/>
                  </a:lnTo>
                  <a:lnTo>
                    <a:pt x="60" y="316"/>
                  </a:lnTo>
                  <a:lnTo>
                    <a:pt x="62" y="316"/>
                  </a:lnTo>
                  <a:lnTo>
                    <a:pt x="62" y="314"/>
                  </a:lnTo>
                  <a:lnTo>
                    <a:pt x="64" y="300"/>
                  </a:lnTo>
                  <a:lnTo>
                    <a:pt x="66" y="270"/>
                  </a:lnTo>
                  <a:lnTo>
                    <a:pt x="68" y="228"/>
                  </a:lnTo>
                  <a:lnTo>
                    <a:pt x="68" y="180"/>
                  </a:lnTo>
                  <a:lnTo>
                    <a:pt x="68" y="134"/>
                  </a:lnTo>
                  <a:lnTo>
                    <a:pt x="68" y="102"/>
                  </a:lnTo>
                  <a:lnTo>
                    <a:pt x="66" y="84"/>
                  </a:lnTo>
                  <a:lnTo>
                    <a:pt x="66" y="58"/>
                  </a:lnTo>
                  <a:lnTo>
                    <a:pt x="64" y="40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6" y="26"/>
                  </a:lnTo>
                  <a:lnTo>
                    <a:pt x="46" y="24"/>
                  </a:lnTo>
                  <a:lnTo>
                    <a:pt x="2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50" y="0"/>
                  </a:lnTo>
                  <a:lnTo>
                    <a:pt x="106" y="2"/>
                  </a:lnTo>
                  <a:lnTo>
                    <a:pt x="172" y="0"/>
                  </a:lnTo>
                  <a:lnTo>
                    <a:pt x="234" y="0"/>
                  </a:lnTo>
                  <a:lnTo>
                    <a:pt x="234" y="22"/>
                  </a:lnTo>
                  <a:lnTo>
                    <a:pt x="210" y="22"/>
                  </a:lnTo>
                  <a:lnTo>
                    <a:pt x="194" y="24"/>
                  </a:lnTo>
                  <a:lnTo>
                    <a:pt x="184" y="26"/>
                  </a:lnTo>
                  <a:lnTo>
                    <a:pt x="180" y="28"/>
                  </a:lnTo>
                  <a:lnTo>
                    <a:pt x="178" y="30"/>
                  </a:lnTo>
                  <a:lnTo>
                    <a:pt x="176" y="34"/>
                  </a:lnTo>
                  <a:lnTo>
                    <a:pt x="176" y="40"/>
                  </a:lnTo>
                  <a:lnTo>
                    <a:pt x="174" y="48"/>
                  </a:lnTo>
                  <a:lnTo>
                    <a:pt x="174" y="60"/>
                  </a:lnTo>
                  <a:lnTo>
                    <a:pt x="172" y="92"/>
                  </a:lnTo>
                  <a:lnTo>
                    <a:pt x="172" y="130"/>
                  </a:lnTo>
                  <a:lnTo>
                    <a:pt x="172" y="140"/>
                  </a:lnTo>
                  <a:lnTo>
                    <a:pt x="172" y="162"/>
                  </a:lnTo>
                  <a:lnTo>
                    <a:pt x="172" y="200"/>
                  </a:lnTo>
                  <a:lnTo>
                    <a:pt x="172" y="236"/>
                  </a:lnTo>
                  <a:lnTo>
                    <a:pt x="174" y="270"/>
                  </a:lnTo>
                  <a:lnTo>
                    <a:pt x="174" y="298"/>
                  </a:lnTo>
                  <a:lnTo>
                    <a:pt x="174" y="312"/>
                  </a:lnTo>
                  <a:lnTo>
                    <a:pt x="204" y="312"/>
                  </a:lnTo>
                  <a:lnTo>
                    <a:pt x="228" y="314"/>
                  </a:lnTo>
                  <a:lnTo>
                    <a:pt x="244" y="314"/>
                  </a:lnTo>
                  <a:lnTo>
                    <a:pt x="296" y="312"/>
                  </a:lnTo>
                  <a:lnTo>
                    <a:pt x="342" y="310"/>
                  </a:lnTo>
                  <a:lnTo>
                    <a:pt x="350" y="308"/>
                  </a:lnTo>
                  <a:lnTo>
                    <a:pt x="356" y="308"/>
                  </a:lnTo>
                  <a:lnTo>
                    <a:pt x="360" y="306"/>
                  </a:lnTo>
                  <a:lnTo>
                    <a:pt x="362" y="302"/>
                  </a:lnTo>
                  <a:lnTo>
                    <a:pt x="366" y="296"/>
                  </a:lnTo>
                  <a:lnTo>
                    <a:pt x="372" y="276"/>
                  </a:lnTo>
                  <a:lnTo>
                    <a:pt x="380" y="254"/>
                  </a:lnTo>
                  <a:lnTo>
                    <a:pt x="410" y="254"/>
                  </a:lnTo>
                  <a:lnTo>
                    <a:pt x="410" y="260"/>
                  </a:lnTo>
                  <a:lnTo>
                    <a:pt x="410" y="262"/>
                  </a:lnTo>
                  <a:lnTo>
                    <a:pt x="400" y="312"/>
                  </a:lnTo>
                  <a:lnTo>
                    <a:pt x="398" y="322"/>
                  </a:lnTo>
                  <a:lnTo>
                    <a:pt x="398" y="330"/>
                  </a:lnTo>
                  <a:lnTo>
                    <a:pt x="396" y="336"/>
                  </a:lnTo>
                  <a:lnTo>
                    <a:pt x="396" y="340"/>
                  </a:lnTo>
                  <a:lnTo>
                    <a:pt x="386" y="342"/>
                  </a:lnTo>
                  <a:lnTo>
                    <a:pt x="376" y="342"/>
                  </a:lnTo>
                  <a:lnTo>
                    <a:pt x="346" y="344"/>
                  </a:lnTo>
                  <a:lnTo>
                    <a:pt x="306" y="344"/>
                  </a:lnTo>
                  <a:lnTo>
                    <a:pt x="298" y="344"/>
                  </a:lnTo>
                  <a:lnTo>
                    <a:pt x="280" y="344"/>
                  </a:lnTo>
                  <a:lnTo>
                    <a:pt x="254" y="344"/>
                  </a:lnTo>
                  <a:lnTo>
                    <a:pt x="218" y="342"/>
                  </a:lnTo>
                  <a:lnTo>
                    <a:pt x="182" y="342"/>
                  </a:lnTo>
                  <a:lnTo>
                    <a:pt x="154" y="342"/>
                  </a:lnTo>
                  <a:lnTo>
                    <a:pt x="134" y="342"/>
                  </a:lnTo>
                  <a:lnTo>
                    <a:pt x="106" y="342"/>
                  </a:lnTo>
                  <a:lnTo>
                    <a:pt x="68" y="342"/>
                  </a:lnTo>
                  <a:lnTo>
                    <a:pt x="24" y="344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092" name="Freeform 42"/>
            <p:cNvSpPr>
              <a:spLocks/>
            </p:cNvSpPr>
            <p:nvPr/>
          </p:nvSpPr>
          <p:spPr bwMode="auto">
            <a:xfrm>
              <a:off x="9375432" y="114622"/>
              <a:ext cx="183719" cy="153521"/>
            </a:xfrm>
            <a:custGeom>
              <a:avLst/>
              <a:gdLst>
                <a:gd name="T0" fmla="*/ 146008 w 380"/>
                <a:gd name="T1" fmla="*/ 99967 h 344"/>
                <a:gd name="T2" fmla="*/ 143107 w 380"/>
                <a:gd name="T3" fmla="*/ 83901 h 344"/>
                <a:gd name="T4" fmla="*/ 140207 w 380"/>
                <a:gd name="T5" fmla="*/ 82116 h 344"/>
                <a:gd name="T6" fmla="*/ 126669 w 380"/>
                <a:gd name="T7" fmla="*/ 80331 h 344"/>
                <a:gd name="T8" fmla="*/ 95727 w 380"/>
                <a:gd name="T9" fmla="*/ 80331 h 344"/>
                <a:gd name="T10" fmla="*/ 87992 w 380"/>
                <a:gd name="T11" fmla="*/ 80331 h 344"/>
                <a:gd name="T12" fmla="*/ 81223 w 380"/>
                <a:gd name="T13" fmla="*/ 92827 h 344"/>
                <a:gd name="T14" fmla="*/ 82190 w 380"/>
                <a:gd name="T15" fmla="*/ 120496 h 344"/>
                <a:gd name="T16" fmla="*/ 83157 w 380"/>
                <a:gd name="T17" fmla="*/ 133885 h 344"/>
                <a:gd name="T18" fmla="*/ 84124 w 380"/>
                <a:gd name="T19" fmla="*/ 140133 h 344"/>
                <a:gd name="T20" fmla="*/ 87025 w 380"/>
                <a:gd name="T21" fmla="*/ 142810 h 344"/>
                <a:gd name="T22" fmla="*/ 94760 w 380"/>
                <a:gd name="T23" fmla="*/ 143703 h 344"/>
                <a:gd name="T24" fmla="*/ 117967 w 380"/>
                <a:gd name="T25" fmla="*/ 145488 h 344"/>
                <a:gd name="T26" fmla="*/ 47380 w 380"/>
                <a:gd name="T27" fmla="*/ 152628 h 344"/>
                <a:gd name="T28" fmla="*/ 19339 w 380"/>
                <a:gd name="T29" fmla="*/ 153521 h 344"/>
                <a:gd name="T30" fmla="*/ 0 w 380"/>
                <a:gd name="T31" fmla="*/ 144595 h 344"/>
                <a:gd name="T32" fmla="*/ 19339 w 380"/>
                <a:gd name="T33" fmla="*/ 144595 h 344"/>
                <a:gd name="T34" fmla="*/ 25140 w 380"/>
                <a:gd name="T35" fmla="*/ 143703 h 344"/>
                <a:gd name="T36" fmla="*/ 27074 w 380"/>
                <a:gd name="T37" fmla="*/ 141025 h 344"/>
                <a:gd name="T38" fmla="*/ 28041 w 380"/>
                <a:gd name="T39" fmla="*/ 136562 h 344"/>
                <a:gd name="T40" fmla="*/ 29975 w 380"/>
                <a:gd name="T41" fmla="*/ 121389 h 344"/>
                <a:gd name="T42" fmla="*/ 30942 w 380"/>
                <a:gd name="T43" fmla="*/ 101752 h 344"/>
                <a:gd name="T44" fmla="*/ 30942 w 380"/>
                <a:gd name="T45" fmla="*/ 52661 h 344"/>
                <a:gd name="T46" fmla="*/ 29008 w 380"/>
                <a:gd name="T47" fmla="*/ 25884 h 344"/>
                <a:gd name="T48" fmla="*/ 28041 w 380"/>
                <a:gd name="T49" fmla="*/ 16959 h 344"/>
                <a:gd name="T50" fmla="*/ 27074 w 380"/>
                <a:gd name="T51" fmla="*/ 12496 h 344"/>
                <a:gd name="T52" fmla="*/ 24174 w 380"/>
                <a:gd name="T53" fmla="*/ 11603 h 344"/>
                <a:gd name="T54" fmla="*/ 13537 w 380"/>
                <a:gd name="T55" fmla="*/ 9818 h 344"/>
                <a:gd name="T56" fmla="*/ 0 w 380"/>
                <a:gd name="T57" fmla="*/ 0 h 344"/>
                <a:gd name="T58" fmla="*/ 148909 w 380"/>
                <a:gd name="T59" fmla="*/ 0 h 344"/>
                <a:gd name="T60" fmla="*/ 182752 w 380"/>
                <a:gd name="T61" fmla="*/ 893 h 344"/>
                <a:gd name="T62" fmla="*/ 181785 w 380"/>
                <a:gd name="T63" fmla="*/ 9818 h 344"/>
                <a:gd name="T64" fmla="*/ 179851 w 380"/>
                <a:gd name="T65" fmla="*/ 27669 h 344"/>
                <a:gd name="T66" fmla="*/ 164380 w 380"/>
                <a:gd name="T67" fmla="*/ 35703 h 344"/>
                <a:gd name="T68" fmla="*/ 163413 w 380"/>
                <a:gd name="T69" fmla="*/ 28562 h 344"/>
                <a:gd name="T70" fmla="*/ 163413 w 380"/>
                <a:gd name="T71" fmla="*/ 20529 h 344"/>
                <a:gd name="T72" fmla="*/ 162446 w 380"/>
                <a:gd name="T73" fmla="*/ 17851 h 344"/>
                <a:gd name="T74" fmla="*/ 160512 w 380"/>
                <a:gd name="T75" fmla="*/ 16066 h 344"/>
                <a:gd name="T76" fmla="*/ 152777 w 380"/>
                <a:gd name="T77" fmla="*/ 15174 h 344"/>
                <a:gd name="T78" fmla="*/ 133438 w 380"/>
                <a:gd name="T79" fmla="*/ 13388 h 344"/>
                <a:gd name="T80" fmla="*/ 113132 w 380"/>
                <a:gd name="T81" fmla="*/ 12496 h 344"/>
                <a:gd name="T82" fmla="*/ 90893 w 380"/>
                <a:gd name="T83" fmla="*/ 13388 h 344"/>
                <a:gd name="T84" fmla="*/ 82190 w 380"/>
                <a:gd name="T85" fmla="*/ 22314 h 344"/>
                <a:gd name="T86" fmla="*/ 81223 w 380"/>
                <a:gd name="T87" fmla="*/ 52661 h 344"/>
                <a:gd name="T88" fmla="*/ 100562 w 380"/>
                <a:gd name="T89" fmla="*/ 68727 h 344"/>
                <a:gd name="T90" fmla="*/ 125702 w 380"/>
                <a:gd name="T91" fmla="*/ 68727 h 344"/>
                <a:gd name="T92" fmla="*/ 141174 w 380"/>
                <a:gd name="T93" fmla="*/ 67835 h 344"/>
                <a:gd name="T94" fmla="*/ 144074 w 380"/>
                <a:gd name="T95" fmla="*/ 65157 h 344"/>
                <a:gd name="T96" fmla="*/ 145041 w 380"/>
                <a:gd name="T97" fmla="*/ 60694 h 344"/>
                <a:gd name="T98" fmla="*/ 146008 w 380"/>
                <a:gd name="T99" fmla="*/ 52661 h 344"/>
                <a:gd name="T100" fmla="*/ 162446 w 380"/>
                <a:gd name="T101" fmla="*/ 74083 h 3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0" h="344">
                  <a:moveTo>
                    <a:pt x="336" y="224"/>
                  </a:moveTo>
                  <a:lnTo>
                    <a:pt x="302" y="224"/>
                  </a:lnTo>
                  <a:lnTo>
                    <a:pt x="300" y="200"/>
                  </a:lnTo>
                  <a:lnTo>
                    <a:pt x="296" y="188"/>
                  </a:lnTo>
                  <a:lnTo>
                    <a:pt x="294" y="186"/>
                  </a:lnTo>
                  <a:lnTo>
                    <a:pt x="290" y="184"/>
                  </a:lnTo>
                  <a:lnTo>
                    <a:pt x="284" y="182"/>
                  </a:lnTo>
                  <a:lnTo>
                    <a:pt x="262" y="180"/>
                  </a:lnTo>
                  <a:lnTo>
                    <a:pt x="234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2" y="180"/>
                  </a:lnTo>
                  <a:lnTo>
                    <a:pt x="168" y="180"/>
                  </a:lnTo>
                  <a:lnTo>
                    <a:pt x="168" y="208"/>
                  </a:lnTo>
                  <a:lnTo>
                    <a:pt x="170" y="242"/>
                  </a:lnTo>
                  <a:lnTo>
                    <a:pt x="170" y="270"/>
                  </a:lnTo>
                  <a:lnTo>
                    <a:pt x="170" y="290"/>
                  </a:lnTo>
                  <a:lnTo>
                    <a:pt x="172" y="300"/>
                  </a:lnTo>
                  <a:lnTo>
                    <a:pt x="174" y="308"/>
                  </a:lnTo>
                  <a:lnTo>
                    <a:pt x="174" y="314"/>
                  </a:lnTo>
                  <a:lnTo>
                    <a:pt x="176" y="316"/>
                  </a:lnTo>
                  <a:lnTo>
                    <a:pt x="180" y="320"/>
                  </a:lnTo>
                  <a:lnTo>
                    <a:pt x="186" y="320"/>
                  </a:lnTo>
                  <a:lnTo>
                    <a:pt x="196" y="322"/>
                  </a:lnTo>
                  <a:lnTo>
                    <a:pt x="214" y="324"/>
                  </a:lnTo>
                  <a:lnTo>
                    <a:pt x="244" y="326"/>
                  </a:lnTo>
                  <a:lnTo>
                    <a:pt x="244" y="344"/>
                  </a:lnTo>
                  <a:lnTo>
                    <a:pt x="98" y="342"/>
                  </a:lnTo>
                  <a:lnTo>
                    <a:pt x="74" y="344"/>
                  </a:lnTo>
                  <a:lnTo>
                    <a:pt x="40" y="344"/>
                  </a:lnTo>
                  <a:lnTo>
                    <a:pt x="0" y="344"/>
                  </a:lnTo>
                  <a:lnTo>
                    <a:pt x="0" y="324"/>
                  </a:lnTo>
                  <a:lnTo>
                    <a:pt x="24" y="324"/>
                  </a:lnTo>
                  <a:lnTo>
                    <a:pt x="40" y="324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4" y="320"/>
                  </a:lnTo>
                  <a:lnTo>
                    <a:pt x="56" y="316"/>
                  </a:lnTo>
                  <a:lnTo>
                    <a:pt x="58" y="312"/>
                  </a:lnTo>
                  <a:lnTo>
                    <a:pt x="58" y="306"/>
                  </a:lnTo>
                  <a:lnTo>
                    <a:pt x="60" y="294"/>
                  </a:lnTo>
                  <a:lnTo>
                    <a:pt x="62" y="272"/>
                  </a:lnTo>
                  <a:lnTo>
                    <a:pt x="64" y="246"/>
                  </a:lnTo>
                  <a:lnTo>
                    <a:pt x="64" y="228"/>
                  </a:lnTo>
                  <a:lnTo>
                    <a:pt x="64" y="126"/>
                  </a:lnTo>
                  <a:lnTo>
                    <a:pt x="64" y="118"/>
                  </a:lnTo>
                  <a:lnTo>
                    <a:pt x="62" y="94"/>
                  </a:lnTo>
                  <a:lnTo>
                    <a:pt x="60" y="58"/>
                  </a:lnTo>
                  <a:lnTo>
                    <a:pt x="60" y="46"/>
                  </a:lnTo>
                  <a:lnTo>
                    <a:pt x="58" y="38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0" y="26"/>
                  </a:lnTo>
                  <a:lnTo>
                    <a:pt x="42" y="24"/>
                  </a:lnTo>
                  <a:lnTo>
                    <a:pt x="28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30" y="2"/>
                  </a:lnTo>
                  <a:lnTo>
                    <a:pt x="308" y="0"/>
                  </a:lnTo>
                  <a:lnTo>
                    <a:pt x="344" y="0"/>
                  </a:lnTo>
                  <a:lnTo>
                    <a:pt x="378" y="2"/>
                  </a:lnTo>
                  <a:lnTo>
                    <a:pt x="380" y="6"/>
                  </a:lnTo>
                  <a:lnTo>
                    <a:pt x="376" y="22"/>
                  </a:lnTo>
                  <a:lnTo>
                    <a:pt x="374" y="42"/>
                  </a:lnTo>
                  <a:lnTo>
                    <a:pt x="372" y="62"/>
                  </a:lnTo>
                  <a:lnTo>
                    <a:pt x="370" y="80"/>
                  </a:lnTo>
                  <a:lnTo>
                    <a:pt x="340" y="80"/>
                  </a:lnTo>
                  <a:lnTo>
                    <a:pt x="340" y="74"/>
                  </a:lnTo>
                  <a:lnTo>
                    <a:pt x="338" y="64"/>
                  </a:lnTo>
                  <a:lnTo>
                    <a:pt x="338" y="52"/>
                  </a:lnTo>
                  <a:lnTo>
                    <a:pt x="338" y="46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4" y="38"/>
                  </a:lnTo>
                  <a:lnTo>
                    <a:pt x="332" y="36"/>
                  </a:lnTo>
                  <a:lnTo>
                    <a:pt x="326" y="36"/>
                  </a:lnTo>
                  <a:lnTo>
                    <a:pt x="316" y="34"/>
                  </a:lnTo>
                  <a:lnTo>
                    <a:pt x="302" y="32"/>
                  </a:lnTo>
                  <a:lnTo>
                    <a:pt x="276" y="30"/>
                  </a:lnTo>
                  <a:lnTo>
                    <a:pt x="246" y="28"/>
                  </a:lnTo>
                  <a:lnTo>
                    <a:pt x="234" y="28"/>
                  </a:lnTo>
                  <a:lnTo>
                    <a:pt x="212" y="28"/>
                  </a:lnTo>
                  <a:lnTo>
                    <a:pt x="188" y="30"/>
                  </a:lnTo>
                  <a:lnTo>
                    <a:pt x="172" y="30"/>
                  </a:lnTo>
                  <a:lnTo>
                    <a:pt x="170" y="50"/>
                  </a:lnTo>
                  <a:lnTo>
                    <a:pt x="170" y="80"/>
                  </a:lnTo>
                  <a:lnTo>
                    <a:pt x="168" y="118"/>
                  </a:lnTo>
                  <a:lnTo>
                    <a:pt x="168" y="152"/>
                  </a:lnTo>
                  <a:lnTo>
                    <a:pt x="208" y="154"/>
                  </a:lnTo>
                  <a:lnTo>
                    <a:pt x="232" y="154"/>
                  </a:lnTo>
                  <a:lnTo>
                    <a:pt x="260" y="154"/>
                  </a:lnTo>
                  <a:lnTo>
                    <a:pt x="280" y="154"/>
                  </a:lnTo>
                  <a:lnTo>
                    <a:pt x="292" y="152"/>
                  </a:lnTo>
                  <a:lnTo>
                    <a:pt x="296" y="150"/>
                  </a:lnTo>
                  <a:lnTo>
                    <a:pt x="298" y="146"/>
                  </a:lnTo>
                  <a:lnTo>
                    <a:pt x="300" y="142"/>
                  </a:lnTo>
                  <a:lnTo>
                    <a:pt x="300" y="136"/>
                  </a:lnTo>
                  <a:lnTo>
                    <a:pt x="302" y="128"/>
                  </a:lnTo>
                  <a:lnTo>
                    <a:pt x="302" y="118"/>
                  </a:lnTo>
                  <a:lnTo>
                    <a:pt x="336" y="118"/>
                  </a:lnTo>
                  <a:lnTo>
                    <a:pt x="336" y="166"/>
                  </a:lnTo>
                  <a:lnTo>
                    <a:pt x="336" y="224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093" name="Freeform 43"/>
            <p:cNvSpPr>
              <a:spLocks noEditPoints="1"/>
            </p:cNvSpPr>
            <p:nvPr/>
          </p:nvSpPr>
          <p:spPr bwMode="auto">
            <a:xfrm>
              <a:off x="9555283" y="114622"/>
              <a:ext cx="266876" cy="154413"/>
            </a:xfrm>
            <a:custGeom>
              <a:avLst/>
              <a:gdLst>
                <a:gd name="T0" fmla="*/ 0 w 552"/>
                <a:gd name="T1" fmla="*/ 145487 h 346"/>
                <a:gd name="T2" fmla="*/ 17405 w 552"/>
                <a:gd name="T3" fmla="*/ 144595 h 346"/>
                <a:gd name="T4" fmla="*/ 22240 w 552"/>
                <a:gd name="T5" fmla="*/ 142810 h 346"/>
                <a:gd name="T6" fmla="*/ 26107 w 552"/>
                <a:gd name="T7" fmla="*/ 139239 h 346"/>
                <a:gd name="T8" fmla="*/ 32876 w 552"/>
                <a:gd name="T9" fmla="*/ 131206 h 346"/>
                <a:gd name="T10" fmla="*/ 42545 w 552"/>
                <a:gd name="T11" fmla="*/ 116925 h 346"/>
                <a:gd name="T12" fmla="*/ 56083 w 552"/>
                <a:gd name="T13" fmla="*/ 95504 h 346"/>
                <a:gd name="T14" fmla="*/ 118934 w 552"/>
                <a:gd name="T15" fmla="*/ 0 h 346"/>
                <a:gd name="T16" fmla="*/ 223364 w 552"/>
                <a:gd name="T17" fmla="*/ 114248 h 346"/>
                <a:gd name="T18" fmla="*/ 241736 w 552"/>
                <a:gd name="T19" fmla="*/ 140132 h 346"/>
                <a:gd name="T20" fmla="*/ 244636 w 552"/>
                <a:gd name="T21" fmla="*/ 142810 h 346"/>
                <a:gd name="T22" fmla="*/ 248504 w 552"/>
                <a:gd name="T23" fmla="*/ 143702 h 346"/>
                <a:gd name="T24" fmla="*/ 254306 w 552"/>
                <a:gd name="T25" fmla="*/ 144595 h 346"/>
                <a:gd name="T26" fmla="*/ 262041 w 552"/>
                <a:gd name="T27" fmla="*/ 145487 h 346"/>
                <a:gd name="T28" fmla="*/ 266876 w 552"/>
                <a:gd name="T29" fmla="*/ 154413 h 346"/>
                <a:gd name="T30" fmla="*/ 154711 w 552"/>
                <a:gd name="T31" fmla="*/ 154413 h 346"/>
                <a:gd name="T32" fmla="*/ 167281 w 552"/>
                <a:gd name="T33" fmla="*/ 144595 h 346"/>
                <a:gd name="T34" fmla="*/ 178884 w 552"/>
                <a:gd name="T35" fmla="*/ 143702 h 346"/>
                <a:gd name="T36" fmla="*/ 181785 w 552"/>
                <a:gd name="T37" fmla="*/ 141917 h 346"/>
                <a:gd name="T38" fmla="*/ 181785 w 552"/>
                <a:gd name="T39" fmla="*/ 138347 h 346"/>
                <a:gd name="T40" fmla="*/ 177917 w 552"/>
                <a:gd name="T41" fmla="*/ 132099 h 346"/>
                <a:gd name="T42" fmla="*/ 70587 w 552"/>
                <a:gd name="T43" fmla="*/ 108000 h 346"/>
                <a:gd name="T44" fmla="*/ 58017 w 552"/>
                <a:gd name="T45" fmla="*/ 129421 h 346"/>
                <a:gd name="T46" fmla="*/ 54149 w 552"/>
                <a:gd name="T47" fmla="*/ 139239 h 346"/>
                <a:gd name="T48" fmla="*/ 55116 w 552"/>
                <a:gd name="T49" fmla="*/ 142810 h 346"/>
                <a:gd name="T50" fmla="*/ 61884 w 552"/>
                <a:gd name="T51" fmla="*/ 144595 h 346"/>
                <a:gd name="T52" fmla="*/ 82190 w 552"/>
                <a:gd name="T53" fmla="*/ 145487 h 346"/>
                <a:gd name="T54" fmla="*/ 41579 w 552"/>
                <a:gd name="T55" fmla="*/ 153520 h 346"/>
                <a:gd name="T56" fmla="*/ 79289 w 552"/>
                <a:gd name="T57" fmla="*/ 94611 h 346"/>
                <a:gd name="T58" fmla="*/ 117000 w 552"/>
                <a:gd name="T59" fmla="*/ 95504 h 346"/>
                <a:gd name="T60" fmla="*/ 153744 w 552"/>
                <a:gd name="T61" fmla="*/ 94611 h 346"/>
                <a:gd name="T62" fmla="*/ 79289 w 552"/>
                <a:gd name="T63" fmla="*/ 94611 h 3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2" h="346">
                  <a:moveTo>
                    <a:pt x="0" y="346"/>
                  </a:moveTo>
                  <a:lnTo>
                    <a:pt x="0" y="326"/>
                  </a:lnTo>
                  <a:lnTo>
                    <a:pt x="24" y="324"/>
                  </a:lnTo>
                  <a:lnTo>
                    <a:pt x="36" y="324"/>
                  </a:lnTo>
                  <a:lnTo>
                    <a:pt x="42" y="322"/>
                  </a:lnTo>
                  <a:lnTo>
                    <a:pt x="46" y="320"/>
                  </a:lnTo>
                  <a:lnTo>
                    <a:pt x="50" y="316"/>
                  </a:lnTo>
                  <a:lnTo>
                    <a:pt x="54" y="312"/>
                  </a:lnTo>
                  <a:lnTo>
                    <a:pt x="58" y="306"/>
                  </a:lnTo>
                  <a:lnTo>
                    <a:pt x="68" y="294"/>
                  </a:lnTo>
                  <a:lnTo>
                    <a:pt x="80" y="274"/>
                  </a:lnTo>
                  <a:lnTo>
                    <a:pt x="88" y="262"/>
                  </a:lnTo>
                  <a:lnTo>
                    <a:pt x="100" y="242"/>
                  </a:lnTo>
                  <a:lnTo>
                    <a:pt x="116" y="214"/>
                  </a:lnTo>
                  <a:lnTo>
                    <a:pt x="212" y="56"/>
                  </a:lnTo>
                  <a:lnTo>
                    <a:pt x="246" y="0"/>
                  </a:lnTo>
                  <a:lnTo>
                    <a:pt x="298" y="0"/>
                  </a:lnTo>
                  <a:lnTo>
                    <a:pt x="462" y="256"/>
                  </a:lnTo>
                  <a:lnTo>
                    <a:pt x="484" y="290"/>
                  </a:lnTo>
                  <a:lnTo>
                    <a:pt x="500" y="314"/>
                  </a:lnTo>
                  <a:lnTo>
                    <a:pt x="504" y="318"/>
                  </a:lnTo>
                  <a:lnTo>
                    <a:pt x="506" y="320"/>
                  </a:lnTo>
                  <a:lnTo>
                    <a:pt x="510" y="322"/>
                  </a:lnTo>
                  <a:lnTo>
                    <a:pt x="514" y="322"/>
                  </a:lnTo>
                  <a:lnTo>
                    <a:pt x="518" y="324"/>
                  </a:lnTo>
                  <a:lnTo>
                    <a:pt x="526" y="324"/>
                  </a:lnTo>
                  <a:lnTo>
                    <a:pt x="536" y="324"/>
                  </a:lnTo>
                  <a:lnTo>
                    <a:pt x="542" y="326"/>
                  </a:lnTo>
                  <a:lnTo>
                    <a:pt x="552" y="326"/>
                  </a:lnTo>
                  <a:lnTo>
                    <a:pt x="552" y="346"/>
                  </a:lnTo>
                  <a:lnTo>
                    <a:pt x="450" y="344"/>
                  </a:lnTo>
                  <a:lnTo>
                    <a:pt x="320" y="346"/>
                  </a:lnTo>
                  <a:lnTo>
                    <a:pt x="320" y="326"/>
                  </a:lnTo>
                  <a:lnTo>
                    <a:pt x="346" y="324"/>
                  </a:lnTo>
                  <a:lnTo>
                    <a:pt x="362" y="324"/>
                  </a:lnTo>
                  <a:lnTo>
                    <a:pt x="370" y="322"/>
                  </a:lnTo>
                  <a:lnTo>
                    <a:pt x="374" y="320"/>
                  </a:lnTo>
                  <a:lnTo>
                    <a:pt x="376" y="318"/>
                  </a:lnTo>
                  <a:lnTo>
                    <a:pt x="376" y="316"/>
                  </a:lnTo>
                  <a:lnTo>
                    <a:pt x="376" y="310"/>
                  </a:lnTo>
                  <a:lnTo>
                    <a:pt x="372" y="304"/>
                  </a:lnTo>
                  <a:lnTo>
                    <a:pt x="368" y="296"/>
                  </a:lnTo>
                  <a:lnTo>
                    <a:pt x="336" y="242"/>
                  </a:lnTo>
                  <a:lnTo>
                    <a:pt x="146" y="242"/>
                  </a:lnTo>
                  <a:lnTo>
                    <a:pt x="130" y="270"/>
                  </a:lnTo>
                  <a:lnTo>
                    <a:pt x="120" y="290"/>
                  </a:lnTo>
                  <a:lnTo>
                    <a:pt x="114" y="304"/>
                  </a:lnTo>
                  <a:lnTo>
                    <a:pt x="112" y="312"/>
                  </a:lnTo>
                  <a:lnTo>
                    <a:pt x="112" y="316"/>
                  </a:lnTo>
                  <a:lnTo>
                    <a:pt x="114" y="320"/>
                  </a:lnTo>
                  <a:lnTo>
                    <a:pt x="118" y="322"/>
                  </a:lnTo>
                  <a:lnTo>
                    <a:pt x="128" y="324"/>
                  </a:lnTo>
                  <a:lnTo>
                    <a:pt x="146" y="324"/>
                  </a:lnTo>
                  <a:lnTo>
                    <a:pt x="170" y="326"/>
                  </a:lnTo>
                  <a:lnTo>
                    <a:pt x="170" y="346"/>
                  </a:lnTo>
                  <a:lnTo>
                    <a:pt x="86" y="344"/>
                  </a:lnTo>
                  <a:lnTo>
                    <a:pt x="0" y="346"/>
                  </a:lnTo>
                  <a:close/>
                  <a:moveTo>
                    <a:pt x="164" y="212"/>
                  </a:moveTo>
                  <a:lnTo>
                    <a:pt x="200" y="214"/>
                  </a:lnTo>
                  <a:lnTo>
                    <a:pt x="242" y="214"/>
                  </a:lnTo>
                  <a:lnTo>
                    <a:pt x="282" y="214"/>
                  </a:lnTo>
                  <a:lnTo>
                    <a:pt x="318" y="212"/>
                  </a:lnTo>
                  <a:lnTo>
                    <a:pt x="240" y="86"/>
                  </a:lnTo>
                  <a:lnTo>
                    <a:pt x="164" y="21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9183215" y="268091"/>
              <a:ext cx="708959" cy="8576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50" b="1" dirty="0">
                  <a:solidFill>
                    <a:srgbClr val="5F6062"/>
                  </a:solidFill>
                  <a:latin typeface="Calibri" pitchFamily="34" charset="0"/>
                  <a:cs typeface="Calibri" pitchFamily="34" charset="0"/>
                </a:rPr>
                <a:t>Logistics Field Audit™</a:t>
              </a:r>
              <a:endParaRPr lang="ru-RU" sz="550" b="1" dirty="0">
                <a:solidFill>
                  <a:srgbClr val="5F606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7" name="Текст 6"/>
          <p:cNvSpPr txBox="1">
            <a:spLocks/>
          </p:cNvSpPr>
          <p:nvPr userDrawn="1"/>
        </p:nvSpPr>
        <p:spPr>
          <a:xfrm>
            <a:off x="271727" y="0"/>
            <a:ext cx="9362546" cy="431800"/>
          </a:xfrm>
          <a:prstGeom prst="rect">
            <a:avLst/>
          </a:prstGeom>
        </p:spPr>
        <p:txBody>
          <a:bodyPr tIns="0" rIns="0" bIns="18000" anchor="b"/>
          <a:lstStyle>
            <a:lvl1pPr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defRPr sz="2000" b="1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79388" indent="-179388" algn="l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 kern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358775" indent="-179388" algn="l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200" kern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539750" indent="-179388" algn="l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719138" indent="-179388" algn="l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000" kern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2400" smtClean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40" r:id="rId4"/>
    <p:sldLayoutId id="214748414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1600" b="1" kern="1200">
          <a:solidFill>
            <a:schemeClr val="bg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itchFamily="34" charset="0"/>
          <a:ea typeface="Calibri" pitchFamily="34" charset="0"/>
          <a:cs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itchFamily="34" charset="0"/>
          <a:ea typeface="Calibri" pitchFamily="34" charset="0"/>
          <a:cs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itchFamily="34" charset="0"/>
          <a:ea typeface="Calibri" pitchFamily="34" charset="0"/>
          <a:cs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itchFamily="34" charset="0"/>
          <a:ea typeface="Calibri" pitchFamily="34" charset="0"/>
          <a:cs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itchFamily="34" charset="0"/>
          <a:ea typeface="Calibri" pitchFamily="34" charset="0"/>
          <a:cs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itchFamily="34" charset="0"/>
          <a:ea typeface="Calibri" pitchFamily="34" charset="0"/>
          <a:cs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bg2"/>
          </a:solidFill>
          <a:latin typeface="Arial" pitchFamily="34" charset="0"/>
          <a:ea typeface="Calibri" pitchFamily="34" charset="0"/>
          <a:cs typeface="Calibri" pitchFamily="34" charset="0"/>
        </a:defRPr>
      </a:lvl9pPr>
    </p:titleStyle>
    <p:bodyStyle>
      <a:lvl1pPr algn="l" rtl="0" fontAlgn="base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defRPr sz="1200" kern="1200">
          <a:solidFill>
            <a:schemeClr val="bg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79388" indent="-179388" algn="l" rtl="0" fontAlgn="base">
        <a:spcBef>
          <a:spcPts val="3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1400" kern="1200">
          <a:solidFill>
            <a:schemeClr val="bg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358775" indent="-179388" algn="l" rtl="0" fontAlgn="base">
        <a:spcBef>
          <a:spcPts val="3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1200" kern="1200">
          <a:solidFill>
            <a:schemeClr val="bg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539750" indent="-179388" algn="l" rtl="0" fontAlgn="base">
        <a:spcBef>
          <a:spcPts val="3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1000" kern="1200">
          <a:solidFill>
            <a:schemeClr val="bg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719138" indent="-179388" algn="l" rtl="0" fontAlgn="base">
        <a:spcBef>
          <a:spcPts val="3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1000" kern="1200">
          <a:solidFill>
            <a:schemeClr val="bg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93674" y="1"/>
            <a:ext cx="9618663" cy="322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36000" tIns="42318" rIns="36000" bIns="423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Номер слайда 5"/>
          <p:cNvSpPr>
            <a:spLocks/>
          </p:cNvSpPr>
          <p:nvPr/>
        </p:nvSpPr>
        <p:spPr bwMode="auto">
          <a:xfrm>
            <a:off x="9130367" y="6525953"/>
            <a:ext cx="700175" cy="1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30" tIns="42318" rIns="84630" bIns="42318" anchor="ctr"/>
          <a:lstStyle/>
          <a:p>
            <a:pPr algn="r" defTabSz="901043"/>
            <a:fld id="{4F13C7AF-90D1-4B0A-84B1-D7F130BF68BA}" type="slidenum">
              <a:rPr lang="ru-RU" b="0">
                <a:solidFill>
                  <a:schemeClr val="bg1"/>
                </a:solidFill>
                <a:latin typeface="+mn-lt"/>
              </a:rPr>
              <a:pPr algn="r" defTabSz="901043"/>
              <a:t>‹#›</a:t>
            </a:fld>
            <a:endParaRPr lang="ru-RU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66" y="330200"/>
            <a:ext cx="957072" cy="499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238"/>
            <a:ext cx="9906000" cy="5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764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AC2"/>
          </a:solidFill>
          <a:latin typeface="+mn-lt"/>
          <a:ea typeface="+mj-ea"/>
          <a:cs typeface="+mj-cs"/>
        </a:defRPr>
      </a:lvl1pPr>
      <a:lvl2pPr algn="l" defTabSz="897649" rtl="0" eaLnBrk="0" fontAlgn="base" hangingPunct="0">
        <a:spcBef>
          <a:spcPct val="0"/>
        </a:spcBef>
        <a:spcAft>
          <a:spcPct val="0"/>
        </a:spcAft>
        <a:defRPr sz="1700">
          <a:solidFill>
            <a:srgbClr val="007AC2"/>
          </a:solidFill>
          <a:latin typeface="Arial" charset="0"/>
        </a:defRPr>
      </a:lvl2pPr>
      <a:lvl3pPr algn="l" defTabSz="897649" rtl="0" eaLnBrk="0" fontAlgn="base" hangingPunct="0">
        <a:spcBef>
          <a:spcPct val="0"/>
        </a:spcBef>
        <a:spcAft>
          <a:spcPct val="0"/>
        </a:spcAft>
        <a:defRPr sz="1700">
          <a:solidFill>
            <a:srgbClr val="007AC2"/>
          </a:solidFill>
          <a:latin typeface="Arial" charset="0"/>
        </a:defRPr>
      </a:lvl3pPr>
      <a:lvl4pPr algn="l" defTabSz="897649" rtl="0" eaLnBrk="0" fontAlgn="base" hangingPunct="0">
        <a:spcBef>
          <a:spcPct val="0"/>
        </a:spcBef>
        <a:spcAft>
          <a:spcPct val="0"/>
        </a:spcAft>
        <a:defRPr sz="1700">
          <a:solidFill>
            <a:srgbClr val="007AC2"/>
          </a:solidFill>
          <a:latin typeface="Arial" charset="0"/>
        </a:defRPr>
      </a:lvl4pPr>
      <a:lvl5pPr algn="l" defTabSz="897649" rtl="0" eaLnBrk="0" fontAlgn="base" hangingPunct="0">
        <a:spcBef>
          <a:spcPct val="0"/>
        </a:spcBef>
        <a:spcAft>
          <a:spcPct val="0"/>
        </a:spcAft>
        <a:defRPr sz="1700">
          <a:solidFill>
            <a:srgbClr val="007AC2"/>
          </a:solidFill>
          <a:latin typeface="Arial" charset="0"/>
        </a:defRPr>
      </a:lvl5pPr>
      <a:lvl6pPr marL="482785" algn="l" defTabSz="903629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AC2"/>
          </a:solidFill>
          <a:latin typeface="Arial" charset="0"/>
        </a:defRPr>
      </a:lvl6pPr>
      <a:lvl7pPr marL="965654" algn="l" defTabSz="903629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AC2"/>
          </a:solidFill>
          <a:latin typeface="Arial" charset="0"/>
        </a:defRPr>
      </a:lvl7pPr>
      <a:lvl8pPr marL="1448491" algn="l" defTabSz="903629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AC2"/>
          </a:solidFill>
          <a:latin typeface="Arial" charset="0"/>
        </a:defRPr>
      </a:lvl8pPr>
      <a:lvl9pPr marL="1931320" algn="l" defTabSz="903629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AC2"/>
          </a:solidFill>
          <a:latin typeface="Arial" charset="0"/>
        </a:defRPr>
      </a:lvl9pPr>
    </p:titleStyle>
    <p:bodyStyle>
      <a:lvl1pPr marL="310529" indent="-310529" algn="l" defTabSz="8976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80449" indent="-256229" algn="l" defTabSz="8976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>
          <a:solidFill>
            <a:schemeClr val="tx1"/>
          </a:solidFill>
          <a:latin typeface="+mn-lt"/>
        </a:defRPr>
      </a:lvl2pPr>
      <a:lvl3pPr marL="1050368" indent="-203625" algn="l" defTabSz="8976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3pPr>
      <a:lvl4pPr marL="1474588" indent="-201929" algn="l" defTabSz="8976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>
          <a:solidFill>
            <a:schemeClr val="tx1"/>
          </a:solidFill>
          <a:latin typeface="+mn-lt"/>
        </a:defRPr>
      </a:lvl4pPr>
      <a:lvl5pPr marL="1898808" indent="-203625" algn="l" defTabSz="89764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>
          <a:solidFill>
            <a:schemeClr val="tx1"/>
          </a:solidFill>
          <a:latin typeface="+mn-lt"/>
        </a:defRPr>
      </a:lvl5pPr>
      <a:lvl6pPr marL="2387330" indent="-211237" algn="l" defTabSz="90362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870158" indent="-211237" algn="l" defTabSz="90362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352993" indent="-211237" algn="l" defTabSz="90362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35825" indent="-211237" algn="l" defTabSz="90362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656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785" algn="l" defTabSz="9656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654" algn="l" defTabSz="9656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8491" algn="l" defTabSz="9656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1320" algn="l" defTabSz="9656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153" algn="l" defTabSz="9656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6984" algn="l" defTabSz="9656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815" algn="l" defTabSz="9656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645" algn="l" defTabSz="9656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110" y="1178656"/>
            <a:ext cx="9169448" cy="51696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9322" tIns="39322" rIns="39322" bIns="39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 Light"/>
              </a:rPr>
              <a:t>Образец текст</a:t>
            </a:r>
            <a:r>
              <a:rPr lang="ru-RU" smtClean="0">
                <a:sym typeface="Gill Sans Light"/>
              </a:rPr>
              <a:t>а</a:t>
            </a:r>
            <a:r>
              <a:rPr lang="en-US" smtClean="0">
                <a:sym typeface="Gill Sans Light"/>
              </a:rPr>
              <a:t>  </a:t>
            </a:r>
          </a:p>
          <a:p>
            <a:pPr lvl="1"/>
            <a:r>
              <a:rPr lang="en-US" smtClean="0">
                <a:sym typeface="Gill Sans Light"/>
              </a:rPr>
              <a:t>Второй уровен</a:t>
            </a:r>
            <a:r>
              <a:rPr lang="ru-RU" smtClean="0">
                <a:sym typeface="Gill Sans Light"/>
              </a:rPr>
              <a:t>ь</a:t>
            </a:r>
            <a:endParaRPr lang="en-US" smtClean="0">
              <a:sym typeface="Gill Sans Light"/>
            </a:endParaRPr>
          </a:p>
          <a:p>
            <a:pPr lvl="2"/>
            <a:r>
              <a:rPr lang="en-US" smtClean="0">
                <a:sym typeface="Gill Sans Light"/>
              </a:rPr>
              <a:t>Третий уровен</a:t>
            </a:r>
            <a:r>
              <a:rPr lang="ru-RU" smtClean="0">
                <a:sym typeface="Gill Sans Light"/>
              </a:rPr>
              <a:t>ь</a:t>
            </a:r>
            <a:endParaRPr lang="en-US" smtClean="0">
              <a:sym typeface="Gill Sans Light"/>
            </a:endParaRPr>
          </a:p>
          <a:p>
            <a:pPr lvl="3"/>
            <a:r>
              <a:rPr lang="en-US" smtClean="0">
                <a:sym typeface="Gill Sans Light"/>
              </a:rPr>
              <a:t>Четвертый уровен</a:t>
            </a:r>
            <a:r>
              <a:rPr lang="ru-RU" smtClean="0">
                <a:sym typeface="Gill Sans Light"/>
              </a:rPr>
              <a:t>ь</a:t>
            </a:r>
            <a:endParaRPr lang="en-US" smtClean="0">
              <a:sym typeface="Gill Sans Light"/>
            </a:endParaRPr>
          </a:p>
          <a:p>
            <a:pPr lvl="4"/>
            <a:r>
              <a:rPr lang="en-US" smtClean="0">
                <a:sym typeface="Gill Sans Light"/>
              </a:rPr>
              <a:t>Пятый уровен</a:t>
            </a:r>
            <a:r>
              <a:rPr lang="ru-RU" smtClean="0">
                <a:sym typeface="Gill Sans Light"/>
              </a:rPr>
              <a:t>ь</a:t>
            </a:r>
            <a:endParaRPr lang="en-US" smtClean="0">
              <a:sym typeface="Gill Sans Light"/>
            </a:endParaRPr>
          </a:p>
        </p:txBody>
      </p:sp>
      <p:sp>
        <p:nvSpPr>
          <p:cNvPr id="10137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828161" y="6382810"/>
            <a:ext cx="260603" cy="2497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ts val="723"/>
              </a:lnSpc>
              <a:spcBef>
                <a:spcPct val="0"/>
              </a:spcBef>
              <a:defRPr sz="904" b="1">
                <a:solidFill>
                  <a:schemeClr val="accent1"/>
                </a:solidFill>
                <a:latin typeface="Arial" pitchFamily="34" charset="0"/>
                <a:sym typeface="Gill Sans Light"/>
              </a:defRPr>
            </a:lvl1pPr>
          </a:lstStyle>
          <a:p>
            <a:pPr>
              <a:defRPr/>
            </a:pPr>
            <a:fld id="{5C3FF83A-7596-42E3-B320-13E2D161B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1380" name="AutoShape 4"/>
          <p:cNvSpPr>
            <a:spLocks/>
          </p:cNvSpPr>
          <p:nvPr/>
        </p:nvSpPr>
        <p:spPr bwMode="auto">
          <a:xfrm>
            <a:off x="1916286" y="321581"/>
            <a:ext cx="7643287" cy="643162"/>
          </a:xfrm>
          <a:prstGeom prst="roundRect">
            <a:avLst>
              <a:gd name="adj" fmla="val 20833"/>
            </a:avLst>
          </a:prstGeom>
          <a:solidFill>
            <a:srgbClr val="004FAA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39824">
              <a:defRPr/>
            </a:pPr>
            <a:r>
              <a:rPr lang="en-US" sz="2532" dirty="0">
                <a:solidFill>
                  <a:srgbClr val="FFFFFF"/>
                </a:solidFill>
                <a:latin typeface="Gill Sans Light" pitchFamily="80" charset="0"/>
                <a:ea typeface="+mn-ea"/>
                <a:cs typeface="Arial" charset="0"/>
                <a:sym typeface="Gill Sans Light" pitchFamily="80" charset="0"/>
              </a:rPr>
              <a:t>          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74023" y="333066"/>
            <a:ext cx="7431060" cy="590044"/>
          </a:xfrm>
          <a:prstGeom prst="rect">
            <a:avLst/>
          </a:prstGeom>
          <a:solidFill>
            <a:schemeClr val="accent2">
              <a:alpha val="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39322" tIns="39322" rIns="39322" bIns="39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30" name="Picture 6" descr="logog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102"/>
              </a:clrFrom>
              <a:clrTo>
                <a:srgbClr val="000102">
                  <a:alpha val="0"/>
                </a:srgbClr>
              </a:clrTo>
            </a:clrChange>
          </a:blip>
          <a:srcRect l="2068" t="1260"/>
          <a:stretch>
            <a:fillRect/>
          </a:stretch>
        </p:blipFill>
        <p:spPr bwMode="auto">
          <a:xfrm>
            <a:off x="312099" y="151602"/>
            <a:ext cx="1477786" cy="85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11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</p:sldLayoutIdLst>
  <p:transition/>
  <p:hf hdr="0" ftr="0" dt="0"/>
  <p:txStyles>
    <p:titleStyle>
      <a:lvl1pPr algn="r" defTabSz="638566" rtl="0" eaLnBrk="0" fontAlgn="base" hangingPunct="0">
        <a:spcBef>
          <a:spcPct val="0"/>
        </a:spcBef>
        <a:spcAft>
          <a:spcPct val="0"/>
        </a:spcAft>
        <a:defRPr sz="1899">
          <a:solidFill>
            <a:schemeClr val="bg1"/>
          </a:solidFill>
          <a:latin typeface="+mj-lt"/>
          <a:ea typeface="+mj-ea"/>
          <a:cs typeface="+mj-cs"/>
        </a:defRPr>
      </a:lvl1pPr>
      <a:lvl2pPr algn="r" defTabSz="638566" rtl="0" eaLnBrk="0" fontAlgn="base" hangingPunct="0">
        <a:spcBef>
          <a:spcPct val="0"/>
        </a:spcBef>
        <a:spcAft>
          <a:spcPct val="0"/>
        </a:spcAft>
        <a:defRPr sz="1899">
          <a:solidFill>
            <a:schemeClr val="bg1"/>
          </a:solidFill>
          <a:latin typeface="Gill Sans MT" pitchFamily="34" charset="0"/>
        </a:defRPr>
      </a:lvl2pPr>
      <a:lvl3pPr algn="r" defTabSz="638566" rtl="0" eaLnBrk="0" fontAlgn="base" hangingPunct="0">
        <a:spcBef>
          <a:spcPct val="0"/>
        </a:spcBef>
        <a:spcAft>
          <a:spcPct val="0"/>
        </a:spcAft>
        <a:defRPr sz="1899">
          <a:solidFill>
            <a:schemeClr val="bg1"/>
          </a:solidFill>
          <a:latin typeface="Gill Sans MT" pitchFamily="34" charset="0"/>
        </a:defRPr>
      </a:lvl3pPr>
      <a:lvl4pPr algn="r" defTabSz="638566" rtl="0" eaLnBrk="0" fontAlgn="base" hangingPunct="0">
        <a:spcBef>
          <a:spcPct val="0"/>
        </a:spcBef>
        <a:spcAft>
          <a:spcPct val="0"/>
        </a:spcAft>
        <a:defRPr sz="1899">
          <a:solidFill>
            <a:schemeClr val="bg1"/>
          </a:solidFill>
          <a:latin typeface="Gill Sans MT" pitchFamily="34" charset="0"/>
        </a:defRPr>
      </a:lvl4pPr>
      <a:lvl5pPr algn="r" defTabSz="638566" rtl="0" eaLnBrk="0" fontAlgn="base" hangingPunct="0">
        <a:spcBef>
          <a:spcPct val="0"/>
        </a:spcBef>
        <a:spcAft>
          <a:spcPct val="0"/>
        </a:spcAft>
        <a:defRPr sz="1899">
          <a:solidFill>
            <a:schemeClr val="bg1"/>
          </a:solidFill>
          <a:latin typeface="Gill Sans MT" pitchFamily="34" charset="0"/>
        </a:defRPr>
      </a:lvl5pPr>
      <a:lvl6pPr marL="413161" algn="r" defTabSz="639824" rtl="0" fontAlgn="base">
        <a:spcBef>
          <a:spcPct val="0"/>
        </a:spcBef>
        <a:spcAft>
          <a:spcPct val="0"/>
        </a:spcAft>
        <a:defRPr sz="1899">
          <a:solidFill>
            <a:schemeClr val="bg1"/>
          </a:solidFill>
          <a:latin typeface="Gill Sans MT" pitchFamily="34" charset="0"/>
        </a:defRPr>
      </a:lvl6pPr>
      <a:lvl7pPr marL="826318" algn="r" defTabSz="639824" rtl="0" fontAlgn="base">
        <a:spcBef>
          <a:spcPct val="0"/>
        </a:spcBef>
        <a:spcAft>
          <a:spcPct val="0"/>
        </a:spcAft>
        <a:defRPr sz="1899">
          <a:solidFill>
            <a:schemeClr val="bg1"/>
          </a:solidFill>
          <a:latin typeface="Gill Sans MT" pitchFamily="34" charset="0"/>
        </a:defRPr>
      </a:lvl7pPr>
      <a:lvl8pPr marL="1239480" algn="r" defTabSz="639824" rtl="0" fontAlgn="base">
        <a:spcBef>
          <a:spcPct val="0"/>
        </a:spcBef>
        <a:spcAft>
          <a:spcPct val="0"/>
        </a:spcAft>
        <a:defRPr sz="1899">
          <a:solidFill>
            <a:schemeClr val="bg1"/>
          </a:solidFill>
          <a:latin typeface="Gill Sans MT" pitchFamily="34" charset="0"/>
        </a:defRPr>
      </a:lvl8pPr>
      <a:lvl9pPr marL="1652640" algn="r" defTabSz="639824" rtl="0" fontAlgn="base">
        <a:spcBef>
          <a:spcPct val="0"/>
        </a:spcBef>
        <a:spcAft>
          <a:spcPct val="0"/>
        </a:spcAft>
        <a:defRPr sz="1899">
          <a:solidFill>
            <a:schemeClr val="bg1"/>
          </a:solidFill>
          <a:latin typeface="Gill Sans MT" pitchFamily="34" charset="0"/>
        </a:defRPr>
      </a:lvl9pPr>
    </p:titleStyle>
    <p:bodyStyle>
      <a:lvl1pPr marL="309955" indent="-309955" algn="l" defTabSz="638566" rtl="0" eaLnBrk="0" fontAlgn="base" hangingPunct="0">
        <a:spcBef>
          <a:spcPts val="2657"/>
        </a:spcBef>
        <a:spcAft>
          <a:spcPct val="0"/>
        </a:spcAft>
        <a:buClr>
          <a:srgbClr val="414141"/>
        </a:buClr>
        <a:buSzPct val="81000"/>
        <a:buFont typeface="Gill Sans Light"/>
        <a:defRPr sz="1085">
          <a:solidFill>
            <a:schemeClr val="bg2"/>
          </a:solidFill>
          <a:latin typeface="+mn-lt"/>
          <a:ea typeface="+mn-ea"/>
          <a:cs typeface="+mn-cs"/>
          <a:sym typeface="Gill Sans Light"/>
        </a:defRPr>
      </a:lvl1pPr>
      <a:lvl2pPr marL="493635" indent="-212378" algn="l" defTabSz="638566" rtl="0" eaLnBrk="0" fontAlgn="base" hangingPunct="0">
        <a:spcBef>
          <a:spcPts val="2657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1085">
          <a:solidFill>
            <a:schemeClr val="bg2"/>
          </a:solidFill>
          <a:latin typeface="+mn-lt"/>
          <a:sym typeface="Gill Sans Light"/>
        </a:defRPr>
      </a:lvl2pPr>
      <a:lvl3pPr marL="786369" indent="-212378" algn="l" defTabSz="638566" rtl="0" eaLnBrk="0" fontAlgn="base" hangingPunct="0">
        <a:spcBef>
          <a:spcPts val="2657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1085">
          <a:solidFill>
            <a:schemeClr val="bg2"/>
          </a:solidFill>
          <a:latin typeface="+mn-lt"/>
          <a:sym typeface="Gill Sans Light"/>
        </a:defRPr>
      </a:lvl3pPr>
      <a:lvl4pPr marL="1080542" indent="-212378" algn="l" defTabSz="638566" rtl="0" eaLnBrk="0" fontAlgn="base" hangingPunct="0">
        <a:spcBef>
          <a:spcPts val="2657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1085">
          <a:solidFill>
            <a:schemeClr val="bg2"/>
          </a:solidFill>
          <a:latin typeface="+mn-lt"/>
          <a:sym typeface="Gill Sans Light"/>
        </a:defRPr>
      </a:lvl4pPr>
      <a:lvl5pPr marL="1373276" indent="-212378" algn="l" defTabSz="638566" rtl="0" eaLnBrk="0" fontAlgn="base" hangingPunct="0">
        <a:spcBef>
          <a:spcPts val="2657"/>
        </a:spcBef>
        <a:spcAft>
          <a:spcPct val="0"/>
        </a:spcAft>
        <a:buClr>
          <a:srgbClr val="414141"/>
        </a:buClr>
        <a:buSzPct val="81000"/>
        <a:buFont typeface="Gill Sans Light"/>
        <a:buChar char="•"/>
        <a:defRPr sz="1085">
          <a:solidFill>
            <a:schemeClr val="bg2"/>
          </a:solidFill>
          <a:latin typeface="+mn-lt"/>
          <a:sym typeface="Gill Sans Light"/>
        </a:defRPr>
      </a:lvl5pPr>
      <a:lvl6pPr marL="1787491" indent="-213756" algn="l" defTabSz="639824" rtl="0" fontAlgn="base">
        <a:spcBef>
          <a:spcPts val="2657"/>
        </a:spcBef>
        <a:spcAft>
          <a:spcPct val="0"/>
        </a:spcAft>
        <a:buClr>
          <a:srgbClr val="414141"/>
        </a:buClr>
        <a:buSzPct val="81000"/>
        <a:buFont typeface="Gill Sans Light" pitchFamily="80" charset="0"/>
        <a:buChar char="•"/>
        <a:defRPr sz="1085">
          <a:solidFill>
            <a:schemeClr val="bg2"/>
          </a:solidFill>
          <a:latin typeface="+mn-lt"/>
          <a:sym typeface="Gill Sans Light" pitchFamily="80" charset="0"/>
        </a:defRPr>
      </a:lvl6pPr>
      <a:lvl7pPr marL="2200651" indent="-213756" algn="l" defTabSz="639824" rtl="0" fontAlgn="base">
        <a:spcBef>
          <a:spcPts val="2657"/>
        </a:spcBef>
        <a:spcAft>
          <a:spcPct val="0"/>
        </a:spcAft>
        <a:buClr>
          <a:srgbClr val="414141"/>
        </a:buClr>
        <a:buSzPct val="81000"/>
        <a:buFont typeface="Gill Sans Light" pitchFamily="80" charset="0"/>
        <a:buChar char="•"/>
        <a:defRPr sz="1085">
          <a:solidFill>
            <a:schemeClr val="bg2"/>
          </a:solidFill>
          <a:latin typeface="+mn-lt"/>
          <a:sym typeface="Gill Sans Light" pitchFamily="80" charset="0"/>
        </a:defRPr>
      </a:lvl7pPr>
      <a:lvl8pPr marL="2613810" indent="-213756" algn="l" defTabSz="639824" rtl="0" fontAlgn="base">
        <a:spcBef>
          <a:spcPts val="2657"/>
        </a:spcBef>
        <a:spcAft>
          <a:spcPct val="0"/>
        </a:spcAft>
        <a:buClr>
          <a:srgbClr val="414141"/>
        </a:buClr>
        <a:buSzPct val="81000"/>
        <a:buFont typeface="Gill Sans Light" pitchFamily="80" charset="0"/>
        <a:buChar char="•"/>
        <a:defRPr sz="1085">
          <a:solidFill>
            <a:schemeClr val="bg2"/>
          </a:solidFill>
          <a:latin typeface="+mn-lt"/>
          <a:sym typeface="Gill Sans Light" pitchFamily="80" charset="0"/>
        </a:defRPr>
      </a:lvl8pPr>
      <a:lvl9pPr marL="3026971" indent="-213756" algn="l" defTabSz="639824" rtl="0" fontAlgn="base">
        <a:spcBef>
          <a:spcPts val="2657"/>
        </a:spcBef>
        <a:spcAft>
          <a:spcPct val="0"/>
        </a:spcAft>
        <a:buClr>
          <a:srgbClr val="414141"/>
        </a:buClr>
        <a:buSzPct val="81000"/>
        <a:buFont typeface="Gill Sans Light" pitchFamily="80" charset="0"/>
        <a:buChar char="•"/>
        <a:defRPr sz="1085">
          <a:solidFill>
            <a:schemeClr val="bg2"/>
          </a:solidFill>
          <a:latin typeface="+mn-lt"/>
          <a:sym typeface="Gill Sans Light" pitchFamily="80" charset="0"/>
        </a:defRPr>
      </a:lvl9pPr>
    </p:bodyStyle>
    <p:otherStyle>
      <a:defPPr>
        <a:defRPr lang="ru-RU"/>
      </a:defPPr>
      <a:lvl1pPr marL="0" algn="l" defTabSz="826318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1pPr>
      <a:lvl2pPr marL="413161" algn="l" defTabSz="826318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2pPr>
      <a:lvl3pPr marL="826318" algn="l" defTabSz="826318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3pPr>
      <a:lvl4pPr marL="1239480" algn="l" defTabSz="826318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1652640" algn="l" defTabSz="826318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2065800" algn="l" defTabSz="826318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478959" algn="l" defTabSz="826318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2892120" algn="l" defTabSz="826318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305280" algn="l" defTabSz="826318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microsoft.com/office/2007/relationships/hdphoto" Target="../media/hdphoto3.wdp"/><Relationship Id="rId21" Type="http://schemas.openxmlformats.org/officeDocument/2006/relationships/image" Target="../media/image29.png"/><Relationship Id="rId34" Type="http://schemas.openxmlformats.org/officeDocument/2006/relationships/image" Target="../media/image41.png"/><Relationship Id="rId42" Type="http://schemas.openxmlformats.org/officeDocument/2006/relationships/image" Target="../media/image47.png"/><Relationship Id="rId47" Type="http://schemas.openxmlformats.org/officeDocument/2006/relationships/image" Target="../media/image51.jpe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image" Target="../media/image71.png"/><Relationship Id="rId76" Type="http://schemas.openxmlformats.org/officeDocument/2006/relationships/image" Target="../media/image78.png"/><Relationship Id="rId7" Type="http://schemas.openxmlformats.org/officeDocument/2006/relationships/image" Target="../media/image15.png"/><Relationship Id="rId71" Type="http://schemas.openxmlformats.org/officeDocument/2006/relationships/image" Target="../media/image74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37" Type="http://schemas.microsoft.com/office/2007/relationships/hdphoto" Target="../media/hdphoto2.wdp"/><Relationship Id="rId40" Type="http://schemas.openxmlformats.org/officeDocument/2006/relationships/image" Target="../media/image45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5" Type="http://schemas.openxmlformats.org/officeDocument/2006/relationships/image" Target="../media/image13.png"/><Relationship Id="rId61" Type="http://schemas.openxmlformats.org/officeDocument/2006/relationships/image" Target="../media/image65.png"/><Relationship Id="rId82" Type="http://schemas.openxmlformats.org/officeDocument/2006/relationships/image" Target="../media/image84.png"/><Relationship Id="rId10" Type="http://schemas.openxmlformats.org/officeDocument/2006/relationships/image" Target="../media/image18.gif"/><Relationship Id="rId19" Type="http://schemas.openxmlformats.org/officeDocument/2006/relationships/image" Target="../media/image27.png"/><Relationship Id="rId31" Type="http://schemas.microsoft.com/office/2007/relationships/hdphoto" Target="../media/hdphoto1.wdp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jpe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81" Type="http://schemas.openxmlformats.org/officeDocument/2006/relationships/image" Target="../media/image83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2.png"/><Relationship Id="rId43" Type="http://schemas.microsoft.com/office/2007/relationships/hdphoto" Target="../media/hdphoto4.wdp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2.png"/><Relationship Id="rId77" Type="http://schemas.openxmlformats.org/officeDocument/2006/relationships/image" Target="../media/image79.png"/><Relationship Id="rId8" Type="http://schemas.openxmlformats.org/officeDocument/2006/relationships/image" Target="../media/image16.png"/><Relationship Id="rId51" Type="http://schemas.openxmlformats.org/officeDocument/2006/relationships/image" Target="../media/image55.png"/><Relationship Id="rId72" Type="http://schemas.microsoft.com/office/2007/relationships/hdphoto" Target="../media/hdphoto6.wdp"/><Relationship Id="rId80" Type="http://schemas.openxmlformats.org/officeDocument/2006/relationships/image" Target="../media/image82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0.png"/><Relationship Id="rId38" Type="http://schemas.openxmlformats.org/officeDocument/2006/relationships/image" Target="../media/image44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microsoft.com/office/2007/relationships/hdphoto" Target="../media/hdphoto5.wdp"/><Relationship Id="rId20" Type="http://schemas.openxmlformats.org/officeDocument/2006/relationships/image" Target="../media/image28.png"/><Relationship Id="rId41" Type="http://schemas.openxmlformats.org/officeDocument/2006/relationships/image" Target="../media/image46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3.png"/><Relationship Id="rId75" Type="http://schemas.openxmlformats.org/officeDocument/2006/relationships/image" Target="../media/image77.png"/><Relationship Id="rId83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5" Type="http://schemas.openxmlformats.org/officeDocument/2006/relationships/image" Target="../media/image23.gif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3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fa@lfa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720" y="2458089"/>
            <a:ext cx="6120680" cy="1835007"/>
          </a:xfrm>
        </p:spPr>
        <p:txBody>
          <a:bodyPr/>
          <a:lstStyle/>
          <a:p>
            <a:r>
              <a:rPr lang="ru-RU" sz="2800" dirty="0" smtClean="0"/>
              <a:t>Целевая операционная модель МТО и </a:t>
            </a:r>
            <a:r>
              <a:rPr lang="ru-RU" sz="2800" dirty="0" err="1" smtClean="0"/>
              <a:t>референтная</a:t>
            </a:r>
            <a:r>
              <a:rPr lang="ru-RU" sz="2800" dirty="0" smtClean="0"/>
              <a:t> модель операционной логистики в компаниях нефтегазовой отрасли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8 июня 2018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 b="26313"/>
          <a:stretch/>
        </p:blipFill>
        <p:spPr>
          <a:xfrm>
            <a:off x="1496616" y="332656"/>
            <a:ext cx="4248472" cy="14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8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ile:Arch &lt;strong&gt;bridge&lt;/strong&gt; icon.svg - Wikimedia Commons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" y="1124744"/>
            <a:ext cx="5112605" cy="1889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Разные консалтинговые компании могут отличаться по взглядам на то, что включать в понятие операционной модели, но они едины в одном: операционная модель это мост между стратегическим уровнем к операционным уровнем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Что такое операционная модель (</a:t>
            </a:r>
            <a:r>
              <a:rPr lang="en-US" dirty="0" smtClean="0"/>
              <a:t>operating model)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5A00A3-567A-4FD3-93A9-00B263785ED2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9449" y="1545131"/>
            <a:ext cx="4554824" cy="3678838"/>
          </a:xfrm>
          <a:prstGeom prst="rect">
            <a:avLst/>
          </a:prstGeom>
        </p:spPr>
        <p:txBody>
          <a:bodyPr wrap="square" lIns="36000" rIns="36000"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Операционная модель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(операционная архитектура) определяет систему взаимодействия базовых элементов корпоративной архитектуры, ориентированную как на повышение эффективности операционной деятельности,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так и на достижение стоящих перед компанией стратегических целей.</a:t>
            </a:r>
            <a:endParaRPr lang="ru-RU" sz="1600" b="1" kern="0" noProof="0" dirty="0" smtClean="0">
              <a:solidFill>
                <a:srgbClr val="646464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1600" b="1" kern="0" dirty="0" smtClean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Целевая </a:t>
            </a:r>
            <a:r>
              <a:rPr lang="ru-RU" sz="1600" b="1" kern="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операционная модель </a:t>
            </a:r>
            <a:r>
              <a:rPr lang="ru-RU" sz="1600" kern="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– это перспективное видение операционной архитектуры, позволяющее соотнести операционные возможности со стратегическими целями и обеспечивающее комплексное рассмотрение основных направлений деятельности компании, производственно-сбытовой топологии, организационно-функциональной структуры, процессов, а также информационных ресурсов компании и системы </a:t>
            </a:r>
            <a:r>
              <a:rPr lang="ru-RU" sz="1600" kern="0" dirty="0" err="1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контроллинга</a:t>
            </a:r>
            <a:r>
              <a:rPr lang="ru-RU" sz="1600" kern="0" dirty="0">
                <a:solidFill>
                  <a:srgbClr val="646464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7109" y="1647031"/>
            <a:ext cx="1512000" cy="43150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r>
              <a:rPr lang="ru-RU" sz="1200" b="1" dirty="0" smtClean="0">
                <a:solidFill>
                  <a:schemeClr val="bg1"/>
                </a:solidFill>
              </a:rPr>
              <a:t>Стратегии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859054" y="1647031"/>
            <a:ext cx="1512000" cy="43150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r>
              <a:rPr lang="ru-RU" sz="1200" b="1" dirty="0" smtClean="0">
                <a:solidFill>
                  <a:schemeClr val="bg1"/>
                </a:solidFill>
              </a:rPr>
              <a:t>Операционная модель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441000" y="1647233"/>
            <a:ext cx="1512000" cy="431502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r>
              <a:rPr lang="ru-RU" sz="1200" b="1" dirty="0" smtClean="0">
                <a:solidFill>
                  <a:schemeClr val="bg1"/>
                </a:solidFill>
              </a:rPr>
              <a:t>Операции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 bwMode="auto">
          <a:xfrm rot="5400000">
            <a:off x="1703284" y="1737908"/>
            <a:ext cx="315683" cy="288032"/>
          </a:xfrm>
          <a:prstGeom prst="flowChartExtra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4" name="Блок-схема: извлечение 13"/>
          <p:cNvSpPr/>
          <p:nvPr/>
        </p:nvSpPr>
        <p:spPr bwMode="auto">
          <a:xfrm rot="5400000">
            <a:off x="3306133" y="1738412"/>
            <a:ext cx="315683" cy="288032"/>
          </a:xfrm>
          <a:prstGeom prst="flowChartExtra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97" y="2996952"/>
            <a:ext cx="1368000" cy="2437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sz="1600" b="1" dirty="0" smtClean="0">
                <a:solidFill>
                  <a:schemeClr val="bg2"/>
                </a:solidFill>
                <a:latin typeface="+mn-lt"/>
              </a:rPr>
              <a:t>Зачем</a:t>
            </a:r>
            <a:r>
              <a:rPr lang="ru-RU" sz="1600" dirty="0" smtClean="0">
                <a:solidFill>
                  <a:schemeClr val="bg2"/>
                </a:solidFill>
                <a:latin typeface="+mn-lt"/>
              </a:rPr>
              <a:t>?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bg2"/>
                </a:solidFill>
                <a:latin typeface="+mn-lt"/>
              </a:rPr>
              <a:t>Руководители бизнеса принимают стратегические решения на основе своего видения как эти стратегии повлияют на операционную реальность бизнеса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6162" y="2996952"/>
            <a:ext cx="1332000" cy="24514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sz="1600" b="1" dirty="0" smtClean="0">
                <a:solidFill>
                  <a:schemeClr val="bg2"/>
                </a:solidFill>
                <a:latin typeface="+mn-lt"/>
              </a:rPr>
              <a:t>Что?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bg2"/>
                </a:solidFill>
                <a:latin typeface="+mn-lt"/>
              </a:rPr>
              <a:t>Операционная модель транслирует стратегические намерения в операционные возможности и тем самым служит основой для воплощения этих стратегий и понятным менеджменту руководством к действиям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7795" y="2996952"/>
            <a:ext cx="1368000" cy="25059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sz="1600" b="1" dirty="0" smtClean="0">
                <a:solidFill>
                  <a:schemeClr val="bg2"/>
                </a:solidFill>
                <a:latin typeface="+mn-lt"/>
              </a:rPr>
              <a:t>Как?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bg2"/>
                </a:solidFill>
                <a:latin typeface="+mn-lt"/>
              </a:rPr>
              <a:t>На операционной уровне менеджмент трансформирует стратегии бизнеса в конкретные задачи распределения функций, процессы, внедрение систем автоматизации и КПЭ </a:t>
            </a:r>
          </a:p>
        </p:txBody>
      </p:sp>
      <p:sp>
        <p:nvSpPr>
          <p:cNvPr id="22" name="Блок-схема: извлечение 21"/>
          <p:cNvSpPr/>
          <p:nvPr/>
        </p:nvSpPr>
        <p:spPr bwMode="auto">
          <a:xfrm rot="5400000">
            <a:off x="2495506" y="3774310"/>
            <a:ext cx="1862711" cy="288000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23" name="Блок-схема: извлечение 22"/>
          <p:cNvSpPr/>
          <p:nvPr/>
        </p:nvSpPr>
        <p:spPr bwMode="auto">
          <a:xfrm rot="16200000">
            <a:off x="781269" y="3774310"/>
            <a:ext cx="1862711" cy="288000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768" y="5439532"/>
            <a:ext cx="1241013" cy="786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 dirty="0" smtClean="0">
                <a:solidFill>
                  <a:schemeClr val="bg2"/>
                </a:solidFill>
                <a:latin typeface="+mn-lt"/>
              </a:rPr>
              <a:t>Пример:</a:t>
            </a:r>
          </a:p>
          <a:p>
            <a:pPr>
              <a:lnSpc>
                <a:spcPct val="85000"/>
              </a:lnSpc>
            </a:pPr>
            <a:r>
              <a:rPr lang="ru-RU" sz="1200" dirty="0" smtClean="0">
                <a:solidFill>
                  <a:schemeClr val="bg2"/>
                </a:solidFill>
                <a:latin typeface="+mn-lt"/>
              </a:rPr>
              <a:t>Оформленные стратегии бизнеса, дорожные карты, приоритеты и др.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99667" y="5439532"/>
            <a:ext cx="1241013" cy="941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 dirty="0" smtClean="0">
                <a:solidFill>
                  <a:schemeClr val="bg2"/>
                </a:solidFill>
                <a:latin typeface="+mn-lt"/>
              </a:rPr>
              <a:t>Пример:</a:t>
            </a:r>
          </a:p>
          <a:p>
            <a:pPr>
              <a:lnSpc>
                <a:spcPct val="85000"/>
              </a:lnSpc>
            </a:pPr>
            <a:r>
              <a:rPr lang="ru-RU" sz="1200" dirty="0" smtClean="0">
                <a:solidFill>
                  <a:schemeClr val="bg2"/>
                </a:solidFill>
                <a:latin typeface="+mn-lt"/>
              </a:rPr>
              <a:t>Функциональные обязанности, процессы, регламенты, ИТ системы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73050" y="5439532"/>
            <a:ext cx="108000" cy="864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519948" y="5439532"/>
            <a:ext cx="108000" cy="864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2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14925" algn="l"/>
              </a:tabLst>
            </a:pPr>
            <a:r>
              <a:rPr lang="ru-RU" dirty="0" smtClean="0"/>
              <a:t>Наша компания развивает концепцию</a:t>
            </a:r>
            <a:r>
              <a:rPr lang="en-US" dirty="0" smtClean="0"/>
              <a:t> </a:t>
            </a:r>
            <a:r>
              <a:rPr lang="ru-RU" dirty="0" smtClean="0"/>
              <a:t>операционной модели применительно к системе закупок (МТО), логистике и управлению цепями поставок</a:t>
            </a:r>
            <a:br>
              <a:rPr lang="ru-RU" dirty="0" smtClean="0"/>
            </a:br>
            <a:r>
              <a:rPr lang="ru-RU" dirty="0" smtClean="0"/>
              <a:t>Диагностика по 8 областям позволяет выявить несоответствие текущей операционной деятельности и стратегий бизнеса, разработать целевую операционную модель и план бизнес-инициатив по </a:t>
            </a:r>
            <a:r>
              <a:rPr lang="ru-RU" dirty="0" err="1" smtClean="0"/>
              <a:t>трансфор-мации</a:t>
            </a:r>
            <a:r>
              <a:rPr lang="ru-RU" dirty="0" smtClean="0"/>
              <a:t> бизнеса в соответствии с выработанными стратегиями бизнеса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Операционная модель МТО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5A00A3-567A-4FD3-93A9-00B263785ED2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grpSp>
        <p:nvGrpSpPr>
          <p:cNvPr id="72" name="Группа 71"/>
          <p:cNvGrpSpPr/>
          <p:nvPr/>
        </p:nvGrpSpPr>
        <p:grpSpPr>
          <a:xfrm>
            <a:off x="534703" y="2492896"/>
            <a:ext cx="3770225" cy="3004937"/>
            <a:chOff x="416580" y="1748372"/>
            <a:chExt cx="3770225" cy="3004937"/>
          </a:xfrm>
        </p:grpSpPr>
        <p:sp>
          <p:nvSpPr>
            <p:cNvPr id="30" name="Freeform 54"/>
            <p:cNvSpPr>
              <a:spLocks/>
            </p:cNvSpPr>
            <p:nvPr/>
          </p:nvSpPr>
          <p:spPr bwMode="auto">
            <a:xfrm rot="10800000">
              <a:off x="1503790" y="1748372"/>
              <a:ext cx="1638551" cy="907581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1292" y="0"/>
                </a:cxn>
                <a:cxn ang="0">
                  <a:pos x="1736" y="856"/>
                </a:cxn>
                <a:cxn ang="0">
                  <a:pos x="0" y="856"/>
                </a:cxn>
                <a:cxn ang="0">
                  <a:pos x="448" y="0"/>
                </a:cxn>
              </a:cxnLst>
              <a:rect l="0" t="0" r="r" b="b"/>
              <a:pathLst>
                <a:path w="1736" h="856">
                  <a:moveTo>
                    <a:pt x="448" y="0"/>
                  </a:moveTo>
                  <a:lnTo>
                    <a:pt x="1292" y="0"/>
                  </a:lnTo>
                  <a:lnTo>
                    <a:pt x="1736" y="856"/>
                  </a:lnTo>
                  <a:lnTo>
                    <a:pt x="0" y="856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CCCCCC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471593" y="1756004"/>
              <a:ext cx="1398462" cy="1222185"/>
            </a:xfrm>
            <a:custGeom>
              <a:avLst/>
              <a:gdLst/>
              <a:ahLst/>
              <a:cxnLst>
                <a:cxn ang="0">
                  <a:pos x="1480" y="876"/>
                </a:cxn>
                <a:cxn ang="0">
                  <a:pos x="1024" y="0"/>
                </a:cxn>
                <a:cxn ang="0">
                  <a:pos x="0" y="800"/>
                </a:cxn>
                <a:cxn ang="0">
                  <a:pos x="1208" y="1152"/>
                </a:cxn>
                <a:cxn ang="0">
                  <a:pos x="1480" y="876"/>
                </a:cxn>
              </a:cxnLst>
              <a:rect l="0" t="0" r="r" b="b"/>
              <a:pathLst>
                <a:path w="1480" h="1152">
                  <a:moveTo>
                    <a:pt x="1480" y="876"/>
                  </a:moveTo>
                  <a:lnTo>
                    <a:pt x="1024" y="0"/>
                  </a:lnTo>
                  <a:lnTo>
                    <a:pt x="0" y="800"/>
                  </a:lnTo>
                  <a:lnTo>
                    <a:pt x="1208" y="1152"/>
                  </a:lnTo>
                  <a:lnTo>
                    <a:pt x="1480" y="876"/>
                  </a:lnTo>
                  <a:close/>
                </a:path>
              </a:pathLst>
            </a:custGeom>
            <a:solidFill>
              <a:srgbClr val="CCCCCC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Freeform 55"/>
            <p:cNvSpPr>
              <a:spLocks/>
            </p:cNvSpPr>
            <p:nvPr/>
          </p:nvSpPr>
          <p:spPr bwMode="auto">
            <a:xfrm flipH="1">
              <a:off x="2769064" y="1755998"/>
              <a:ext cx="1398462" cy="1222185"/>
            </a:xfrm>
            <a:custGeom>
              <a:avLst/>
              <a:gdLst/>
              <a:ahLst/>
              <a:cxnLst>
                <a:cxn ang="0">
                  <a:pos x="1480" y="876"/>
                </a:cxn>
                <a:cxn ang="0">
                  <a:pos x="1024" y="0"/>
                </a:cxn>
                <a:cxn ang="0">
                  <a:pos x="0" y="800"/>
                </a:cxn>
                <a:cxn ang="0">
                  <a:pos x="1208" y="1152"/>
                </a:cxn>
                <a:cxn ang="0">
                  <a:pos x="1480" y="876"/>
                </a:cxn>
              </a:cxnLst>
              <a:rect l="0" t="0" r="r" b="b"/>
              <a:pathLst>
                <a:path w="1480" h="1152">
                  <a:moveTo>
                    <a:pt x="1480" y="876"/>
                  </a:moveTo>
                  <a:lnTo>
                    <a:pt x="1024" y="0"/>
                  </a:lnTo>
                  <a:lnTo>
                    <a:pt x="0" y="800"/>
                  </a:lnTo>
                  <a:lnTo>
                    <a:pt x="1208" y="1152"/>
                  </a:lnTo>
                  <a:lnTo>
                    <a:pt x="1480" y="876"/>
                  </a:lnTo>
                  <a:close/>
                </a:path>
              </a:pathLst>
            </a:custGeom>
            <a:solidFill>
              <a:srgbClr val="CCCCCC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416580" y="1780791"/>
              <a:ext cx="3770225" cy="2972518"/>
              <a:chOff x="5575262" y="3160286"/>
              <a:chExt cx="3770225" cy="2972518"/>
            </a:xfrm>
          </p:grpSpPr>
          <p:sp>
            <p:nvSpPr>
              <p:cNvPr id="34" name="AutoShape 49"/>
              <p:cNvSpPr>
                <a:spLocks noChangeArrowheads="1"/>
              </p:cNvSpPr>
              <p:nvPr/>
            </p:nvSpPr>
            <p:spPr bwMode="auto">
              <a:xfrm>
                <a:off x="6830708" y="4104095"/>
                <a:ext cx="1302078" cy="1044862"/>
              </a:xfrm>
              <a:prstGeom prst="octagon">
                <a:avLst>
                  <a:gd name="adj" fmla="val 29287"/>
                </a:avLst>
              </a:prstGeom>
              <a:solidFill>
                <a:srgbClr val="FF6600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72000" tIns="0" rIns="0" bIns="0" anchor="ctr"/>
              <a:lstStyle/>
              <a:p>
                <a:pPr marL="0" marR="0" lvl="0" indent="0" defTabSz="127952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5" name="Freeform 51"/>
              <p:cNvSpPr>
                <a:spLocks/>
              </p:cNvSpPr>
              <p:nvPr/>
            </p:nvSpPr>
            <p:spPr bwMode="auto">
              <a:xfrm>
                <a:off x="5610997" y="4039266"/>
                <a:ext cx="1130335" cy="11726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6" y="348"/>
                  </a:cxn>
                  <a:cxn ang="0">
                    <a:pos x="1196" y="764"/>
                  </a:cxn>
                  <a:cxn ang="0">
                    <a:pos x="0" y="1104"/>
                  </a:cxn>
                  <a:cxn ang="0">
                    <a:pos x="0" y="0"/>
                  </a:cxn>
                </a:cxnLst>
                <a:rect l="0" t="0" r="r" b="b"/>
                <a:pathLst>
                  <a:path w="1196" h="1104">
                    <a:moveTo>
                      <a:pt x="0" y="0"/>
                    </a:moveTo>
                    <a:lnTo>
                      <a:pt x="1196" y="348"/>
                    </a:lnTo>
                    <a:lnTo>
                      <a:pt x="1196" y="764"/>
                    </a:lnTo>
                    <a:lnTo>
                      <a:pt x="0" y="1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Freeform 52"/>
              <p:cNvSpPr>
                <a:spLocks/>
              </p:cNvSpPr>
              <p:nvPr/>
            </p:nvSpPr>
            <p:spPr bwMode="auto">
              <a:xfrm>
                <a:off x="5633779" y="4910619"/>
                <a:ext cx="1394959" cy="1222185"/>
              </a:xfrm>
              <a:custGeom>
                <a:avLst/>
                <a:gdLst/>
                <a:ahLst/>
                <a:cxnLst>
                  <a:cxn ang="0">
                    <a:pos x="1204" y="0"/>
                  </a:cxn>
                  <a:cxn ang="0">
                    <a:pos x="1476" y="268"/>
                  </a:cxn>
                  <a:cxn ang="0">
                    <a:pos x="1020" y="1152"/>
                  </a:cxn>
                  <a:cxn ang="0">
                    <a:pos x="0" y="352"/>
                  </a:cxn>
                  <a:cxn ang="0">
                    <a:pos x="1204" y="0"/>
                  </a:cxn>
                </a:cxnLst>
                <a:rect l="0" t="0" r="r" b="b"/>
                <a:pathLst>
                  <a:path w="1476" h="1152">
                    <a:moveTo>
                      <a:pt x="1204" y="0"/>
                    </a:moveTo>
                    <a:lnTo>
                      <a:pt x="1476" y="268"/>
                    </a:lnTo>
                    <a:lnTo>
                      <a:pt x="1020" y="1152"/>
                    </a:lnTo>
                    <a:lnTo>
                      <a:pt x="0" y="352"/>
                    </a:lnTo>
                    <a:lnTo>
                      <a:pt x="1204" y="0"/>
                    </a:lnTo>
                    <a:close/>
                  </a:path>
                </a:pathLst>
              </a:custGeom>
              <a:solidFill>
                <a:srgbClr val="CCCCCC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Freeform 53"/>
              <p:cNvSpPr>
                <a:spLocks/>
              </p:cNvSpPr>
              <p:nvPr/>
            </p:nvSpPr>
            <p:spPr bwMode="auto">
              <a:xfrm>
                <a:off x="6662472" y="5225222"/>
                <a:ext cx="1638551" cy="907581"/>
              </a:xfrm>
              <a:custGeom>
                <a:avLst/>
                <a:gdLst/>
                <a:ahLst/>
                <a:cxnLst>
                  <a:cxn ang="0">
                    <a:pos x="448" y="0"/>
                  </a:cxn>
                  <a:cxn ang="0">
                    <a:pos x="1292" y="0"/>
                  </a:cxn>
                  <a:cxn ang="0">
                    <a:pos x="1736" y="856"/>
                  </a:cxn>
                  <a:cxn ang="0">
                    <a:pos x="0" y="856"/>
                  </a:cxn>
                  <a:cxn ang="0">
                    <a:pos x="448" y="0"/>
                  </a:cxn>
                </a:cxnLst>
                <a:rect l="0" t="0" r="r" b="b"/>
                <a:pathLst>
                  <a:path w="1736" h="856">
                    <a:moveTo>
                      <a:pt x="448" y="0"/>
                    </a:moveTo>
                    <a:lnTo>
                      <a:pt x="1292" y="0"/>
                    </a:lnTo>
                    <a:lnTo>
                      <a:pt x="1736" y="856"/>
                    </a:lnTo>
                    <a:lnTo>
                      <a:pt x="0" y="856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CCCCCC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Freeform 56"/>
              <p:cNvSpPr>
                <a:spLocks/>
              </p:cNvSpPr>
              <p:nvPr/>
            </p:nvSpPr>
            <p:spPr bwMode="auto">
              <a:xfrm flipH="1">
                <a:off x="8215152" y="4039265"/>
                <a:ext cx="1130335" cy="11726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6" y="348"/>
                  </a:cxn>
                  <a:cxn ang="0">
                    <a:pos x="1196" y="764"/>
                  </a:cxn>
                  <a:cxn ang="0">
                    <a:pos x="0" y="1104"/>
                  </a:cxn>
                  <a:cxn ang="0">
                    <a:pos x="0" y="0"/>
                  </a:cxn>
                </a:cxnLst>
                <a:rect l="0" t="0" r="r" b="b"/>
                <a:pathLst>
                  <a:path w="1196" h="1104">
                    <a:moveTo>
                      <a:pt x="0" y="0"/>
                    </a:moveTo>
                    <a:lnTo>
                      <a:pt x="1196" y="348"/>
                    </a:lnTo>
                    <a:lnTo>
                      <a:pt x="1196" y="764"/>
                    </a:lnTo>
                    <a:lnTo>
                      <a:pt x="0" y="1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9" name="Freeform 57"/>
              <p:cNvSpPr>
                <a:spLocks/>
              </p:cNvSpPr>
              <p:nvPr/>
            </p:nvSpPr>
            <p:spPr bwMode="auto">
              <a:xfrm flipH="1">
                <a:off x="7927746" y="4902991"/>
                <a:ext cx="1394959" cy="1222185"/>
              </a:xfrm>
              <a:custGeom>
                <a:avLst/>
                <a:gdLst/>
                <a:ahLst/>
                <a:cxnLst>
                  <a:cxn ang="0">
                    <a:pos x="1204" y="0"/>
                  </a:cxn>
                  <a:cxn ang="0">
                    <a:pos x="1476" y="268"/>
                  </a:cxn>
                  <a:cxn ang="0">
                    <a:pos x="1020" y="1152"/>
                  </a:cxn>
                  <a:cxn ang="0">
                    <a:pos x="0" y="352"/>
                  </a:cxn>
                  <a:cxn ang="0">
                    <a:pos x="1204" y="0"/>
                  </a:cxn>
                </a:cxnLst>
                <a:rect l="0" t="0" r="r" b="b"/>
                <a:pathLst>
                  <a:path w="1476" h="1152">
                    <a:moveTo>
                      <a:pt x="1204" y="0"/>
                    </a:moveTo>
                    <a:lnTo>
                      <a:pt x="1476" y="268"/>
                    </a:lnTo>
                    <a:lnTo>
                      <a:pt x="1020" y="1152"/>
                    </a:lnTo>
                    <a:lnTo>
                      <a:pt x="0" y="352"/>
                    </a:lnTo>
                    <a:lnTo>
                      <a:pt x="1204" y="0"/>
                    </a:lnTo>
                    <a:close/>
                  </a:path>
                </a:pathLst>
              </a:custGeom>
              <a:solidFill>
                <a:srgbClr val="CCCCCC"/>
              </a:solidFill>
              <a:ln w="635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0" name="Text Box 58"/>
              <p:cNvSpPr txBox="1">
                <a:spLocks noChangeArrowheads="1"/>
              </p:cNvSpPr>
              <p:nvPr/>
            </p:nvSpPr>
            <p:spPr bwMode="auto">
              <a:xfrm flipH="1">
                <a:off x="6893796" y="4375438"/>
                <a:ext cx="1177652" cy="54938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Операционная</a:t>
                </a:r>
                <a:b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</a:b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модель</a:t>
                </a:r>
                <a:b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</a:b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МТО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1" name="Text Box 59"/>
              <p:cNvSpPr txBox="1">
                <a:spLocks noChangeArrowheads="1"/>
              </p:cNvSpPr>
              <p:nvPr/>
            </p:nvSpPr>
            <p:spPr bwMode="auto">
              <a:xfrm flipH="1">
                <a:off x="6979664" y="3219812"/>
                <a:ext cx="1081267" cy="71096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Операционные</a:t>
                </a:r>
                <a:r>
                  <a:rPr kumimoji="0" lang="ru-RU" sz="11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 приоритеты</a:t>
                </a: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/>
                </a:r>
                <a:b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</a:b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/>
                </a:r>
                <a:b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</a:br>
                <a:r>
                  <a:rPr lang="ru-RU" sz="1100" kern="0" dirty="0" smtClean="0">
                    <a:solidFill>
                      <a:srgbClr val="000000"/>
                    </a:solidFill>
                    <a:latin typeface="+mn-lt"/>
                  </a:rPr>
                  <a:t>Конфигурация</a:t>
                </a:r>
                <a:br>
                  <a:rPr lang="ru-RU" sz="1100" kern="0" dirty="0" smtClean="0">
                    <a:solidFill>
                      <a:srgbClr val="000000"/>
                    </a:solidFill>
                    <a:latin typeface="+mn-lt"/>
                  </a:rPr>
                </a:br>
                <a:r>
                  <a:rPr lang="ru-RU" sz="1100" kern="0" dirty="0" smtClean="0">
                    <a:solidFill>
                      <a:srgbClr val="000000"/>
                    </a:solidFill>
                    <a:latin typeface="+mn-lt"/>
                  </a:rPr>
                  <a:t>цепочек</a:t>
                </a:r>
                <a:br>
                  <a:rPr lang="ru-RU" sz="1100" kern="0" dirty="0" smtClean="0">
                    <a:solidFill>
                      <a:srgbClr val="000000"/>
                    </a:solidFill>
                    <a:latin typeface="+mn-lt"/>
                  </a:rPr>
                </a:br>
                <a:r>
                  <a:rPr lang="ru-RU" sz="1100" kern="0" dirty="0" smtClean="0">
                    <a:solidFill>
                      <a:srgbClr val="000000"/>
                    </a:solidFill>
                    <a:latin typeface="+mn-lt"/>
                  </a:rPr>
                  <a:t>поставок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2" name="Text Box 60"/>
              <p:cNvSpPr txBox="1">
                <a:spLocks noChangeArrowheads="1"/>
              </p:cNvSpPr>
              <p:nvPr/>
            </p:nvSpPr>
            <p:spPr bwMode="auto">
              <a:xfrm flipH="1">
                <a:off x="6973440" y="5328517"/>
                <a:ext cx="1063743" cy="38638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Модель управления запасами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3" name="Text Box 61"/>
              <p:cNvSpPr txBox="1">
                <a:spLocks noChangeArrowheads="1"/>
              </p:cNvSpPr>
              <p:nvPr/>
            </p:nvSpPr>
            <p:spPr bwMode="auto">
              <a:xfrm flipH="1">
                <a:off x="8215152" y="4537249"/>
                <a:ext cx="1130335" cy="25391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Управление</a:t>
                </a: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/>
                </a:r>
                <a:b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</a:b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НСИ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4" name="Text Box 62"/>
              <p:cNvSpPr txBox="1">
                <a:spLocks noChangeArrowheads="1"/>
              </p:cNvSpPr>
              <p:nvPr/>
            </p:nvSpPr>
            <p:spPr bwMode="auto">
              <a:xfrm flipH="1">
                <a:off x="5575262" y="4501308"/>
                <a:ext cx="1201804" cy="25391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Информационные</a:t>
                </a:r>
                <a:b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</a:b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технологии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5" name="Text Box 63"/>
              <p:cNvSpPr txBox="1">
                <a:spLocks noChangeArrowheads="1"/>
              </p:cNvSpPr>
              <p:nvPr/>
            </p:nvSpPr>
            <p:spPr bwMode="auto">
              <a:xfrm flipH="1">
                <a:off x="5951758" y="5259232"/>
                <a:ext cx="1044551" cy="25391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Логистическая</a:t>
                </a:r>
                <a:b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</a:b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система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04C3E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6" name="Text Box 64"/>
              <p:cNvSpPr txBox="1">
                <a:spLocks noChangeArrowheads="1"/>
              </p:cNvSpPr>
              <p:nvPr/>
            </p:nvSpPr>
            <p:spPr bwMode="auto">
              <a:xfrm flipH="1">
                <a:off x="7927746" y="5116373"/>
                <a:ext cx="1068032" cy="51334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Модель процессов</a:t>
                </a:r>
                <a:b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</a:b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в цепочках поставок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7" name="Text Box 65"/>
              <p:cNvSpPr txBox="1">
                <a:spLocks noChangeArrowheads="1"/>
              </p:cNvSpPr>
              <p:nvPr/>
            </p:nvSpPr>
            <p:spPr bwMode="auto">
              <a:xfrm flipH="1">
                <a:off x="5889104" y="3501009"/>
                <a:ext cx="1147852" cy="63478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Система управления рисками,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100" kern="0" noProof="0" dirty="0" smtClean="0">
                    <a:solidFill>
                      <a:srgbClr val="000000"/>
                    </a:solidFill>
                    <a:latin typeface="+mn-lt"/>
                  </a:rPr>
                  <a:t>Система отчетности и </a:t>
                </a:r>
                <a:r>
                  <a:rPr lang="ru-RU" sz="1100" kern="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КПЭ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8" name="Text Box 66"/>
              <p:cNvSpPr txBox="1">
                <a:spLocks noChangeArrowheads="1"/>
              </p:cNvSpPr>
              <p:nvPr/>
            </p:nvSpPr>
            <p:spPr bwMode="auto">
              <a:xfrm flipH="1">
                <a:off x="8037183" y="3760200"/>
                <a:ext cx="1128285" cy="38087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Организационно-функциональная</a:t>
                </a: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/>
                </a:r>
                <a:b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</a:b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</a:rPr>
                  <a:t>структура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9" name="Oval 86"/>
              <p:cNvSpPr>
                <a:spLocks noChangeAspect="1" noChangeArrowheads="1"/>
              </p:cNvSpPr>
              <p:nvPr/>
            </p:nvSpPr>
            <p:spPr bwMode="gray">
              <a:xfrm>
                <a:off x="6765866" y="3160286"/>
                <a:ext cx="203286" cy="219269"/>
              </a:xfrm>
              <a:prstGeom prst="ellipse">
                <a:avLst/>
              </a:prstGeom>
              <a:solidFill>
                <a:srgbClr val="646464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0" tIns="0" rIns="18000" bIns="0" anchor="ctr" anchorCtr="1"/>
              <a:lstStyle/>
              <a:p>
                <a:pPr marL="0" marR="0" lvl="0" indent="0" defTabSz="995363" eaLnBrk="1" fontAlgn="auto" latinLnBrk="0" hangingPunct="1">
                  <a:lnSpc>
                    <a:spcPct val="100000"/>
                  </a:lnSpc>
                  <a:spcBef>
                    <a:spcPct val="1500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</a:p>
            </p:txBody>
          </p:sp>
          <p:sp>
            <p:nvSpPr>
              <p:cNvPr id="50" name="Oval 87"/>
              <p:cNvSpPr>
                <a:spLocks noChangeAspect="1" noChangeArrowheads="1"/>
              </p:cNvSpPr>
              <p:nvPr/>
            </p:nvSpPr>
            <p:spPr bwMode="gray">
              <a:xfrm>
                <a:off x="8311536" y="3247996"/>
                <a:ext cx="203286" cy="219269"/>
              </a:xfrm>
              <a:prstGeom prst="ellipse">
                <a:avLst/>
              </a:prstGeom>
              <a:solidFill>
                <a:srgbClr val="646464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18000" tIns="0" rIns="18000" bIns="0" anchor="ctr" anchorCtr="1"/>
              <a:lstStyle/>
              <a:p>
                <a:pPr marL="0" marR="0" lvl="0" indent="0" defTabSz="995363" eaLnBrk="1" fontAlgn="auto" latinLnBrk="0" hangingPunct="1">
                  <a:lnSpc>
                    <a:spcPct val="100000"/>
                  </a:lnSpc>
                  <a:spcBef>
                    <a:spcPct val="1500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</a:p>
            </p:txBody>
          </p:sp>
          <p:sp>
            <p:nvSpPr>
              <p:cNvPr id="51" name="Oval 88"/>
              <p:cNvSpPr>
                <a:spLocks noChangeAspect="1" noChangeArrowheads="1"/>
              </p:cNvSpPr>
              <p:nvPr/>
            </p:nvSpPr>
            <p:spPr bwMode="gray">
              <a:xfrm>
                <a:off x="9107152" y="4111721"/>
                <a:ext cx="203286" cy="219269"/>
              </a:xfrm>
              <a:prstGeom prst="ellipse">
                <a:avLst/>
              </a:prstGeom>
              <a:solidFill>
                <a:srgbClr val="646464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18000" tIns="0" rIns="18000" bIns="0" anchor="ctr" anchorCtr="1"/>
              <a:lstStyle/>
              <a:p>
                <a:pPr marL="0" marR="0" lvl="0" indent="0" defTabSz="995363" eaLnBrk="1" fontAlgn="auto" latinLnBrk="0" hangingPunct="1">
                  <a:lnSpc>
                    <a:spcPct val="100000"/>
                  </a:lnSpc>
                  <a:spcBef>
                    <a:spcPct val="1500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</a:p>
            </p:txBody>
          </p:sp>
          <p:sp>
            <p:nvSpPr>
              <p:cNvPr id="52" name="Oval 89"/>
              <p:cNvSpPr>
                <a:spLocks noChangeAspect="1" noChangeArrowheads="1"/>
              </p:cNvSpPr>
              <p:nvPr/>
            </p:nvSpPr>
            <p:spPr bwMode="gray">
              <a:xfrm>
                <a:off x="8956440" y="5236664"/>
                <a:ext cx="203286" cy="219269"/>
              </a:xfrm>
              <a:prstGeom prst="ellipse">
                <a:avLst/>
              </a:prstGeom>
              <a:solidFill>
                <a:srgbClr val="646464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18000" tIns="0" rIns="18000" bIns="0" anchor="ctr" anchorCtr="1"/>
              <a:lstStyle/>
              <a:p>
                <a:pPr marL="0" marR="0" lvl="0" indent="0" defTabSz="995363" eaLnBrk="1" fontAlgn="auto" latinLnBrk="0" hangingPunct="1">
                  <a:lnSpc>
                    <a:spcPct val="100000"/>
                  </a:lnSpc>
                  <a:spcBef>
                    <a:spcPct val="1500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</a:p>
            </p:txBody>
          </p:sp>
          <p:sp>
            <p:nvSpPr>
              <p:cNvPr id="53" name="Oval 90"/>
              <p:cNvSpPr>
                <a:spLocks noChangeAspect="1" noChangeArrowheads="1"/>
              </p:cNvSpPr>
              <p:nvPr/>
            </p:nvSpPr>
            <p:spPr bwMode="gray">
              <a:xfrm>
                <a:off x="7983825" y="5884938"/>
                <a:ext cx="203286" cy="219269"/>
              </a:xfrm>
              <a:prstGeom prst="ellipse">
                <a:avLst/>
              </a:prstGeom>
              <a:solidFill>
                <a:srgbClr val="646464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18000" tIns="0" rIns="18000" bIns="0" anchor="ctr" anchorCtr="1"/>
              <a:lstStyle/>
              <a:p>
                <a:pPr marL="0" marR="0" lvl="0" indent="0" defTabSz="995363" eaLnBrk="1" fontAlgn="auto" latinLnBrk="0" hangingPunct="1">
                  <a:lnSpc>
                    <a:spcPct val="100000"/>
                  </a:lnSpc>
                  <a:spcBef>
                    <a:spcPct val="1500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5</a:t>
                </a:r>
              </a:p>
            </p:txBody>
          </p:sp>
          <p:sp>
            <p:nvSpPr>
              <p:cNvPr id="54" name="Oval 91"/>
              <p:cNvSpPr>
                <a:spLocks noChangeAspect="1" noChangeArrowheads="1"/>
              </p:cNvSpPr>
              <p:nvPr/>
            </p:nvSpPr>
            <p:spPr bwMode="gray">
              <a:xfrm>
                <a:off x="6441661" y="5780073"/>
                <a:ext cx="203286" cy="219269"/>
              </a:xfrm>
              <a:prstGeom prst="ellipse">
                <a:avLst/>
              </a:prstGeom>
              <a:solidFill>
                <a:srgbClr val="646464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18000" tIns="0" rIns="18000" bIns="0" anchor="ctr" anchorCtr="1"/>
              <a:lstStyle/>
              <a:p>
                <a:pPr marL="0" marR="0" lvl="0" indent="0" defTabSz="995363" eaLnBrk="1" fontAlgn="auto" latinLnBrk="0" hangingPunct="1">
                  <a:lnSpc>
                    <a:spcPct val="100000"/>
                  </a:lnSpc>
                  <a:spcBef>
                    <a:spcPct val="1500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6</a:t>
                </a:r>
              </a:p>
            </p:txBody>
          </p:sp>
          <p:sp>
            <p:nvSpPr>
              <p:cNvPr id="55" name="Oval 92"/>
              <p:cNvSpPr>
                <a:spLocks noChangeAspect="1" noChangeArrowheads="1"/>
              </p:cNvSpPr>
              <p:nvPr/>
            </p:nvSpPr>
            <p:spPr bwMode="gray">
              <a:xfrm>
                <a:off x="5637285" y="4870586"/>
                <a:ext cx="203286" cy="219269"/>
              </a:xfrm>
              <a:prstGeom prst="ellipse">
                <a:avLst/>
              </a:prstGeom>
              <a:solidFill>
                <a:srgbClr val="646464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18000" tIns="0" rIns="18000" bIns="0" anchor="ctr" anchorCtr="1"/>
              <a:lstStyle/>
              <a:p>
                <a:pPr marL="0" marR="0" lvl="0" indent="0" defTabSz="995363" eaLnBrk="1" fontAlgn="auto" latinLnBrk="0" hangingPunct="1">
                  <a:lnSpc>
                    <a:spcPct val="100000"/>
                  </a:lnSpc>
                  <a:spcBef>
                    <a:spcPct val="1500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7</a:t>
                </a:r>
              </a:p>
            </p:txBody>
          </p:sp>
          <p:sp>
            <p:nvSpPr>
              <p:cNvPr id="56" name="Oval 93"/>
              <p:cNvSpPr>
                <a:spLocks noChangeAspect="1" noChangeArrowheads="1"/>
              </p:cNvSpPr>
              <p:nvPr/>
            </p:nvSpPr>
            <p:spPr bwMode="gray">
              <a:xfrm>
                <a:off x="5779242" y="3831436"/>
                <a:ext cx="203286" cy="219269"/>
              </a:xfrm>
              <a:prstGeom prst="ellipse">
                <a:avLst/>
              </a:prstGeom>
              <a:solidFill>
                <a:srgbClr val="646464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lIns="18000" tIns="0" rIns="18000" bIns="0" anchor="ctr" anchorCtr="1"/>
              <a:lstStyle/>
              <a:p>
                <a:pPr marL="0" marR="0" lvl="0" indent="0" defTabSz="995363" eaLnBrk="1" fontAlgn="auto" latinLnBrk="0" hangingPunct="1">
                  <a:lnSpc>
                    <a:spcPct val="100000"/>
                  </a:lnSpc>
                  <a:spcBef>
                    <a:spcPct val="1500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rPr>
                  <a:t>8</a:t>
                </a:r>
              </a:p>
            </p:txBody>
          </p:sp>
        </p:grpSp>
        <p:sp>
          <p:nvSpPr>
            <p:cNvPr id="57" name="Text Box 60"/>
            <p:cNvSpPr txBox="1">
              <a:spLocks noChangeArrowheads="1"/>
            </p:cNvSpPr>
            <p:nvPr/>
          </p:nvSpPr>
          <p:spPr bwMode="auto">
            <a:xfrm flipH="1">
              <a:off x="1803461" y="4406757"/>
              <a:ext cx="1063743" cy="25943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00" kern="0" dirty="0" smtClean="0">
                  <a:solidFill>
                    <a:srgbClr val="000000"/>
                  </a:solidFill>
                  <a:latin typeface="+mn-lt"/>
                </a:rPr>
                <a:t>Взаимодействие </a:t>
              </a:r>
              <a:br>
                <a:rPr lang="ru-RU" sz="1100" kern="0" dirty="0" smtClean="0">
                  <a:solidFill>
                    <a:srgbClr val="000000"/>
                  </a:solidFill>
                  <a:latin typeface="+mn-lt"/>
                </a:rPr>
              </a:br>
              <a:r>
                <a:rPr lang="ru-RU" sz="1100" kern="0" dirty="0" smtClean="0">
                  <a:solidFill>
                    <a:srgbClr val="000000"/>
                  </a:solidFill>
                  <a:latin typeface="+mn-lt"/>
                </a:rPr>
                <a:t>с поставщиками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59" name="Пятиугольник 58"/>
          <p:cNvSpPr/>
          <p:nvPr/>
        </p:nvSpPr>
        <p:spPr bwMode="auto">
          <a:xfrm>
            <a:off x="298891" y="5733256"/>
            <a:ext cx="1260000" cy="648000"/>
          </a:xfrm>
          <a:prstGeom prst="homePlate">
            <a:avLst>
              <a:gd name="adj" fmla="val 23690"/>
            </a:avLst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+mn-lt"/>
                <a:cs typeface="Arial" charset="0"/>
              </a:rPr>
              <a:t>Оценки по разделам диагностики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63" name="Текст 1"/>
          <p:cNvSpPr txBox="1">
            <a:spLocks/>
          </p:cNvSpPr>
          <p:nvPr/>
        </p:nvSpPr>
        <p:spPr bwMode="auto">
          <a:xfrm>
            <a:off x="5767362" y="1714748"/>
            <a:ext cx="3844976" cy="472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8" tIns="45634" rIns="91268" bIns="45634" numCol="1" rtlCol="0" anchor="t" anchorCtr="0" compatLnSpc="1">
            <a:prstTxWarp prst="textNoShape">
              <a:avLst/>
            </a:prstTxWarp>
            <a:noAutofit/>
          </a:bodyPr>
          <a:lstStyle>
            <a:lvl1pPr marL="179844" indent="-179844" algn="l" defTabSz="91122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682" indent="-179844" algn="l" defTabSz="91122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524" indent="-179844" algn="l" defTabSz="91122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370" indent="-179844" algn="l" defTabSz="91122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Font typeface="Arial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9209" marR="0" indent="-215809" algn="l" defTabSz="91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047" indent="-179844" algn="l" defTabSz="91256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C00"/>
              </a:buClr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22" indent="-228141" algn="l" defTabSz="912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05" indent="-228141" algn="l" defTabSz="912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383" indent="-228141" algn="l" defTabSz="912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56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46464"/>
              </a:buClr>
              <a:buNone/>
              <a:defRPr/>
            </a:pPr>
            <a:r>
              <a:rPr lang="ru-RU" sz="1400" dirty="0" smtClean="0">
                <a:solidFill>
                  <a:srgbClr val="646464"/>
                </a:solidFill>
              </a:rPr>
              <a:t>Анализ операционных приоритетов и общей схемой материальных потоков</a:t>
            </a:r>
          </a:p>
          <a:p>
            <a:pPr marL="0" indent="0" defTabSz="91256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46464"/>
              </a:buClr>
              <a:buNone/>
              <a:defRPr/>
            </a:pPr>
            <a:r>
              <a:rPr lang="ru-RU" sz="1400" dirty="0" smtClean="0">
                <a:solidFill>
                  <a:srgbClr val="646464"/>
                </a:solidFill>
              </a:rPr>
              <a:t>Анализ </a:t>
            </a:r>
            <a:r>
              <a:rPr lang="ru-RU" sz="1400" dirty="0">
                <a:solidFill>
                  <a:srgbClr val="646464"/>
                </a:solidFill>
              </a:rPr>
              <a:t>организационно-функциональной </a:t>
            </a:r>
            <a:r>
              <a:rPr lang="ru-RU" sz="1400" dirty="0" smtClean="0">
                <a:solidFill>
                  <a:srgbClr val="646464"/>
                </a:solidFill>
              </a:rPr>
              <a:t>структуры</a:t>
            </a:r>
            <a:endParaRPr lang="ru-RU" sz="1400" dirty="0">
              <a:solidFill>
                <a:srgbClr val="646464"/>
              </a:solidFill>
            </a:endParaRPr>
          </a:p>
          <a:p>
            <a:pPr marL="0" indent="0" defTabSz="91256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46464"/>
              </a:buClr>
              <a:buNone/>
              <a:defRPr/>
            </a:pPr>
            <a:r>
              <a:rPr lang="ru-RU" sz="1400" dirty="0">
                <a:solidFill>
                  <a:srgbClr val="646464"/>
                </a:solidFill>
              </a:rPr>
              <a:t>Анализ параметров номенклатурной </a:t>
            </a:r>
            <a:r>
              <a:rPr lang="ru-RU" sz="1400" dirty="0" smtClean="0">
                <a:solidFill>
                  <a:srgbClr val="646464"/>
                </a:solidFill>
              </a:rPr>
              <a:t>матрицы и </a:t>
            </a:r>
            <a:r>
              <a:rPr lang="ru-RU" sz="1400" dirty="0">
                <a:solidFill>
                  <a:srgbClr val="646464"/>
                </a:solidFill>
              </a:rPr>
              <a:t>системы </a:t>
            </a:r>
            <a:r>
              <a:rPr lang="ru-RU" sz="1400" dirty="0" smtClean="0">
                <a:solidFill>
                  <a:srgbClr val="646464"/>
                </a:solidFill>
              </a:rPr>
              <a:t>управления нормативно-</a:t>
            </a:r>
            <a:r>
              <a:rPr lang="ru-RU" sz="1400" dirty="0" err="1" smtClean="0">
                <a:solidFill>
                  <a:srgbClr val="646464"/>
                </a:solidFill>
              </a:rPr>
              <a:t>спровчной</a:t>
            </a:r>
            <a:r>
              <a:rPr lang="ru-RU" sz="1400" dirty="0" smtClean="0">
                <a:solidFill>
                  <a:srgbClr val="646464"/>
                </a:solidFill>
              </a:rPr>
              <a:t> информацией</a:t>
            </a:r>
            <a:endParaRPr lang="ru-RU" sz="1400" dirty="0">
              <a:solidFill>
                <a:srgbClr val="646464"/>
              </a:solidFill>
            </a:endParaRPr>
          </a:p>
          <a:p>
            <a:pPr marL="0" indent="0" defTabSz="91256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46464"/>
              </a:buClr>
              <a:buNone/>
              <a:defRPr/>
            </a:pPr>
            <a:r>
              <a:rPr lang="ru-RU" sz="1400" dirty="0">
                <a:solidFill>
                  <a:srgbClr val="646464"/>
                </a:solidFill>
              </a:rPr>
              <a:t>Анализ </a:t>
            </a:r>
            <a:r>
              <a:rPr lang="ru-RU" sz="1400" dirty="0" smtClean="0">
                <a:solidFill>
                  <a:srgbClr val="646464"/>
                </a:solidFill>
              </a:rPr>
              <a:t>бизнес-процессов</a:t>
            </a:r>
          </a:p>
          <a:p>
            <a:pPr marL="0" indent="0" defTabSz="91256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46464"/>
              </a:buClr>
              <a:buNone/>
              <a:defRPr/>
            </a:pPr>
            <a:r>
              <a:rPr lang="ru-RU" sz="1400" dirty="0" smtClean="0">
                <a:solidFill>
                  <a:srgbClr val="646464"/>
                </a:solidFill>
              </a:rPr>
              <a:t>Анализ системы управления взаимоотношениями с поставщиками и модели управления запасами</a:t>
            </a:r>
            <a:endParaRPr lang="ru-RU" sz="1400" dirty="0">
              <a:solidFill>
                <a:srgbClr val="646464"/>
              </a:solidFill>
            </a:endParaRPr>
          </a:p>
          <a:p>
            <a:pPr marL="0" indent="0" defTabSz="91256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46464"/>
              </a:buClr>
              <a:buNone/>
              <a:defRPr/>
            </a:pPr>
            <a:r>
              <a:rPr lang="ru-RU" sz="1400" dirty="0" smtClean="0">
                <a:solidFill>
                  <a:srgbClr val="646464"/>
                </a:solidFill>
              </a:rPr>
              <a:t>Анализ логистической системы: складская логистика, транспортная логистика, логистика ВЭД</a:t>
            </a:r>
            <a:endParaRPr lang="ru-RU" sz="1400" dirty="0">
              <a:solidFill>
                <a:srgbClr val="646464"/>
              </a:solidFill>
            </a:endParaRPr>
          </a:p>
          <a:p>
            <a:pPr marL="0" indent="0" defTabSz="91256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46464"/>
              </a:buClr>
              <a:buNone/>
              <a:defRPr/>
            </a:pPr>
            <a:r>
              <a:rPr lang="ru-RU" sz="1400" dirty="0" smtClean="0">
                <a:solidFill>
                  <a:srgbClr val="646464"/>
                </a:solidFill>
              </a:rPr>
              <a:t>Анализ модулей корпоративной информационной системы</a:t>
            </a:r>
            <a:endParaRPr lang="en-US" sz="1400" dirty="0" smtClean="0">
              <a:solidFill>
                <a:srgbClr val="646464"/>
              </a:solidFill>
            </a:endParaRPr>
          </a:p>
          <a:p>
            <a:pPr marL="0" indent="0" defTabSz="912562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46464"/>
              </a:buClr>
              <a:buNone/>
              <a:defRPr/>
            </a:pPr>
            <a:r>
              <a:rPr lang="ru-RU" sz="1400" dirty="0" smtClean="0">
                <a:solidFill>
                  <a:srgbClr val="646464"/>
                </a:solidFill>
              </a:rPr>
              <a:t>Анализ системы управления рисками и системы КПЭ</a:t>
            </a:r>
          </a:p>
        </p:txBody>
      </p:sp>
      <p:sp>
        <p:nvSpPr>
          <p:cNvPr id="64" name="Oval 86"/>
          <p:cNvSpPr>
            <a:spLocks noChangeArrowheads="1"/>
          </p:cNvSpPr>
          <p:nvPr/>
        </p:nvSpPr>
        <p:spPr bwMode="gray">
          <a:xfrm>
            <a:off x="5468896" y="1776472"/>
            <a:ext cx="252000" cy="2520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18000" bIns="0" anchor="ctr" anchorCtr="1"/>
          <a:lstStyle/>
          <a:p>
            <a:pPr defTabSz="995363" eaLnBrk="1" fontAlgn="auto" hangingPunct="1"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1100" b="1" kern="0" dirty="0">
                <a:solidFill>
                  <a:srgbClr val="FFFFFF"/>
                </a:solidFill>
                <a:latin typeface="Arial"/>
              </a:rPr>
              <a:t>1</a:t>
            </a:r>
            <a:endParaRPr lang="en-US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Oval 86"/>
          <p:cNvSpPr>
            <a:spLocks noChangeArrowheads="1"/>
          </p:cNvSpPr>
          <p:nvPr/>
        </p:nvSpPr>
        <p:spPr bwMode="gray">
          <a:xfrm>
            <a:off x="5468896" y="2280528"/>
            <a:ext cx="252000" cy="2520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18000" bIns="0" anchor="ctr" anchorCtr="1"/>
          <a:lstStyle/>
          <a:p>
            <a:pPr defTabSz="995363" eaLnBrk="1" fontAlgn="auto" hangingPunct="1">
              <a:spcBef>
                <a:spcPct val="15000"/>
              </a:spcBef>
              <a:spcAft>
                <a:spcPct val="1500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</a:rPr>
              <a:t>2</a:t>
            </a:r>
            <a:endParaRPr lang="en-US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Oval 86"/>
          <p:cNvSpPr>
            <a:spLocks noChangeArrowheads="1"/>
          </p:cNvSpPr>
          <p:nvPr/>
        </p:nvSpPr>
        <p:spPr bwMode="gray">
          <a:xfrm>
            <a:off x="5475057" y="2816960"/>
            <a:ext cx="252000" cy="2520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18000" bIns="0" anchor="ctr" anchorCtr="1"/>
          <a:lstStyle/>
          <a:p>
            <a:pPr defTabSz="995363" eaLnBrk="1" fontAlgn="auto" hangingPunct="1">
              <a:spcBef>
                <a:spcPct val="15000"/>
              </a:spcBef>
              <a:spcAft>
                <a:spcPct val="1500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</a:rPr>
              <a:t>3</a:t>
            </a:r>
            <a:endParaRPr lang="en-US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Oval 86"/>
          <p:cNvSpPr>
            <a:spLocks noChangeArrowheads="1"/>
          </p:cNvSpPr>
          <p:nvPr/>
        </p:nvSpPr>
        <p:spPr bwMode="gray">
          <a:xfrm>
            <a:off x="5457056" y="3537040"/>
            <a:ext cx="252000" cy="2520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18000" bIns="0" anchor="ctr" anchorCtr="1"/>
          <a:lstStyle/>
          <a:p>
            <a:pPr defTabSz="995363" eaLnBrk="1" fontAlgn="auto" hangingPunct="1">
              <a:spcBef>
                <a:spcPct val="15000"/>
              </a:spcBef>
              <a:spcAft>
                <a:spcPct val="1500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</a:rPr>
              <a:t>4</a:t>
            </a:r>
            <a:endParaRPr lang="en-US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Oval 86"/>
          <p:cNvSpPr>
            <a:spLocks noChangeArrowheads="1"/>
          </p:cNvSpPr>
          <p:nvPr/>
        </p:nvSpPr>
        <p:spPr bwMode="gray">
          <a:xfrm>
            <a:off x="5457056" y="3933056"/>
            <a:ext cx="252000" cy="2520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18000" bIns="0" anchor="ctr" anchorCtr="1"/>
          <a:lstStyle/>
          <a:p>
            <a:pPr defTabSz="995363" eaLnBrk="1" fontAlgn="auto" hangingPunct="1">
              <a:spcBef>
                <a:spcPct val="15000"/>
              </a:spcBef>
              <a:spcAft>
                <a:spcPct val="1500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</a:rPr>
              <a:t>5</a:t>
            </a:r>
            <a:endParaRPr lang="en-US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Oval 86"/>
          <p:cNvSpPr>
            <a:spLocks noChangeArrowheads="1"/>
          </p:cNvSpPr>
          <p:nvPr/>
        </p:nvSpPr>
        <p:spPr bwMode="gray">
          <a:xfrm>
            <a:off x="5488672" y="4617160"/>
            <a:ext cx="252000" cy="2520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18000" bIns="0" anchor="ctr" anchorCtr="1"/>
          <a:lstStyle/>
          <a:p>
            <a:pPr defTabSz="995363" eaLnBrk="1" fontAlgn="auto" hangingPunct="1">
              <a:spcBef>
                <a:spcPct val="15000"/>
              </a:spcBef>
              <a:spcAft>
                <a:spcPct val="1500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</a:rPr>
              <a:t>6</a:t>
            </a:r>
            <a:endParaRPr lang="en-US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Oval 86"/>
          <p:cNvSpPr>
            <a:spLocks noChangeArrowheads="1"/>
          </p:cNvSpPr>
          <p:nvPr/>
        </p:nvSpPr>
        <p:spPr bwMode="gray">
          <a:xfrm>
            <a:off x="5457056" y="5337240"/>
            <a:ext cx="252000" cy="2520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18000" bIns="0" anchor="ctr" anchorCtr="1"/>
          <a:lstStyle/>
          <a:p>
            <a:pPr defTabSz="995363" eaLnBrk="1" fontAlgn="auto" hangingPunct="1">
              <a:spcBef>
                <a:spcPct val="15000"/>
              </a:spcBef>
              <a:spcAft>
                <a:spcPct val="1500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</a:rPr>
              <a:t>7</a:t>
            </a:r>
            <a:endParaRPr lang="en-US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Oval 86"/>
          <p:cNvSpPr>
            <a:spLocks noChangeArrowheads="1"/>
          </p:cNvSpPr>
          <p:nvPr/>
        </p:nvSpPr>
        <p:spPr bwMode="gray">
          <a:xfrm>
            <a:off x="5464991" y="5913304"/>
            <a:ext cx="252000" cy="2520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18000" bIns="0" anchor="ctr" anchorCtr="1"/>
          <a:lstStyle/>
          <a:p>
            <a:pPr defTabSz="995363" eaLnBrk="1" fontAlgn="auto" hangingPunct="1">
              <a:spcBef>
                <a:spcPct val="15000"/>
              </a:spcBef>
              <a:spcAft>
                <a:spcPct val="15000"/>
              </a:spcAft>
              <a:defRPr/>
            </a:pPr>
            <a:r>
              <a:rPr lang="ru-RU" sz="1100" b="1" kern="0" dirty="0" smtClean="0">
                <a:solidFill>
                  <a:srgbClr val="FFFFFF"/>
                </a:solidFill>
                <a:latin typeface="Arial"/>
              </a:rPr>
              <a:t>8</a:t>
            </a:r>
            <a:endParaRPr lang="en-US" sz="1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8065" y="1848729"/>
            <a:ext cx="352442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Диагностика операционной деятельности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и разработка целевой операционной модели </a:t>
            </a:r>
          </a:p>
        </p:txBody>
      </p:sp>
      <p:sp>
        <p:nvSpPr>
          <p:cNvPr id="75" name="Пятиугольник 74"/>
          <p:cNvSpPr/>
          <p:nvPr/>
        </p:nvSpPr>
        <p:spPr bwMode="auto">
          <a:xfrm>
            <a:off x="1640792" y="5733256"/>
            <a:ext cx="1440000" cy="648000"/>
          </a:xfrm>
          <a:prstGeom prst="homePlate">
            <a:avLst>
              <a:gd name="adj" fmla="val 23690"/>
            </a:avLst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+mn-lt"/>
                <a:cs typeface="Arial" charset="0"/>
              </a:rPr>
              <a:t>Целевая</a:t>
            </a:r>
            <a:r>
              <a:rPr lang="ru-RU" sz="1400" b="1" kern="0" dirty="0">
                <a:solidFill>
                  <a:srgbClr val="FFFFFF"/>
                </a:solidFill>
                <a:latin typeface="+mn-lt"/>
                <a:cs typeface="Arial" charset="0"/>
              </a:rPr>
              <a:t> </a:t>
            </a:r>
            <a:r>
              <a:rPr lang="ru-RU" sz="1400" b="1" kern="0" dirty="0" smtClean="0">
                <a:solidFill>
                  <a:srgbClr val="FFFFFF"/>
                </a:solidFill>
                <a:latin typeface="+mn-lt"/>
                <a:cs typeface="Arial" charset="0"/>
              </a:rPr>
              <a:t>операционная модель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sp>
        <p:nvSpPr>
          <p:cNvPr id="77" name="Пятиугольник 76"/>
          <p:cNvSpPr/>
          <p:nvPr/>
        </p:nvSpPr>
        <p:spPr bwMode="auto">
          <a:xfrm>
            <a:off x="3152952" y="5733256"/>
            <a:ext cx="1512000" cy="648000"/>
          </a:xfrm>
          <a:prstGeom prst="homePlate">
            <a:avLst>
              <a:gd name="adj" fmla="val 23690"/>
            </a:avLst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+mn-lt"/>
                <a:cs typeface="Arial" charset="0"/>
              </a:rPr>
              <a:t>План трансформации</a:t>
            </a:r>
            <a:br>
              <a:rPr lang="ru-RU" sz="1400" b="1" kern="0" dirty="0" smtClean="0">
                <a:solidFill>
                  <a:srgbClr val="FFFFFF"/>
                </a:solidFill>
                <a:latin typeface="+mn-lt"/>
                <a:cs typeface="Arial" charset="0"/>
              </a:rPr>
            </a:br>
            <a:r>
              <a:rPr lang="ru-RU" sz="1400" b="1" kern="0" dirty="0" smtClean="0">
                <a:solidFill>
                  <a:srgbClr val="FFFFFF"/>
                </a:solidFill>
                <a:latin typeface="+mn-lt"/>
                <a:cs typeface="Arial" charset="0"/>
              </a:rPr>
              <a:t>бизнеса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9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Была разработана в рамках проекта для консолидации операционной логистики курной компании нефтегазовой отрасли и успешно зарекомендовала себя на других проектах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/>
              <a:t>Референтная</a:t>
            </a:r>
            <a:r>
              <a:rPr lang="ru-RU" dirty="0"/>
              <a:t> модель процессов операционной логистики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5A00A3-567A-4FD3-93A9-00B263785ED2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3" y="1124744"/>
            <a:ext cx="9565453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/>
          <p:cNvGraphicFramePr>
            <a:graphicFrameLocks noGrp="1"/>
          </p:cNvGraphicFramePr>
          <p:nvPr>
            <p:extLst/>
          </p:nvPr>
        </p:nvGraphicFramePr>
        <p:xfrm>
          <a:off x="271727" y="707012"/>
          <a:ext cx="9433801" cy="556686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08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9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91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Продукты питания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</a:rPr>
                        <a:t>Розничная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оптовая торговля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</a:rPr>
                        <a:t>Безалкогольные и алкогольные напитки</a:t>
                      </a:r>
                      <a:endParaRPr lang="en-US" sz="1200" b="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4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b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b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b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b="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FMCG</a:t>
                      </a:r>
                      <a:r>
                        <a:rPr lang="lv-LV" sz="1200" b="0" u="non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u="non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производители</a:t>
                      </a:r>
                      <a:endParaRPr lang="en-US" sz="1200" b="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Тяжелая</a:t>
                      </a:r>
                      <a:r>
                        <a:rPr lang="ru-RU" sz="1200" b="0" u="non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промышленность</a:t>
                      </a:r>
                      <a:endParaRPr lang="en-US" sz="1200" b="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Медицина</a:t>
                      </a:r>
                      <a:r>
                        <a:rPr lang="en-US" sz="1200" b="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200" b="0" u="non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фармацевтика</a:t>
                      </a:r>
                      <a:endParaRPr lang="en-US" sz="1200" b="0" u="none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7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b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b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b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none" baseline="0" dirty="0" smtClean="0">
                          <a:solidFill>
                            <a:schemeClr val="bg1"/>
                          </a:solidFill>
                        </a:rPr>
                        <a:t>Строительные </a:t>
                      </a:r>
                      <a:r>
                        <a:rPr lang="en-US" sz="1200" b="0" u="none" baseline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b="0" u="none" baseline="0" dirty="0" smtClean="0">
                          <a:solidFill>
                            <a:schemeClr val="bg1"/>
                          </a:solidFill>
                        </a:rPr>
                        <a:t> девелоперские компании</a:t>
                      </a:r>
                      <a:endParaRPr lang="en-US" sz="12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none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Логистические услуги</a:t>
                      </a:r>
                      <a:endParaRPr lang="en-US" sz="1200" b="0" u="none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none" dirty="0" smtClean="0">
                          <a:solidFill>
                            <a:schemeClr val="bg1"/>
                          </a:solidFill>
                        </a:rPr>
                        <a:t>Агропром</a:t>
                      </a:r>
                      <a:r>
                        <a:rPr lang="ru-RU" sz="1200" b="0" u="none" baseline="0" dirty="0" smtClean="0">
                          <a:solidFill>
                            <a:schemeClr val="bg1"/>
                          </a:solidFill>
                        </a:rPr>
                        <a:t> и </a:t>
                      </a:r>
                      <a:r>
                        <a:rPr lang="ru-RU" sz="1200" b="0" u="none" dirty="0" smtClean="0">
                          <a:solidFill>
                            <a:schemeClr val="bg1"/>
                          </a:solidFill>
                        </a:rPr>
                        <a:t>другие</a:t>
                      </a:r>
                      <a:r>
                        <a:rPr lang="ru-RU" sz="1200" b="0" u="none" baseline="0" dirty="0" smtClean="0">
                          <a:solidFill>
                            <a:schemeClr val="bg1"/>
                          </a:solidFill>
                        </a:rPr>
                        <a:t> отрасли</a:t>
                      </a:r>
                      <a:endParaRPr lang="en-US" sz="12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28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b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noFill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b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4994" marR="74994" marT="0" marB="0" anchor="b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Клиенты </a:t>
            </a:r>
            <a:r>
              <a:rPr lang="lv-LV" dirty="0" smtClean="0"/>
              <a:t>LFA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5A00A3-567A-4FD3-93A9-00B263785ED2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43735" y="1098497"/>
            <a:ext cx="9229669" cy="5138815"/>
            <a:chOff x="298428" y="1130758"/>
            <a:chExt cx="9328461" cy="5138815"/>
          </a:xfrm>
        </p:grpSpPr>
        <p:pic>
          <p:nvPicPr>
            <p:cNvPr id="9" name="Picture 7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164" y="4847886"/>
              <a:ext cx="1544803" cy="98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056" y="3632602"/>
              <a:ext cx="640786" cy="64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D:\Рабочий стол Sasha\logo-sladk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961" y="1703138"/>
              <a:ext cx="824866" cy="306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68" y="1165126"/>
              <a:ext cx="576062" cy="57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D:\Рабочий стол Sasha\200px-Mars_Inc_svg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694" y="1576360"/>
              <a:ext cx="1074339" cy="286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28" y="3615790"/>
              <a:ext cx="614573" cy="61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659" y="3669391"/>
              <a:ext cx="756147" cy="44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D:\Рабочий стол Sasha\a739a840c9e79fa7516141dd40911ef5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372" y="2592495"/>
              <a:ext cx="729814" cy="468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D:\Рабочий стол Sasha\post-816441-1298152856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957" y="1921344"/>
              <a:ext cx="1259979" cy="432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310" y="1130758"/>
              <a:ext cx="1448450" cy="367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263" y="2263855"/>
              <a:ext cx="585803" cy="356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4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129" y="1217405"/>
              <a:ext cx="1099020" cy="17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77" y="2557501"/>
              <a:ext cx="843983" cy="477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7" descr="D:\Рабочий стол Sasha\wuensche2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290" y="2789070"/>
              <a:ext cx="918842" cy="195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78" y="2070801"/>
              <a:ext cx="614974" cy="394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417" y="2681195"/>
              <a:ext cx="856445" cy="35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431" y="2695043"/>
              <a:ext cx="552305" cy="34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543" y="1524304"/>
              <a:ext cx="573738" cy="37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949" y="2075725"/>
              <a:ext cx="758332" cy="21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802" y="5845651"/>
              <a:ext cx="690950" cy="38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9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5730" y="3602212"/>
              <a:ext cx="925830" cy="31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730" y="2426890"/>
              <a:ext cx="693793" cy="295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1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3441" y="5354018"/>
              <a:ext cx="540503" cy="28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53" y="2789070"/>
              <a:ext cx="710952" cy="21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677" y="3660536"/>
              <a:ext cx="1093155" cy="46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4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730" y="5537176"/>
              <a:ext cx="810740" cy="26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1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667" y="1182176"/>
              <a:ext cx="1038578" cy="409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2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01137" y="2012766"/>
              <a:ext cx="1088977" cy="28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3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15613" r="7722" b="17223"/>
            <a:stretch/>
          </p:blipFill>
          <p:spPr bwMode="auto">
            <a:xfrm>
              <a:off x="4234076" y="1182176"/>
              <a:ext cx="549617" cy="36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4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863" y="1205610"/>
              <a:ext cx="902835" cy="219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850" y="1544556"/>
              <a:ext cx="1174667" cy="39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6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833" y="1556034"/>
              <a:ext cx="782151" cy="33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7"/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77" b="38063"/>
            <a:stretch/>
          </p:blipFill>
          <p:spPr bwMode="auto">
            <a:xfrm>
              <a:off x="4234076" y="2434873"/>
              <a:ext cx="984169" cy="215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8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386" y="4870533"/>
              <a:ext cx="1005651" cy="358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088" y="5367032"/>
              <a:ext cx="676257" cy="4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0"/>
            <p:cNvPicPr>
              <a:picLocks noChangeAspect="1" noChangeArrowheads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5" t="23090" r="18677" b="25358"/>
            <a:stretch/>
          </p:blipFill>
          <p:spPr bwMode="auto">
            <a:xfrm>
              <a:off x="3712460" y="5867918"/>
              <a:ext cx="1031442" cy="36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62"/>
            <p:cNvPicPr>
              <a:picLocks noChangeAspect="1" noChangeArrowheads="1"/>
            </p:cNvPicPr>
            <p:nvPr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4" t="7597" r="8358"/>
            <a:stretch/>
          </p:blipFill>
          <p:spPr bwMode="auto">
            <a:xfrm>
              <a:off x="2194775" y="5304247"/>
              <a:ext cx="685181" cy="422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3"/>
            <p:cNvPicPr>
              <a:picLocks noChangeAspect="1" noChangeArrowheads="1"/>
            </p:cNvPicPr>
            <p:nvPr/>
          </p:nvPicPr>
          <p:blipFill rotWithShape="1">
            <a:blip r:embed="rId42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25" b="38510"/>
            <a:stretch/>
          </p:blipFill>
          <p:spPr bwMode="auto">
            <a:xfrm>
              <a:off x="1904715" y="5829377"/>
              <a:ext cx="1163951" cy="28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64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973" y="5049866"/>
              <a:ext cx="714248" cy="847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5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507109"/>
              <a:ext cx="551591" cy="5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6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616" y="3979792"/>
              <a:ext cx="485196" cy="38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8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68" y="5880379"/>
              <a:ext cx="757840" cy="31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70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211" y="3533949"/>
              <a:ext cx="678232" cy="51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1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041" y="2375895"/>
              <a:ext cx="454572" cy="30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5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1135" y="3979792"/>
              <a:ext cx="1270041" cy="369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78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382" y="5910888"/>
              <a:ext cx="1557340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81" descr="D:\Рабочий стол Sasha\mvideo_big.png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23" y="1627656"/>
              <a:ext cx="950147" cy="306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82"/>
            <p:cNvPicPr>
              <a:picLocks noChangeAspect="1" noChangeArrowheads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369" y="4877954"/>
              <a:ext cx="2208456" cy="35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84" descr="D:\Рабочий стол Sasha\600px-Russian_Post_svg.png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305" y="5313773"/>
              <a:ext cx="921250" cy="446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5" descr="D:\Рабочий стол Sasha\800px-Gazprom-Logo_svg.png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476" y="3777164"/>
              <a:ext cx="1056298" cy="51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87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158" y="1876443"/>
              <a:ext cx="891014" cy="594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89" descr="D:\Рабочий стол Sasha\Metinvest_Logo_Ukr.png"/>
            <p:cNvPicPr>
              <a:picLocks noChangeAspect="1" noChangeArrowheads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621" y="3573320"/>
              <a:ext cx="1147418" cy="192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91"/>
            <p:cNvPicPr>
              <a:picLocks noChangeAspect="1" noChangeArrowheads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181" y="4088743"/>
              <a:ext cx="673034" cy="22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92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597" y="3530140"/>
              <a:ext cx="1529795" cy="31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93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057" y="5733924"/>
              <a:ext cx="1136616" cy="25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94"/>
            <p:cNvPicPr>
              <a:picLocks noChangeAspect="1" noChangeArrowheads="1"/>
            </p:cNvPicPr>
            <p:nvPr/>
          </p:nvPicPr>
          <p:blipFill>
            <a:blip r:embed="rId6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5443" y="4828286"/>
              <a:ext cx="962053" cy="57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98" descr="D:\Рабочий стол Sasha\logo.png"/>
            <p:cNvPicPr>
              <a:picLocks noChangeAspect="1" noChangeArrowheads="1"/>
            </p:cNvPicPr>
            <p:nvPr/>
          </p:nvPicPr>
          <p:blipFill rotWithShape="1"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83"/>
            <a:stretch/>
          </p:blipFill>
          <p:spPr bwMode="auto">
            <a:xfrm>
              <a:off x="7141595" y="6021288"/>
              <a:ext cx="1561302" cy="248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99"/>
            <p:cNvPicPr>
              <a:picLocks noChangeAspect="1" noChangeArrowheads="1"/>
            </p:cNvPicPr>
            <p:nvPr/>
          </p:nvPicPr>
          <p:blipFill>
            <a:blip r:embed="rId6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257" y="3923077"/>
              <a:ext cx="571513" cy="378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100"/>
            <p:cNvPicPr>
              <a:picLocks noChangeAspect="1" noChangeArrowheads="1"/>
            </p:cNvPicPr>
            <p:nvPr/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13" y="5245868"/>
              <a:ext cx="883917" cy="45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03" descr="D:\Рабочий стол Sasha\felix_2.jpg"/>
            <p:cNvPicPr>
              <a:picLocks noChangeAspect="1" noChangeArrowheads="1"/>
            </p:cNvPicPr>
            <p:nvPr/>
          </p:nvPicPr>
          <p:blipFill rotWithShape="1"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5"/>
            <a:stretch/>
          </p:blipFill>
          <p:spPr bwMode="auto">
            <a:xfrm>
              <a:off x="8768084" y="5739729"/>
              <a:ext cx="653055" cy="46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05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BEBA8EAE-BF5A-486C-A8C5-ECC9F3942E4B}">
                  <a14:imgProps xmlns:a14="http://schemas.microsoft.com/office/drawing/2010/main">
                    <a14:imgLayer r:embed="rId6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744" y="1986736"/>
              <a:ext cx="589895" cy="237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1" y="2058884"/>
              <a:ext cx="651472" cy="58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1" descr="D:\Рабочий стол Sasha\Pepsi_2007.png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1232" y="1213814"/>
              <a:ext cx="754911" cy="754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2" descr="D:\Рабочий стол Sasha\isto4nik.png"/>
            <p:cNvPicPr>
              <a:picLocks noChangeAspect="1" noChangeArrowheads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443" y="1212672"/>
              <a:ext cx="730411" cy="498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9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BEBA8EAE-BF5A-486C-A8C5-ECC9F3942E4B}">
                  <a14:imgProps xmlns:a14="http://schemas.microsoft.com/office/drawing/2010/main">
                    <a14:imgLayer r:embed="rId7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749" y="2288878"/>
              <a:ext cx="666303" cy="57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37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216" y="2694887"/>
              <a:ext cx="650509" cy="38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38"/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102" y="1803291"/>
              <a:ext cx="1405712" cy="38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50"/>
            <p:cNvPicPr>
              <a:picLocks noChangeAspect="1" noChangeArrowheads="1"/>
            </p:cNvPicPr>
            <p:nvPr/>
          </p:nvPicPr>
          <p:blipFill rotWithShape="1"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24"/>
            <a:stretch/>
          </p:blipFill>
          <p:spPr bwMode="auto">
            <a:xfrm>
              <a:off x="9155462" y="2052612"/>
              <a:ext cx="471427" cy="55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04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328" y="2736461"/>
              <a:ext cx="1304138" cy="24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36"/>
            <p:cNvPicPr>
              <a:picLocks noChangeAspect="1" noChangeArrowheads="1"/>
            </p:cNvPicPr>
            <p:nvPr/>
          </p:nvPicPr>
          <p:blipFill rotWithShape="1"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53481" y="1236613"/>
              <a:ext cx="776125" cy="30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45"/>
            <p:cNvPicPr>
              <a:picLocks noChangeAspect="1" noChangeArrowheads="1"/>
            </p:cNvPicPr>
            <p:nvPr/>
          </p:nvPicPr>
          <p:blipFill rotWithShape="1"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033061" y="1618574"/>
              <a:ext cx="557828" cy="26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69"/>
            <p:cNvPicPr>
              <a:picLocks noChangeAspect="1" noChangeArrowheads="1"/>
            </p:cNvPicPr>
            <p:nvPr/>
          </p:nvPicPr>
          <p:blipFill>
            <a:blip r:embed="rId7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8052" y="2139024"/>
              <a:ext cx="752320" cy="53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16"/>
            <p:cNvPicPr>
              <a:picLocks noChangeAspect="1" noChangeArrowheads="1"/>
            </p:cNvPicPr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290" y="2271085"/>
              <a:ext cx="814100" cy="33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72"/>
            <p:cNvPicPr>
              <a:picLocks noChangeAspect="1" noChangeArrowheads="1"/>
            </p:cNvPicPr>
            <p:nvPr/>
          </p:nvPicPr>
          <p:blipFill rotWithShape="1">
            <a:blip r:embed="rId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59394" y="2513488"/>
              <a:ext cx="634061" cy="45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9"/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03" y="4854925"/>
              <a:ext cx="1239331" cy="28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913" y="4884416"/>
              <a:ext cx="898044" cy="2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0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ctrTitle"/>
          </p:nvPr>
        </p:nvSpPr>
        <p:spPr>
          <a:xfrm>
            <a:off x="6511925" y="2276475"/>
            <a:ext cx="2049463" cy="3384773"/>
          </a:xfrm>
          <a:ln>
            <a:miter lim="800000"/>
            <a:headEnd/>
            <a:tailEnd/>
          </a:ln>
        </p:spPr>
        <p:txBody>
          <a:bodyPr lIns="180000"/>
          <a:lstStyle/>
          <a:p>
            <a:r>
              <a:rPr lang="ru-RU" altLang="ru-RU" sz="1400" dirty="0" smtClean="0">
                <a:latin typeface="Calibri" pitchFamily="34" charset="0"/>
              </a:rPr>
              <a:t>ООО «ЛФА</a:t>
            </a:r>
            <a:r>
              <a:rPr lang="en-US" altLang="ru-RU" sz="1400" dirty="0" smtClean="0">
                <a:latin typeface="Calibri" pitchFamily="34" charset="0"/>
              </a:rPr>
              <a:t> </a:t>
            </a:r>
            <a:r>
              <a:rPr lang="ru-RU" altLang="ru-RU" sz="1400" dirty="0" smtClean="0">
                <a:latin typeface="Calibri" pitchFamily="34" charset="0"/>
              </a:rPr>
              <a:t>Рус»</a:t>
            </a:r>
            <a:r>
              <a:rPr lang="en-US" altLang="ru-RU" sz="1400" dirty="0" smtClean="0">
                <a:latin typeface="Calibri" pitchFamily="34" charset="0"/>
              </a:rPr>
              <a:t/>
            </a:r>
            <a:br>
              <a:rPr lang="en-US" altLang="ru-RU" sz="1400" dirty="0" smtClean="0">
                <a:latin typeface="Calibri" pitchFamily="34" charset="0"/>
              </a:rPr>
            </a:br>
            <a:r>
              <a:rPr lang="ru-RU" altLang="ru-RU" sz="1400" dirty="0" smtClean="0">
                <a:latin typeface="Calibri" pitchFamily="34" charset="0"/>
              </a:rPr>
              <a:t>Представительство</a:t>
            </a:r>
            <a:br>
              <a:rPr lang="ru-RU" altLang="ru-RU" sz="1400" dirty="0" smtClean="0">
                <a:latin typeface="Calibri" pitchFamily="34" charset="0"/>
              </a:rPr>
            </a:br>
            <a:r>
              <a:rPr lang="en-US" altLang="ru-RU" sz="1400" dirty="0" smtClean="0">
                <a:latin typeface="Calibri" pitchFamily="34" charset="0"/>
              </a:rPr>
              <a:t>Logistics Field Audit™</a:t>
            </a:r>
            <a:br>
              <a:rPr lang="en-US" altLang="ru-RU" sz="1400" dirty="0" smtClean="0">
                <a:latin typeface="Calibri" pitchFamily="34" charset="0"/>
              </a:rPr>
            </a:br>
            <a:r>
              <a:rPr lang="ru-RU" altLang="ru-RU" sz="1400" dirty="0" smtClean="0">
                <a:latin typeface="Calibri" pitchFamily="34" charset="0"/>
              </a:rPr>
              <a:t>в России, Украине и Казахстане</a:t>
            </a:r>
            <a:br>
              <a:rPr lang="ru-RU" altLang="ru-RU" sz="1400" dirty="0" smtClean="0">
                <a:latin typeface="Calibri" pitchFamily="34" charset="0"/>
              </a:rPr>
            </a:br>
            <a:r>
              <a:rPr lang="en-US" altLang="ru-RU" sz="1400" dirty="0" smtClean="0">
                <a:latin typeface="Calibri" pitchFamily="34" charset="0"/>
              </a:rPr>
              <a:t/>
            </a:r>
            <a:br>
              <a:rPr lang="en-US" altLang="ru-RU" sz="1400" dirty="0" smtClean="0">
                <a:latin typeface="Calibri" pitchFamily="34" charset="0"/>
              </a:rPr>
            </a:br>
            <a:r>
              <a:rPr lang="ru-RU" altLang="ru-RU" sz="1400" dirty="0"/>
              <a:t>101000, Москва г., Маросейка </a:t>
            </a:r>
            <a:r>
              <a:rPr lang="ru-RU" altLang="ru-RU" sz="1400" dirty="0" err="1"/>
              <a:t>ул</a:t>
            </a:r>
            <a:r>
              <a:rPr lang="ru-RU" altLang="ru-RU" sz="1400" dirty="0"/>
              <a:t>,</a:t>
            </a:r>
            <a:br>
              <a:rPr lang="ru-RU" altLang="ru-RU" sz="1400" dirty="0"/>
            </a:br>
            <a:r>
              <a:rPr lang="ru-RU" altLang="ru-RU" sz="1400" dirty="0"/>
              <a:t>дом № 3/13,</a:t>
            </a:r>
            <a:br>
              <a:rPr lang="ru-RU" altLang="ru-RU" sz="1400" dirty="0"/>
            </a:br>
            <a:r>
              <a:rPr lang="ru-RU" altLang="ru-RU" sz="1400" dirty="0"/>
              <a:t>строение 1</a:t>
            </a:r>
            <a:br>
              <a:rPr lang="ru-RU" altLang="ru-RU" sz="1400" dirty="0"/>
            </a:b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ru-RU" altLang="ru-RU" sz="1400" dirty="0"/>
              <a:t>+7 (495) 760 </a:t>
            </a:r>
            <a:r>
              <a:rPr lang="en-US" altLang="ru-RU" sz="1400" dirty="0"/>
              <a:t>2208</a:t>
            </a: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en-US" altLang="ru-RU" sz="1400" dirty="0">
                <a:hlinkClick r:id="rId2"/>
              </a:rPr>
              <a:t>lfa@lfa.ru</a:t>
            </a:r>
            <a:r>
              <a:rPr lang="en-US" altLang="ru-RU" sz="1400" dirty="0"/>
              <a:t> </a:t>
            </a: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en-US" altLang="ru-RU" sz="1400" dirty="0"/>
              <a:t>www.lfa.ru</a:t>
            </a:r>
            <a:endParaRPr lang="ru-RU" altLang="ru-RU" sz="1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111.EmMUKApLaiGZ0p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z33vLux0CzhhZjjJ.g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raSsaaMkGpMaW3D8jS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111.EmMUKApLaiGZ0p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z33vLux0CzhhZjjJ.g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raSsaaMkGpMaW3D8jSU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111.EmMUKApLaiGZ0p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JMe_qbkkeeikhhy30X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yQQpDHfUuaJyW2_wo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z33vLux0CzhhZjjJ.g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qfTNW8YkifLRPeCuW9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raSsaaMkGpMaW3D8jS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PsTqVnaU.B7VJfzpkC7g"/>
</p:tagLst>
</file>

<file path=ppt/theme/theme1.xml><?xml version="1.0" encoding="utf-8"?>
<a:theme xmlns:a="http://schemas.openxmlformats.org/drawingml/2006/main" name="1_Тема Office">
  <a:themeElements>
    <a:clrScheme name="LFA_SPG_111111">
      <a:dk1>
        <a:srgbClr val="000000"/>
      </a:dk1>
      <a:lt1>
        <a:srgbClr val="FFFFFF"/>
      </a:lt1>
      <a:dk2>
        <a:srgbClr val="FF6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69696"/>
      </a:hlink>
      <a:folHlink>
        <a:srgbClr val="77777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 fontAlgn="base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hlink"/>
          </a:buClr>
          <a:buSzPct val="110000"/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1270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Специальное оформление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Title &amp; Bullets 6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004FAA"/>
      </a:accent1>
      <a:accent2>
        <a:srgbClr val="04A035"/>
      </a:accent2>
      <a:accent3>
        <a:srgbClr val="FFFFFF"/>
      </a:accent3>
      <a:accent4>
        <a:srgbClr val="363636"/>
      </a:accent4>
      <a:accent5>
        <a:srgbClr val="AAB2D2"/>
      </a:accent5>
      <a:accent6>
        <a:srgbClr val="03912F"/>
      </a:accent6>
      <a:hlink>
        <a:srgbClr val="04A035"/>
      </a:hlink>
      <a:folHlink>
        <a:srgbClr val="04A035"/>
      </a:folHlink>
    </a:clrScheme>
    <a:fontScheme name="Title &amp; Bullet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2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333399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3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004FAA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00479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4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004FAA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00479A"/>
        </a:accent6>
        <a:hlink>
          <a:srgbClr val="009999"/>
        </a:hlink>
        <a:folHlink>
          <a:srgbClr val="04A0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5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04A035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03912F"/>
        </a:accent6>
        <a:hlink>
          <a:srgbClr val="009999"/>
        </a:hlink>
        <a:folHlink>
          <a:srgbClr val="04A0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&amp; Bullets 6">
        <a:dk1>
          <a:srgbClr val="414141"/>
        </a:dk1>
        <a:lt1>
          <a:srgbClr val="FFFFFF"/>
        </a:lt1>
        <a:dk2>
          <a:srgbClr val="000000"/>
        </a:dk2>
        <a:lt2>
          <a:srgbClr val="000000"/>
        </a:lt2>
        <a:accent1>
          <a:srgbClr val="004FAA"/>
        </a:accent1>
        <a:accent2>
          <a:srgbClr val="04A035"/>
        </a:accent2>
        <a:accent3>
          <a:srgbClr val="FFFFFF"/>
        </a:accent3>
        <a:accent4>
          <a:srgbClr val="363636"/>
        </a:accent4>
        <a:accent5>
          <a:srgbClr val="AAB2D2"/>
        </a:accent5>
        <a:accent6>
          <a:srgbClr val="03912F"/>
        </a:accent6>
        <a:hlink>
          <a:srgbClr val="04A035"/>
        </a:hlink>
        <a:folHlink>
          <a:srgbClr val="04A0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LFA new design</Template>
  <TotalTime>6576</TotalTime>
  <Words>363</Words>
  <Application>Microsoft Office PowerPoint</Application>
  <PresentationFormat>Лист A4 (210x297 мм)</PresentationFormat>
  <Paragraphs>78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1_Тема Office</vt:lpstr>
      <vt:lpstr>3_Специальное оформление</vt:lpstr>
      <vt:lpstr>Title &amp; Bullets</vt:lpstr>
      <vt:lpstr>think-cell Slide</vt:lpstr>
      <vt:lpstr>Целевая операционная модель МТО и референтная модель операционной логистики в компаниях нефтегазовой отрасли</vt:lpstr>
      <vt:lpstr>Разные консалтинговые компании могут отличаться по взглядам на то, что включать в понятие операционной модели, но они едины в одном: операционная модель это мост между стратегическим уровнем к операционным уровнем</vt:lpstr>
      <vt:lpstr>Наша компания развивает концепцию операционной модели применительно к системе закупок (МТО), логистике и управлению цепями поставок Диагностика по 8 областям позволяет выявить несоответствие текущей операционной деятельности и стратегий бизнеса, разработать целевую операционную модель и план бизнес-инициатив по трансфор-мации бизнеса в соответствии с выработанными стратегиями бизнеса</vt:lpstr>
      <vt:lpstr>Была разработана в рамках проекта для консолидации операционной логистики курной компании нефтегазовой отрасли и успешно зарекомендовала себя на других проектах</vt:lpstr>
      <vt:lpstr>Презентация PowerPoint</vt:lpstr>
      <vt:lpstr>ООО «ЛФА Рус» Представительство Logistics Field Audit™ в России, Украине и Казахстане  101000, Москва г., Маросейка ул, дом № 3/13, строение 1  +7 (495) 760 2208  lfa@lfa.ru  www.lfa.ru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Решения в области закупок, логистики и управления цепочками поставок Logistics Field Audit™ (ЛФА)</dc:title>
  <dc:creator>САША</dc:creator>
  <cp:lastModifiedBy>user 316-2</cp:lastModifiedBy>
  <cp:revision>1294</cp:revision>
  <cp:lastPrinted>2012-05-04T09:48:22Z</cp:lastPrinted>
  <dcterms:created xsi:type="dcterms:W3CDTF">2011-04-06T12:57:38Z</dcterms:created>
  <dcterms:modified xsi:type="dcterms:W3CDTF">2018-06-07T14:51:45Z</dcterms:modified>
</cp:coreProperties>
</file>