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19"/>
  </p:notesMasterIdLst>
  <p:handoutMasterIdLst>
    <p:handoutMasterId r:id="rId20"/>
  </p:handoutMasterIdLst>
  <p:sldIdLst>
    <p:sldId id="433" r:id="rId2"/>
    <p:sldId id="416" r:id="rId3"/>
    <p:sldId id="374" r:id="rId4"/>
    <p:sldId id="434" r:id="rId5"/>
    <p:sldId id="436" r:id="rId6"/>
    <p:sldId id="449" r:id="rId7"/>
    <p:sldId id="448" r:id="rId8"/>
    <p:sldId id="438" r:id="rId9"/>
    <p:sldId id="439" r:id="rId10"/>
    <p:sldId id="440" r:id="rId11"/>
    <p:sldId id="441" r:id="rId12"/>
    <p:sldId id="442" r:id="rId13"/>
    <p:sldId id="445" r:id="rId14"/>
    <p:sldId id="447" r:id="rId15"/>
    <p:sldId id="446" r:id="rId16"/>
    <p:sldId id="413" r:id="rId17"/>
    <p:sldId id="265" r:id="rId18"/>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F46A7"/>
    <a:srgbClr val="970A82"/>
    <a:srgbClr val="FF3399"/>
    <a:srgbClr val="FF0000"/>
    <a:srgbClr val="FFFFFF"/>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15" autoAdjust="0"/>
    <p:restoredTop sz="81250" autoAdjust="0"/>
  </p:normalViewPr>
  <p:slideViewPr>
    <p:cSldViewPr snapToGrid="0" showGuides="1">
      <p:cViewPr>
        <p:scale>
          <a:sx n="98" d="100"/>
          <a:sy n="98" d="100"/>
        </p:scale>
        <p:origin x="2624" y="784"/>
      </p:cViewPr>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ru-RU" sz="500" dirty="0"/>
              <a:t>Про название</a:t>
            </a:r>
            <a:endParaRPr lang="en-US" sz="500" dirty="0"/>
          </a:p>
          <a:p>
            <a:pPr marL="285750" indent="-285750">
              <a:buFontTx/>
              <a:buChar char="-"/>
            </a:pPr>
            <a:r>
              <a:rPr lang="ru-RU" sz="500" dirty="0"/>
              <a:t>Телефон и </a:t>
            </a:r>
            <a:r>
              <a:rPr lang="ru-RU" sz="500" dirty="0" err="1"/>
              <a:t>покумон</a:t>
            </a:r>
            <a:r>
              <a:rPr lang="ru-RU" sz="500" dirty="0"/>
              <a:t> </a:t>
            </a:r>
            <a:r>
              <a:rPr lang="ru-RU" sz="500" dirty="0" err="1"/>
              <a:t>го</a:t>
            </a:r>
            <a:endParaRPr lang="ru-RU" sz="500" dirty="0"/>
          </a:p>
          <a:p>
            <a:pPr marL="285750" indent="-285750">
              <a:buFontTx/>
              <a:buChar char="-"/>
            </a:pPr>
            <a:r>
              <a:rPr lang="ru-RU" sz="500" dirty="0"/>
              <a:t>В следующие 10 лет </a:t>
            </a:r>
            <a:r>
              <a:rPr lang="ru-RU" sz="500" dirty="0" err="1"/>
              <a:t>диждитал</a:t>
            </a:r>
            <a:r>
              <a:rPr lang="ru-RU" sz="500" dirty="0"/>
              <a:t> принесёт </a:t>
            </a:r>
            <a:r>
              <a:rPr lang="ru-RU" sz="500" dirty="0" err="1"/>
              <a:t>вэлью</a:t>
            </a:r>
            <a:r>
              <a:rPr lang="ru-RU" sz="500" dirty="0"/>
              <a:t> больше чем когда либо ранее, начнется настоящая гонка </a:t>
            </a:r>
            <a:r>
              <a:rPr lang="ru-RU" sz="500" dirty="0" err="1"/>
              <a:t>ит</a:t>
            </a:r>
            <a:r>
              <a:rPr lang="ru-RU" sz="500" dirty="0"/>
              <a:t>-вооружения в том числе в закупках</a:t>
            </a:r>
            <a:endParaRPr lang="en-US" sz="500" dirty="0"/>
          </a:p>
          <a:p>
            <a:pPr marL="285750" indent="-285750">
              <a:buFontTx/>
              <a:buChar char="-"/>
            </a:pPr>
            <a:endParaRPr lang="ru-RU" sz="5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340672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Смарт </a:t>
            </a:r>
            <a:r>
              <a:rPr lang="ru-RU" dirty="0" err="1"/>
              <a:t>контаркты</a:t>
            </a:r>
            <a:endParaRPr lang="ru-RU" dirty="0"/>
          </a:p>
          <a:p>
            <a:r>
              <a:rPr lang="ru-RU" dirty="0"/>
              <a:t>Доверительные отношения</a:t>
            </a:r>
          </a:p>
          <a:p>
            <a:r>
              <a:rPr lang="ru-RU" dirty="0"/>
              <a:t>Возможность быстрой адаптации цепи поставок</a:t>
            </a:r>
          </a:p>
          <a:p>
            <a:endParaRPr lang="ru-R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279816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ru-RU" dirty="0"/>
              <a:t>Облегченное понимание данных и нахождение инсайдов</a:t>
            </a:r>
          </a:p>
          <a:p>
            <a:endParaRPr lang="ru-R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336809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ru-RU" sz="900" dirty="0"/>
              <a:t>Многие компании уже начали цифровую трансформацию</a:t>
            </a:r>
            <a:endParaRPr lang="en-US" sz="900" dirty="0"/>
          </a:p>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369658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155080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127807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Я не буду говорить</a:t>
            </a:r>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266698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Я не буду говорить</a:t>
            </a:r>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326996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900" dirty="0"/>
              <a:t>А лучше давайте поговорим о том, как в нефтянке строиться закупки и </a:t>
            </a:r>
          </a:p>
          <a:p>
            <a:r>
              <a:rPr lang="ru-RU" sz="900" dirty="0"/>
              <a:t>Многие думают что функция закупок полностью исчезнет благодаря работал-закупщикам, однако это нет так:</a:t>
            </a:r>
          </a:p>
          <a:p>
            <a:r>
              <a:rPr lang="ru-RU" sz="900" dirty="0"/>
              <a:t>Закупки будут управляемые глобальными целями компании , больше будут связаны с репутацией компании, поставщики будут часть/ единой экосистемы компании и у них будут единые цели</a:t>
            </a:r>
          </a:p>
          <a:p>
            <a:endParaRPr lang="ru-RU" sz="900" dirty="0"/>
          </a:p>
          <a:p>
            <a:pPr marL="285750" indent="-285750">
              <a:buFontTx/>
              <a:buChar char="-"/>
            </a:pPr>
            <a:r>
              <a:rPr lang="ru-RU" sz="900" b="1" dirty="0"/>
              <a:t>Думают сегодняшним днём</a:t>
            </a:r>
          </a:p>
          <a:p>
            <a:pPr marL="285750" indent="-285750">
              <a:buFontTx/>
              <a:buChar char="-"/>
            </a:pPr>
            <a:r>
              <a:rPr lang="ru-RU" sz="900" dirty="0"/>
              <a:t>В нефтянке крупные проекты долго идут но когда стартуют – это нечто крутое</a:t>
            </a:r>
          </a:p>
          <a:p>
            <a:pPr marL="285750" indent="-285750">
              <a:buFontTx/>
              <a:buChar char="-"/>
            </a:pPr>
            <a:r>
              <a:rPr lang="ru-RU" sz="900" dirty="0"/>
              <a:t>Требования выставляют на основании текущих проблем, а не думают в будущее</a:t>
            </a:r>
          </a:p>
          <a:p>
            <a:pPr marL="285750" indent="-285750">
              <a:buFontTx/>
              <a:buChar char="-"/>
            </a:pPr>
            <a:r>
              <a:rPr lang="ru-RU" sz="900" dirty="0"/>
              <a:t>И поэтому так и получается </a:t>
            </a:r>
            <a:endParaRPr lang="en-US" sz="900" dirty="0"/>
          </a:p>
          <a:p>
            <a:endParaRPr lang="en-US" sz="90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226793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Стоимость закупок будет уменьшатся а их связь с общими функциями компании только расти </a:t>
            </a:r>
          </a:p>
          <a:p>
            <a:pPr marL="342900" indent="-342900">
              <a:buAutoNum type="arabicPeriod"/>
            </a:pPr>
            <a:r>
              <a:rPr lang="ru-RU" dirty="0"/>
              <a:t>Отвечает за такие вещи как удовлетворение клиентов компании и соответствие бренду, управление кэш </a:t>
            </a:r>
            <a:r>
              <a:rPr lang="ru-RU" dirty="0" err="1"/>
              <a:t>флоу</a:t>
            </a:r>
            <a:r>
              <a:rPr lang="ru-RU" dirty="0"/>
              <a:t>, исполнением политик, </a:t>
            </a:r>
          </a:p>
          <a:p>
            <a:pPr marL="342900" indent="-342900">
              <a:buAutoNum type="arabicPeriod"/>
            </a:pPr>
            <a:r>
              <a:rPr lang="ru-RU" dirty="0"/>
              <a:t>Партнерство с департаментами и развитие цепи поставок и инноваций, понимание трендов категории</a:t>
            </a:r>
          </a:p>
          <a:p>
            <a:pPr marL="342900" indent="-342900">
              <a:buAutoNum type="arabicPeriod"/>
            </a:pPr>
            <a:r>
              <a:rPr lang="ru-RU" dirty="0"/>
              <a:t>Самая автоматизируемая часть, где сотрудники скорее настраивают правила работы системы, чем делают операционную работу сами</a:t>
            </a:r>
          </a:p>
          <a:p>
            <a:pPr marL="342900" indent="-342900">
              <a:buAutoNum type="arabicPeriod"/>
            </a:pPr>
            <a:endParaRPr lang="ru-RU" dirty="0"/>
          </a:p>
          <a:p>
            <a:r>
              <a:rPr lang="ru-RU" dirty="0"/>
              <a:t> </a:t>
            </a:r>
          </a:p>
          <a:p>
            <a:endParaRPr lang="ru-R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91674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Хотят блок </a:t>
            </a:r>
            <a:r>
              <a:rPr lang="ru-RU" dirty="0" err="1"/>
              <a:t>чейн</a:t>
            </a:r>
            <a:r>
              <a:rPr lang="ru-RU" dirty="0"/>
              <a:t> </a:t>
            </a:r>
            <a:r>
              <a:rPr lang="ru-RU" dirty="0" err="1"/>
              <a:t>привентить</a:t>
            </a:r>
            <a:r>
              <a:rPr lang="ru-RU" dirty="0"/>
              <a:t>, </a:t>
            </a:r>
          </a:p>
          <a:p>
            <a:r>
              <a:rPr lang="ru-RU" dirty="0"/>
              <a:t>Сейчас расскажу не как </a:t>
            </a:r>
            <a:r>
              <a:rPr lang="ru-RU" dirty="0" err="1"/>
              <a:t>привентить</a:t>
            </a:r>
            <a:r>
              <a:rPr lang="ru-RU" dirty="0"/>
              <a:t>, а как выстроить </a:t>
            </a:r>
            <a:r>
              <a:rPr lang="ru-RU" dirty="0" err="1"/>
              <a:t>статегию</a:t>
            </a:r>
            <a:r>
              <a:rPr lang="ru-RU" dirty="0"/>
              <a:t> закупок на базе </a:t>
            </a:r>
          </a:p>
          <a:p>
            <a:endParaRPr lang="ru-R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381779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Отчеты показывают, что 52 процента деятельности направлены на операционную работу</a:t>
            </a:r>
          </a:p>
          <a:p>
            <a:r>
              <a:rPr lang="ru-RU" dirty="0"/>
              <a:t>Быстрее скорость, меньше стоимость, больше точность</a:t>
            </a:r>
          </a:p>
          <a:p>
            <a:endParaRPr lang="ru-RU" dirty="0"/>
          </a:p>
          <a:p>
            <a:endParaRPr lang="ru-R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156209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65</a:t>
            </a:r>
            <a:r>
              <a:rPr lang="en-US" dirty="0"/>
              <a:t>% </a:t>
            </a:r>
            <a:r>
              <a:rPr lang="ru-RU" dirty="0"/>
              <a:t>директоров по закупкам говорят, что в следующие два года будут уделять аналитики основное значение</a:t>
            </a:r>
          </a:p>
          <a:p>
            <a:r>
              <a:rPr lang="ru-RU" dirty="0"/>
              <a:t>Возможность закупкам быть когнитивными </a:t>
            </a:r>
          </a:p>
          <a:p>
            <a:r>
              <a:rPr lang="ru-RU" dirty="0"/>
              <a:t>«легко предсказать какие работы исчезнут, но сложно предсказать какие появятся»</a:t>
            </a:r>
          </a:p>
          <a:p>
            <a:endParaRPr lang="ru-RU"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3351348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acebook.com/SAP" TargetMode="External"/><Relationship Id="rId3" Type="http://schemas.openxmlformats.org/officeDocument/2006/relationships/hyperlink" Target="http://www.sap.com/corporate-en/legal/copyright/index.epx" TargetMode="External"/><Relationship Id="rId7" Type="http://schemas.openxmlformats.org/officeDocument/2006/relationships/hyperlink" Target="https://www.linkedin.com/company/sap" TargetMode="External"/><Relationship Id="rId12"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twitter.com/sap" TargetMode="External"/><Relationship Id="rId5" Type="http://schemas.openxmlformats.org/officeDocument/2006/relationships/hyperlink" Target="https://plus.google.com/+SAP" TargetMode="External"/><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hyperlink" Target="https://www.sap.com/registration/contact.html" TargetMode="External"/><Relationship Id="rId9" Type="http://schemas.openxmlformats.org/officeDocument/2006/relationships/hyperlink" Target="https://www.youtube.com/user/SAP" TargetMode="External"/><Relationship Id="rId1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acebook.com/SAP" TargetMode="External"/><Relationship Id="rId3" Type="http://schemas.openxmlformats.org/officeDocument/2006/relationships/hyperlink" Target="https://www.sap.com/corporate/de/legal/copyright.html" TargetMode="External"/><Relationship Id="rId7" Type="http://schemas.openxmlformats.org/officeDocument/2006/relationships/hyperlink" Target="https://www.linkedin.com/company/sap" TargetMode="External"/><Relationship Id="rId12"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twitter.com/sap" TargetMode="External"/><Relationship Id="rId5" Type="http://schemas.openxmlformats.org/officeDocument/2006/relationships/hyperlink" Target="https://plus.google.com/+SAP" TargetMode="External"/><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hyperlink" Target="https://www.sap.com/registration/contact.html" TargetMode="External"/><Relationship Id="rId9" Type="http://schemas.openxmlformats.org/officeDocument/2006/relationships/hyperlink" Target="https://www.youtube.com/user/SAP" TargetMode="External"/><Relationship Id="rId1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pic>
        <p:nvPicPr>
          <p:cNvPr id="12"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pic>
        <p:nvPicPr>
          <p:cNvPr id="11" name="SAP Ariba Logo" descr="SAP Ariba Logo" title="SAP Ariba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288000" y="3646672"/>
            <a:ext cx="1108174" cy="216000"/>
          </a:xfrm>
          <a:prstGeom prst="rect">
            <a:avLst/>
          </a:prstGeom>
        </p:spPr>
      </p:pic>
      <p:sp>
        <p:nvSpPr>
          <p:cNvPr id="5" name="Title Image Placeholder" descr="Placeholder title image" title="Title image"/>
          <p:cNvSpPr>
            <a:spLocks noGrp="1"/>
          </p:cNvSpPr>
          <p:nvPr>
            <p:ph type="pic" sz="quarter" idx="12" hasCustomPrompt="1"/>
          </p:nvPr>
        </p:nvSpPr>
        <p:spPr bwMode="gray">
          <a:xfrm>
            <a:off x="1" y="0"/>
            <a:ext cx="111888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71173" y="0"/>
            <a:ext cx="3024002"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45271761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guide id="9" pos="704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mod="1">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28401980"/>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133" userDrawn="1">
          <p15:clr>
            <a:srgbClr val="FBAE40"/>
          </p15:clr>
        </p15:guide>
        <p15:guide id="5" orient="horz" pos="3204" userDrawn="1">
          <p15:clr>
            <a:srgbClr val="FBAE40"/>
          </p15:clr>
        </p15:guide>
        <p15:guide id="6" pos="73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252000"/>
            <a:ext cx="6097587"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mod="1">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19010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
    <p:bg>
      <p:bgRef idx="1001">
        <a:schemeClr val="bg1"/>
      </p:bgRef>
    </p:bg>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9" name="Speaker"/>
          <p:cNvSpPr>
            <a:spLocks noGrp="1"/>
          </p:cNvSpPr>
          <p:nvPr userDrawn="1">
            <p:ph type="subTitle" idx="1" hasCustomPrompt="1"/>
          </p:nvPr>
        </p:nvSpPr>
        <p:spPr bwMode="black">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2"/>
          <p:cNvSpPr>
            <a:spLocks noGrp="1"/>
          </p:cNvSpPr>
          <p:nvPr>
            <p:ph type="title" hasCustomPrompt="1"/>
          </p:nvPr>
        </p:nvSpPr>
        <p:spPr>
          <a:xfrm>
            <a:off x="288000" y="4024430"/>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7" name="SAP Ariba Logo" descr="SAP Ariba Logo" title="SAP Ariba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288000" y="3646672"/>
            <a:ext cx="1108174" cy="216000"/>
          </a:xfrm>
          <a:prstGeom prst="rect">
            <a:avLst/>
          </a:prstGeom>
        </p:spPr>
      </p:pic>
      <p:sp>
        <p:nvSpPr>
          <p:cNvPr id="5" name="Title image (illustration scene art)"/>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illustration</a:t>
            </a:r>
          </a:p>
        </p:txBody>
      </p:sp>
    </p:spTree>
    <p:extLst>
      <p:ext uri="{BB962C8B-B14F-4D97-AF65-F5344CB8AC3E}">
        <p14:creationId xmlns:p14="http://schemas.microsoft.com/office/powerpoint/2010/main" val="301887480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181" userDrawn="1">
          <p15:clr>
            <a:srgbClr val="FBAE40"/>
          </p15:clr>
        </p15:guide>
        <p15:guide id="3" orient="horz" pos="4145" userDrawn="1">
          <p15:clr>
            <a:srgbClr val="FBAE40"/>
          </p15:clr>
        </p15:guide>
        <p15:guide id="4" orient="horz" pos="2534" userDrawn="1">
          <p15:clr>
            <a:srgbClr val="FBAE40"/>
          </p15:clr>
        </p15:guide>
        <p15:guide id="5" orient="horz" pos="3164" userDrawn="1">
          <p15:clr>
            <a:srgbClr val="FBAE40"/>
          </p15:clr>
        </p15:guide>
        <p15:guide id="6" orient="horz" pos="3233" userDrawn="1">
          <p15:clr>
            <a:srgbClr val="FBAE40"/>
          </p15:clr>
        </p15:guide>
        <p15:guide id="7" orient="horz" pos="3505" userDrawn="1">
          <p15:clr>
            <a:srgbClr val="FBAE40"/>
          </p15:clr>
        </p15:guide>
        <p15:guide id="8" pos="70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4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8"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7200" y="5994000"/>
            <a:ext cx="1963636"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a:rPr>
              <a:t>www.sap.com/corporate-en/legal/copyright/index.epx</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27" name="Plus Google com icon with link">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62557" y="1749063"/>
            <a:ext cx="363600" cy="363600"/>
          </a:xfrm>
          <a:prstGeom prst="rect">
            <a:avLst/>
          </a:prstGeom>
        </p:spPr>
      </p:pic>
      <p:pic>
        <p:nvPicPr>
          <p:cNvPr id="28" name="Linkedin icon with link">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273814" y="1749959"/>
            <a:ext cx="361809" cy="361809"/>
          </a:xfrm>
          <a:prstGeom prst="rect">
            <a:avLst/>
          </a:prstGeom>
        </p:spPr>
      </p:pic>
      <p:pic>
        <p:nvPicPr>
          <p:cNvPr id="29" name="YouTube icon with link">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683278" y="1749063"/>
            <a:ext cx="363600" cy="363600"/>
          </a:xfrm>
          <a:prstGeom prst="rect">
            <a:avLst/>
          </a:prstGeom>
        </p:spPr>
      </p:pic>
      <p:pic>
        <p:nvPicPr>
          <p:cNvPr id="30" name="Twitter icon with link">
            <a:hlinkClick r:id="rId11" tooltip="https://twitter.com/sap"/>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94533" y="1749959"/>
            <a:ext cx="361809" cy="361809"/>
          </a:xfrm>
          <a:prstGeom prst="rect">
            <a:avLst/>
          </a:prstGeom>
        </p:spPr>
      </p:pic>
      <p:pic>
        <p:nvPicPr>
          <p:cNvPr id="31" name="Facebook icon with link">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03997" y="1749063"/>
            <a:ext cx="363600" cy="363600"/>
          </a:xfrm>
          <a:prstGeom prst="rect">
            <a:avLst/>
          </a:prstGeom>
        </p:spPr>
      </p:pic>
      <p:sp>
        <p:nvSpPr>
          <p:cNvPr id="32"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all of</a:t>
            </a:r>
            <a:r>
              <a:rPr lang="en-US" sz="1100" b="0" kern="1200" baseline="0" dirty="0">
                <a:solidFill>
                  <a:schemeClr val="tx1"/>
                </a:solidFill>
                <a:latin typeface="Arial"/>
                <a:ea typeface="Arial Unicode MS" panose="020B0604020202020204" pitchFamily="34" charset="-128"/>
                <a:cs typeface="+mn-cs"/>
              </a:rPr>
              <a:t> SAP</a:t>
            </a:r>
            <a:endParaRPr lang="en-US" sz="1100" b="0" kern="1200" dirty="0">
              <a:solidFill>
                <a:schemeClr val="tx1"/>
              </a:solidFill>
              <a:latin typeface="Arial"/>
              <a:ea typeface="Arial Unicode MS" panose="020B0604020202020204" pitchFamily="34" charset="-128"/>
              <a:cs typeface="+mn-cs"/>
            </a:endParaRPr>
          </a:p>
        </p:txBody>
      </p:sp>
      <p:pic>
        <p:nvPicPr>
          <p:cNvPr id="33" name="SAP Ariba Logo" descr="SAP Ariba Logo" title="SAP Ariba Logo"/>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03997"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7"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https://www.sap.com/corporate/de/legal/copyright.html</a:t>
            </a:r>
            <a:r>
              <a:rPr lang="de-DE" sz="800" kern="1200" noProof="0" dirty="0">
                <a:solidFill>
                  <a:schemeClr val="tx1"/>
                </a:solidFill>
                <a:effectLst/>
                <a:latin typeface="Arial"/>
                <a:ea typeface="+mn-ea"/>
                <a:cs typeface="+mn-cs"/>
              </a:rPr>
              <a:t>.</a:t>
            </a:r>
          </a:p>
        </p:txBody>
      </p:sp>
      <p:sp>
        <p:nvSpPr>
          <p:cNvPr id="27"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28" name="Plus Google com icon with link">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862557" y="1749063"/>
            <a:ext cx="363600" cy="363600"/>
          </a:xfrm>
          <a:prstGeom prst="rect">
            <a:avLst/>
          </a:prstGeom>
        </p:spPr>
      </p:pic>
      <p:pic>
        <p:nvPicPr>
          <p:cNvPr id="29" name="Linkedin icon with link">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273814" y="1749959"/>
            <a:ext cx="361809" cy="361809"/>
          </a:xfrm>
          <a:prstGeom prst="rect">
            <a:avLst/>
          </a:prstGeom>
        </p:spPr>
      </p:pic>
      <p:pic>
        <p:nvPicPr>
          <p:cNvPr id="30" name="YouTube icon with link">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683278" y="1749063"/>
            <a:ext cx="363600" cy="363600"/>
          </a:xfrm>
          <a:prstGeom prst="rect">
            <a:avLst/>
          </a:prstGeom>
        </p:spPr>
      </p:pic>
      <p:pic>
        <p:nvPicPr>
          <p:cNvPr id="31" name="Twitter icon with link">
            <a:hlinkClick r:id="rId11" tooltip="https://twitter.com/sap"/>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94533" y="1749959"/>
            <a:ext cx="361809" cy="361809"/>
          </a:xfrm>
          <a:prstGeom prst="rect">
            <a:avLst/>
          </a:prstGeom>
        </p:spPr>
      </p:pic>
      <p:pic>
        <p:nvPicPr>
          <p:cNvPr id="32" name="Facebook icon with link">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03997" y="1749063"/>
            <a:ext cx="363600" cy="363600"/>
          </a:xfrm>
          <a:prstGeom prst="rect">
            <a:avLst/>
          </a:prstGeom>
        </p:spPr>
      </p:pic>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34" name="SAP Ariba Logo" descr="SAP Ariba Logo" title="SAP Ariba Logo"/>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03997"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ack">
    <p:bg>
      <p:bgRef idx="1001">
        <a:schemeClr val="bg1"/>
      </p:bgRef>
    </p:bg>
    <p:spTree>
      <p:nvGrpSpPr>
        <p:cNvPr id="1" name=""/>
        <p:cNvGrpSpPr/>
        <p:nvPr/>
      </p:nvGrpSpPr>
      <p:grpSpPr>
        <a:xfrm>
          <a:off x="0" y="0"/>
          <a:ext cx="0" cy="0"/>
          <a:chOff x="0" y="0"/>
          <a:chExt cx="0" cy="0"/>
        </a:xfrm>
      </p:grpSpPr>
      <p:pic>
        <p:nvPicPr>
          <p:cNvPr id="12"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19535" y="6217668"/>
            <a:ext cx="1963636" cy="360000"/>
          </a:xfrm>
          <a:prstGeom prst="rect">
            <a:avLst/>
          </a:prstGeom>
        </p:spPr>
      </p:pic>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6" name="Speaker"/>
          <p:cNvSpPr>
            <a:spLocks noGrp="1"/>
          </p:cNvSpPr>
          <p:nvPr userDrawn="1">
            <p:ph type="subTitle" idx="1" hasCustomPrompt="1"/>
          </p:nvPr>
        </p:nvSpPr>
        <p:spPr bwMode="black">
          <a:xfrm>
            <a:off x="288000" y="4268503"/>
            <a:ext cx="859517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8000"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Ariba Logo" descr="SAP Ariba Logo" title="SAP Ariba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288000" y="1880235"/>
            <a:ext cx="1108174" cy="216000"/>
          </a:xfrm>
          <a:prstGeom prst="rect">
            <a:avLst/>
          </a:prstGeom>
        </p:spPr>
      </p:pic>
      <p:grpSp>
        <p:nvGrpSpPr>
          <p:cNvPr id="2" name="Hero Motion Band"/>
          <p:cNvGrpSpPr/>
          <p:nvPr userDrawn="1"/>
        </p:nvGrpSpPr>
        <p:grpSpPr>
          <a:xfrm>
            <a:off x="9171173"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19824106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55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Ariba Logo" descr="SAP Ariba Logo" title="SAP Ariba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mod="1">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5175"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6" r:id="rId2"/>
    <p:sldLayoutId id="2147483773" r:id="rId3"/>
    <p:sldLayoutId id="2147483775" r:id="rId4"/>
    <p:sldLayoutId id="2147483741" r:id="rId5"/>
    <p:sldLayoutId id="2147483765" r:id="rId6"/>
    <p:sldLayoutId id="2147483767" r:id="rId7"/>
    <p:sldLayoutId id="2147483743" r:id="rId8"/>
    <p:sldLayoutId id="2147483774" r:id="rId9"/>
    <p:sldLayoutId id="2147483745" r:id="rId10"/>
    <p:sldLayoutId id="2147483760" r:id="rId11"/>
    <p:sldLayoutId id="2147483768" r:id="rId12"/>
    <p:sldLayoutId id="2147483769" r:id="rId13"/>
    <p:sldLayoutId id="2147483770" r:id="rId14"/>
    <p:sldLayoutId id="2147483744" r:id="rId15"/>
    <p:sldLayoutId id="2147483777" r:id="rId16"/>
    <p:sldLayoutId id="2147483757" r:id="rId17"/>
    <p:sldLayoutId id="2147483748" r:id="rId18"/>
    <p:sldLayoutId id="2147483762" r:id="rId19"/>
    <p:sldLayoutId id="2147483771" r:id="rId20"/>
    <p:sldLayoutId id="2147483763" r:id="rId21"/>
    <p:sldLayoutId id="2147483751" r:id="rId22"/>
    <p:sldLayoutId id="2147483753" r:id="rId23"/>
    <p:sldLayoutId id="2147483756" r:id="rId24"/>
    <p:sldLayoutId id="2147483740" r:id="rId25"/>
    <p:sldLayoutId id="2147483754" r:id="rId26"/>
    <p:sldLayoutId id="2147483755" r:id="rId27"/>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tif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5.jpeg"/><Relationship Id="rId26" Type="http://schemas.openxmlformats.org/officeDocument/2006/relationships/hyperlink" Target="http://www.veoliaes.com/" TargetMode="External"/><Relationship Id="rId21" Type="http://schemas.openxmlformats.org/officeDocument/2006/relationships/hyperlink" Target="http://www.google.com/imgres?imgurl=http://content.edgar-online.com/edgar_conv_img/2008/09/26/0000950123-08-011503_Y63862A1Y6386200.GIF&amp;imgrefurl=http://edgar.brand.edgar-online.com/EFX_dll/EDGARpro.dll?FetchFilingHTML1?ID=6169573&amp;SessionID=yx8KWe8pbIDunw7&amp;usg=__wwVBI2At0XQUH8csFVbdaI6F1Fo=&amp;h=46&amp;w=390&amp;sz=4&amp;hl=en&amp;start=5&amp;zoom=1&amp;tbnid=pQxkg_LsP8oNqM:&amp;tbnh=15&amp;tbnw=123&amp;ei=laFvTrCUNOrmiAK-o6GaBw&amp;prev=/search?q=McJunkin+REdman&amp;hl=en&amp;sa=X&amp;gbv=2&amp;tbm=isch&amp;itbs=1" TargetMode="External"/><Relationship Id="rId34" Type="http://schemas.openxmlformats.org/officeDocument/2006/relationships/image" Target="../media/image49.png"/><Relationship Id="rId7" Type="http://schemas.openxmlformats.org/officeDocument/2006/relationships/image" Target="../media/image27.jpeg"/><Relationship Id="rId12" Type="http://schemas.openxmlformats.org/officeDocument/2006/relationships/image" Target="../media/image30.png"/><Relationship Id="rId17" Type="http://schemas.openxmlformats.org/officeDocument/2006/relationships/image" Target="../media/image34.jpeg"/><Relationship Id="rId25" Type="http://schemas.openxmlformats.org/officeDocument/2006/relationships/image" Target="../media/image41.jpeg"/><Relationship Id="rId33" Type="http://schemas.openxmlformats.org/officeDocument/2006/relationships/image" Target="../media/image48.png"/><Relationship Id="rId38" Type="http://schemas.openxmlformats.org/officeDocument/2006/relationships/image" Target="../media/image53.tiff"/><Relationship Id="rId2" Type="http://schemas.openxmlformats.org/officeDocument/2006/relationships/image" Target="../media/image23.png"/><Relationship Id="rId16" Type="http://schemas.openxmlformats.org/officeDocument/2006/relationships/image" Target="../media/image33.jpeg"/><Relationship Id="rId20" Type="http://schemas.openxmlformats.org/officeDocument/2006/relationships/image" Target="../media/image37.jpeg"/><Relationship Id="rId29"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hyperlink" Target="http://www.google.com/imgres?imgurl=http://upload.wikimedia.org/wikipedia/en/6/64/Spectra_Energy_Logo.jpg&amp;imgrefurl=http://en.wikipedia.org/wiki/File:Spectra_Energy_Logo.jpg&amp;usg=__TX5k28PvniOEFA7s_eaCa_Nrnz0=&amp;h=107&amp;w=200&amp;sz=11&amp;hl=en&amp;start=3&amp;zoom=1&amp;itbs=1&amp;tbnid=aw26VxnR9qs_IM:&amp;tbnh=56&amp;tbnw=104&amp;prev=/search?q=spectra+energy+logo&amp;hl=en&amp;rlz=1T4GGLS_enUS405US406&amp;biw=1659&amp;bih=808&amp;tbm=isch&amp;ei=gAzUTbKvHIHWtQPh3aXCCQ" TargetMode="External"/><Relationship Id="rId11" Type="http://schemas.openxmlformats.org/officeDocument/2006/relationships/image" Target="../media/image29.jpeg"/><Relationship Id="rId24" Type="http://schemas.openxmlformats.org/officeDocument/2006/relationships/image" Target="../media/image40.jpeg"/><Relationship Id="rId32" Type="http://schemas.openxmlformats.org/officeDocument/2006/relationships/image" Target="../media/image47.png"/><Relationship Id="rId37" Type="http://schemas.openxmlformats.org/officeDocument/2006/relationships/image" Target="../media/image52.tiff"/><Relationship Id="rId5" Type="http://schemas.openxmlformats.org/officeDocument/2006/relationships/image" Target="../media/image26.gif"/><Relationship Id="rId15" Type="http://schemas.openxmlformats.org/officeDocument/2006/relationships/image" Target="../media/image32.png"/><Relationship Id="rId23" Type="http://schemas.openxmlformats.org/officeDocument/2006/relationships/image" Target="../media/image39.gif"/><Relationship Id="rId28" Type="http://schemas.openxmlformats.org/officeDocument/2006/relationships/image" Target="../media/image43.jpeg"/><Relationship Id="rId36" Type="http://schemas.openxmlformats.org/officeDocument/2006/relationships/image" Target="../media/image51.tiff"/><Relationship Id="rId10" Type="http://schemas.openxmlformats.org/officeDocument/2006/relationships/hyperlink" Target="http://www.google.com/imgres?imgurl=http://www.spinalcure.org.au/images/1132559923_woodside.gif&amp;imgrefurl=http://www.spinalcure.org.au/a/38.html&amp;usg=__eHiY3TyrT7pWSzsYfHN-xhg1VJQ=&amp;h=110&amp;w=250&amp;sz=5&amp;hl=en&amp;start=2&amp;sig2=Dr1cUVRG0CxfMsb1Ve5Leg&amp;zoom=1&amp;um=1&amp;itbs=1&amp;tbnid=rjVhNPfdUYFoXM:&amp;tbnh=49&amp;tbnw=111&amp;prev=/search?q=woodside+australia&amp;um=1&amp;hl=en&amp;safe=off&amp;sa=N&amp;biw=1222&amp;bih=586&amp;tbm=isch&amp;ei=v0PtTYOvM4jeiAKL65HhCA" TargetMode="External"/><Relationship Id="rId19" Type="http://schemas.openxmlformats.org/officeDocument/2006/relationships/image" Target="../media/image36.gif"/><Relationship Id="rId31" Type="http://schemas.openxmlformats.org/officeDocument/2006/relationships/image" Target="../media/image46.jpeg"/><Relationship Id="rId4" Type="http://schemas.openxmlformats.org/officeDocument/2006/relationships/image" Target="../media/image25.png"/><Relationship Id="rId9" Type="http://schemas.openxmlformats.org/officeDocument/2006/relationships/image" Target="../media/image28.jpeg"/><Relationship Id="rId14" Type="http://schemas.openxmlformats.org/officeDocument/2006/relationships/hyperlink" Target="http://www.nalco.com/ASP/index.asp" TargetMode="External"/><Relationship Id="rId22" Type="http://schemas.openxmlformats.org/officeDocument/2006/relationships/image" Target="../media/image38.jpeg"/><Relationship Id="rId27" Type="http://schemas.openxmlformats.org/officeDocument/2006/relationships/image" Target="../media/image42.jpeg"/><Relationship Id="rId30" Type="http://schemas.openxmlformats.org/officeDocument/2006/relationships/image" Target="../media/image45.gif"/><Relationship Id="rId35" Type="http://schemas.openxmlformats.org/officeDocument/2006/relationships/image" Target="../media/image50.gif"/><Relationship Id="rId8" Type="http://schemas.openxmlformats.org/officeDocument/2006/relationships/hyperlink" Target="http://www.google.com/imgres?imgurl=http://2.bp.blogspot.com/-fl_6HzCHLZc/Tblyd4cLoEI/AAAAAAAAHow/LxoBdTVFeQU/s1600/Total+chairman+and+chief+executive+Christophe+de+Margerie+22.....jpg&amp;imgrefurl=http://geofinancial.blogspot.com/2011/04/total-joins-gamblers-at-russian.html&amp;usg=__HIW3ScJJpYzZNoDuYNyY8g7RgbU=&amp;h=293&amp;w=889&amp;sz=28&amp;hl=en&amp;start=5&amp;sig2=8Tkt24qG2rsJtVmY7tj1KQ&amp;zoom=1&amp;um=1&amp;itbs=1&amp;tbnid=ua6CgOKH_L0kFM:&amp;tbnh=48&amp;tbnw=146&amp;prev=/search?q=Total&amp;um=1&amp;hl=en&amp;safe=off&amp;biw=1222&amp;bih=586&amp;tbm=isch&amp;ei=FETtTf77F-XiiAK5sZDhCA" TargetMode="Externa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hyperlink" Target="http://www.google.com/imgres?imgurl=http://www.bp.com/assets/bp_internet/globalbp/globalbp_uk_english/homepage/STAGING/local_assets/bp_homepage/images/logo_bp.gif&amp;imgrefurl=http://www.bp.com/&amp;usg=__4OtyG1KrW8bu0SvXEIj4k77vURM=&amp;h=75&amp;w=69&amp;sz=4&amp;hl=en&amp;start=1&amp;sig2=0OpZRwVDWWNKJENXxTzXpQ&amp;zoom=1&amp;um=1&amp;itbs=1&amp;tbnid=oF6QqyINMrghQM:&amp;tbnh=71&amp;tbnw=65&amp;prev=/search?q=BP&amp;um=1&amp;hl=en&amp;safe=off&amp;biw=1222&amp;bih=586&amp;tbm=isch&amp;ei=TkTtTfT7K8HeiAKhodjh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mailto:artem.levchenko@sap.com" TargetMode="External"/><Relationship Id="rId1" Type="http://schemas.openxmlformats.org/officeDocument/2006/relationships/slideLayout" Target="../slideLayouts/slideLayout25.xml"/><Relationship Id="rId4" Type="http://schemas.openxmlformats.org/officeDocument/2006/relationships/image" Target="../media/image11.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a:xfrm>
            <a:off x="288000" y="4962232"/>
            <a:ext cx="10900800" cy="430887"/>
          </a:xfrm>
        </p:spPr>
        <p:txBody>
          <a:bodyPr/>
          <a:lstStyle/>
          <a:p>
            <a:r>
              <a:rPr lang="ru-RU" dirty="0"/>
              <a:t>Артем Левченко</a:t>
            </a:r>
            <a:r>
              <a:rPr lang="en-US" dirty="0"/>
              <a:t>, </a:t>
            </a:r>
            <a:r>
              <a:rPr lang="ru-RU" dirty="0"/>
              <a:t>архитектор бизнес-решений, САП СНГ</a:t>
            </a:r>
            <a:endParaRPr lang="en-US" dirty="0"/>
          </a:p>
          <a:p>
            <a:r>
              <a:rPr lang="ru-RU" dirty="0"/>
              <a:t>8 июня 2018</a:t>
            </a:r>
            <a:endParaRPr lang="en-US" dirty="0"/>
          </a:p>
        </p:txBody>
      </p:sp>
      <p:sp>
        <p:nvSpPr>
          <p:cNvPr id="7" name="Title"/>
          <p:cNvSpPr>
            <a:spLocks noGrp="1"/>
          </p:cNvSpPr>
          <p:nvPr>
            <p:ph type="title"/>
          </p:nvPr>
        </p:nvSpPr>
        <p:spPr bwMode="invGray">
          <a:xfrm>
            <a:off x="288000" y="4024430"/>
            <a:ext cx="10900800" cy="997196"/>
          </a:xfrm>
        </p:spPr>
        <p:txBody>
          <a:bodyPr/>
          <a:lstStyle/>
          <a:p>
            <a:r>
              <a:rPr lang="ru-RU" dirty="0"/>
              <a:t>Теория и практика создания </a:t>
            </a:r>
            <a:r>
              <a:rPr lang="ru-RU" dirty="0">
                <a:solidFill>
                  <a:schemeClr val="accent1"/>
                </a:solidFill>
              </a:rPr>
              <a:t>цифровой системы закупок </a:t>
            </a:r>
            <a:r>
              <a:rPr lang="ru-RU" dirty="0"/>
              <a:t>в нефтегазовом холдинге</a:t>
            </a:r>
            <a:endParaRPr lang="de-DE" dirty="0">
              <a:solidFill>
                <a:schemeClr val="accent1"/>
              </a:solidFill>
            </a:endParaRPr>
          </a:p>
        </p:txBody>
      </p:sp>
      <p:pic>
        <p:nvPicPr>
          <p:cNvPr id="10" name="Picture 9">
            <a:extLst>
              <a:ext uri="{FF2B5EF4-FFF2-40B4-BE49-F238E27FC236}">
                <a16:creationId xmlns:a16="http://schemas.microsoft.com/office/drawing/2014/main" id="{8C5400A1-850C-1A48-9819-90F38BBC9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00" y="6112915"/>
            <a:ext cx="981890" cy="614263"/>
          </a:xfrm>
          <a:prstGeom prst="rect">
            <a:avLst/>
          </a:prstGeom>
        </p:spPr>
      </p:pic>
      <p:pic>
        <p:nvPicPr>
          <p:cNvPr id="11" name="Picture 10">
            <a:extLst>
              <a:ext uri="{FF2B5EF4-FFF2-40B4-BE49-F238E27FC236}">
                <a16:creationId xmlns:a16="http://schemas.microsoft.com/office/drawing/2014/main" id="{3F9BC337-1C59-184D-AE85-8871FDC471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9890" y="6112915"/>
            <a:ext cx="614263" cy="614263"/>
          </a:xfrm>
          <a:prstGeom prst="rect">
            <a:avLst/>
          </a:prstGeom>
        </p:spPr>
      </p:pic>
      <p:sp>
        <p:nvSpPr>
          <p:cNvPr id="13" name="Title">
            <a:extLst>
              <a:ext uri="{FF2B5EF4-FFF2-40B4-BE49-F238E27FC236}">
                <a16:creationId xmlns:a16="http://schemas.microsoft.com/office/drawing/2014/main" id="{B7732D60-9396-8342-896B-9060DAE73EA1}"/>
              </a:ext>
            </a:extLst>
          </p:cNvPr>
          <p:cNvSpPr txBox="1">
            <a:spLocks/>
          </p:cNvSpPr>
          <p:nvPr/>
        </p:nvSpPr>
        <p:spPr bwMode="invGray">
          <a:xfrm>
            <a:off x="288000" y="4024430"/>
            <a:ext cx="10900800" cy="997196"/>
          </a:xfrm>
          <a:prstGeom prst="rect">
            <a:avLst/>
          </a:prstGeom>
        </p:spPr>
        <p:txBody>
          <a:bodyPr vert="horz" wrap="square" lIns="0" tIns="0" rIns="0" bIns="0" rtlCol="0" anchor="t" anchorCtr="0">
            <a:noAutofit/>
          </a:bodyPr>
          <a:lstStyle>
            <a:lvl1pPr algn="l" defTabSz="1088558"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ru-RU" dirty="0"/>
              <a:t>Будущее и настоящее создания </a:t>
            </a:r>
            <a:r>
              <a:rPr lang="ru-RU" dirty="0">
                <a:solidFill>
                  <a:schemeClr val="accent1"/>
                </a:solidFill>
              </a:rPr>
              <a:t>цифровой системы закупок </a:t>
            </a:r>
            <a:r>
              <a:rPr lang="ru-RU" dirty="0"/>
              <a:t>в нефтегазовом холдинге</a:t>
            </a:r>
            <a:endParaRPr lang="de-DE" dirty="0">
              <a:solidFill>
                <a:schemeClr val="accent1"/>
              </a:solidFill>
            </a:endParaRPr>
          </a:p>
        </p:txBody>
      </p:sp>
      <p:pic>
        <p:nvPicPr>
          <p:cNvPr id="3" name="Picture 2">
            <a:extLst>
              <a:ext uri="{FF2B5EF4-FFF2-40B4-BE49-F238E27FC236}">
                <a16:creationId xmlns:a16="http://schemas.microsoft.com/office/drawing/2014/main" id="{3A00DE48-2F5D-A04F-A015-C124AED95A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2184" y="12189"/>
            <a:ext cx="7792992" cy="3928663"/>
          </a:xfrm>
          <a:prstGeom prst="rect">
            <a:avLst/>
          </a:prstGeom>
        </p:spPr>
      </p:pic>
    </p:spTree>
    <p:extLst>
      <p:ext uri="{BB962C8B-B14F-4D97-AF65-F5344CB8AC3E}">
        <p14:creationId xmlns:p14="http://schemas.microsoft.com/office/powerpoint/2010/main" val="181920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C77548C7-39A4-4F49-9ACE-612385AF38FE}"/>
              </a:ext>
            </a:extLst>
          </p:cNvPr>
          <p:cNvSpPr/>
          <p:nvPr/>
        </p:nvSpPr>
        <p:spPr>
          <a:xfrm>
            <a:off x="5480603" y="2045220"/>
            <a:ext cx="1091183" cy="932687"/>
          </a:xfrm>
          <a:prstGeom prst="rect">
            <a:avLst/>
          </a:prstGeom>
          <a:blipFill>
            <a:blip r:embed="rId3" cstate="print"/>
            <a:stretch>
              <a:fillRect/>
            </a:stretch>
          </a:blipFill>
        </p:spPr>
        <p:txBody>
          <a:bodyPr wrap="square" lIns="0" tIns="0" rIns="0" bIns="0" rtlCol="0"/>
          <a:lstStyle/>
          <a:p>
            <a:endParaRPr/>
          </a:p>
        </p:txBody>
      </p:sp>
      <p:sp>
        <p:nvSpPr>
          <p:cNvPr id="2" name="Title 1">
            <a:extLst>
              <a:ext uri="{FF2B5EF4-FFF2-40B4-BE49-F238E27FC236}">
                <a16:creationId xmlns:a16="http://schemas.microsoft.com/office/drawing/2014/main" id="{9AE36A0D-6F7A-7345-AF65-0639DA2E8A09}"/>
              </a:ext>
            </a:extLst>
          </p:cNvPr>
          <p:cNvSpPr>
            <a:spLocks noGrp="1"/>
          </p:cNvSpPr>
          <p:nvPr>
            <p:ph type="title"/>
          </p:nvPr>
        </p:nvSpPr>
        <p:spPr/>
        <p:txBody>
          <a:bodyPr/>
          <a:lstStyle/>
          <a:p>
            <a:r>
              <a:rPr lang="ru-RU" spc="-35" dirty="0" err="1">
                <a:solidFill>
                  <a:srgbClr val="2FAA49"/>
                </a:solidFill>
                <a:latin typeface="Times New Roman"/>
                <a:cs typeface="Times New Roman"/>
              </a:rPr>
              <a:t>Блокчейн</a:t>
            </a:r>
            <a:r>
              <a:rPr lang="ru-RU" spc="-35" dirty="0">
                <a:solidFill>
                  <a:srgbClr val="2FAA49"/>
                </a:solidFill>
                <a:latin typeface="Times New Roman"/>
                <a:cs typeface="Times New Roman"/>
              </a:rPr>
              <a:t> и интернет вещей</a:t>
            </a:r>
            <a:endParaRPr lang="ru-RU" dirty="0"/>
          </a:p>
        </p:txBody>
      </p:sp>
      <p:sp>
        <p:nvSpPr>
          <p:cNvPr id="4" name="object 9">
            <a:extLst>
              <a:ext uri="{FF2B5EF4-FFF2-40B4-BE49-F238E27FC236}">
                <a16:creationId xmlns:a16="http://schemas.microsoft.com/office/drawing/2014/main" id="{165A957F-A755-AF46-B9C1-CF867C87AFB4}"/>
              </a:ext>
            </a:extLst>
          </p:cNvPr>
          <p:cNvSpPr txBox="1"/>
          <p:nvPr/>
        </p:nvSpPr>
        <p:spPr>
          <a:xfrm>
            <a:off x="6641784" y="2031956"/>
            <a:ext cx="2174507" cy="166071"/>
          </a:xfrm>
          <a:prstGeom prst="rect">
            <a:avLst/>
          </a:prstGeom>
        </p:spPr>
        <p:txBody>
          <a:bodyPr vert="horz" wrap="square" lIns="0" tIns="12065" rIns="0" bIns="0" rtlCol="0">
            <a:spAutoFit/>
          </a:bodyPr>
          <a:lstStyle/>
          <a:p>
            <a:pPr marL="12700">
              <a:lnSpc>
                <a:spcPct val="100000"/>
              </a:lnSpc>
              <a:spcBef>
                <a:spcPts val="95"/>
              </a:spcBef>
            </a:pPr>
            <a:r>
              <a:rPr lang="ru-RU" sz="1000" spc="80" dirty="0">
                <a:solidFill>
                  <a:srgbClr val="91CF50"/>
                </a:solidFill>
                <a:latin typeface="Times New Roman"/>
                <a:cs typeface="Times New Roman"/>
              </a:rPr>
              <a:t>Корпоративные закупки</a:t>
            </a:r>
            <a:endParaRPr sz="1000" dirty="0">
              <a:latin typeface="Times New Roman"/>
              <a:cs typeface="Times New Roman"/>
            </a:endParaRPr>
          </a:p>
        </p:txBody>
      </p:sp>
      <p:sp>
        <p:nvSpPr>
          <p:cNvPr id="5" name="object 10">
            <a:extLst>
              <a:ext uri="{FF2B5EF4-FFF2-40B4-BE49-F238E27FC236}">
                <a16:creationId xmlns:a16="http://schemas.microsoft.com/office/drawing/2014/main" id="{F2C491CF-8230-AD43-A227-5224F0EDCD51}"/>
              </a:ext>
            </a:extLst>
          </p:cNvPr>
          <p:cNvSpPr txBox="1"/>
          <p:nvPr/>
        </p:nvSpPr>
        <p:spPr>
          <a:xfrm>
            <a:off x="6641819" y="2260638"/>
            <a:ext cx="2732405" cy="859210"/>
          </a:xfrm>
          <a:prstGeom prst="rect">
            <a:avLst/>
          </a:prstGeom>
        </p:spPr>
        <p:txBody>
          <a:bodyPr vert="horz" wrap="square" lIns="0" tIns="12700" rIns="0" bIns="0" rtlCol="0">
            <a:spAutoFit/>
          </a:bodyPr>
          <a:lstStyle/>
          <a:p>
            <a:pPr marL="12700" marR="5080">
              <a:lnSpc>
                <a:spcPct val="110000"/>
              </a:lnSpc>
              <a:spcBef>
                <a:spcPts val="100"/>
              </a:spcBef>
            </a:pPr>
            <a:r>
              <a:rPr lang="ru-RU" sz="1000" spc="55" dirty="0">
                <a:latin typeface="Times New Roman"/>
                <a:cs typeface="Times New Roman"/>
              </a:rPr>
              <a:t>Устойчивость и корпоративная социальная ответственность: </a:t>
            </a:r>
            <a:r>
              <a:rPr lang="en-US" sz="1000" spc="55" dirty="0">
                <a:latin typeface="Times New Roman"/>
                <a:cs typeface="Times New Roman"/>
              </a:rPr>
              <a:t>Blockchain </a:t>
            </a:r>
            <a:r>
              <a:rPr lang="ru-RU" sz="1000" spc="55" dirty="0">
                <a:latin typeface="Times New Roman"/>
                <a:cs typeface="Times New Roman"/>
              </a:rPr>
              <a:t>и </a:t>
            </a:r>
            <a:r>
              <a:rPr lang="en-US" sz="1000" spc="55" dirty="0">
                <a:latin typeface="Times New Roman"/>
                <a:cs typeface="Times New Roman"/>
              </a:rPr>
              <a:t>IoT </a:t>
            </a:r>
            <a:r>
              <a:rPr lang="ru-RU" sz="1000" spc="55" dirty="0">
                <a:latin typeface="Times New Roman"/>
                <a:cs typeface="Times New Roman"/>
              </a:rPr>
              <a:t>обеспечат устойчивую цепочку поставок путем укрепления </a:t>
            </a:r>
            <a:r>
              <a:rPr lang="ru-RU" sz="1000" spc="55" dirty="0" err="1">
                <a:latin typeface="Times New Roman"/>
                <a:cs typeface="Times New Roman"/>
              </a:rPr>
              <a:t>прослеживаемости</a:t>
            </a:r>
            <a:r>
              <a:rPr lang="ru-RU" sz="1000" spc="55" dirty="0">
                <a:latin typeface="Times New Roman"/>
                <a:cs typeface="Times New Roman"/>
              </a:rPr>
              <a:t> и надежности транзакций</a:t>
            </a:r>
            <a:endParaRPr sz="1000" dirty="0">
              <a:latin typeface="Times New Roman"/>
              <a:cs typeface="Times New Roman"/>
            </a:endParaRPr>
          </a:p>
        </p:txBody>
      </p:sp>
      <p:sp>
        <p:nvSpPr>
          <p:cNvPr id="6" name="object 11">
            <a:extLst>
              <a:ext uri="{FF2B5EF4-FFF2-40B4-BE49-F238E27FC236}">
                <a16:creationId xmlns:a16="http://schemas.microsoft.com/office/drawing/2014/main" id="{9B80F96F-AEC5-6140-B853-541CB433A86D}"/>
              </a:ext>
            </a:extLst>
          </p:cNvPr>
          <p:cNvSpPr txBox="1"/>
          <p:nvPr/>
        </p:nvSpPr>
        <p:spPr>
          <a:xfrm>
            <a:off x="3004067" y="2425140"/>
            <a:ext cx="1685289" cy="166071"/>
          </a:xfrm>
          <a:prstGeom prst="rect">
            <a:avLst/>
          </a:prstGeom>
        </p:spPr>
        <p:txBody>
          <a:bodyPr vert="horz" wrap="square" lIns="0" tIns="12065" rIns="0" bIns="0" rtlCol="0">
            <a:spAutoFit/>
          </a:bodyPr>
          <a:lstStyle/>
          <a:p>
            <a:pPr marL="12700">
              <a:lnSpc>
                <a:spcPct val="100000"/>
              </a:lnSpc>
              <a:spcBef>
                <a:spcPts val="95"/>
              </a:spcBef>
            </a:pPr>
            <a:r>
              <a:rPr lang="ru-RU" sz="1000" spc="80" dirty="0">
                <a:solidFill>
                  <a:srgbClr val="2FAA49"/>
                </a:solidFill>
                <a:latin typeface="Times New Roman"/>
                <a:cs typeface="Times New Roman"/>
              </a:rPr>
              <a:t>Закупки бизнес-единиц</a:t>
            </a:r>
            <a:endParaRPr sz="1000" dirty="0">
              <a:latin typeface="Times New Roman"/>
              <a:cs typeface="Times New Roman"/>
            </a:endParaRPr>
          </a:p>
        </p:txBody>
      </p:sp>
      <p:sp>
        <p:nvSpPr>
          <p:cNvPr id="7" name="object 12">
            <a:extLst>
              <a:ext uri="{FF2B5EF4-FFF2-40B4-BE49-F238E27FC236}">
                <a16:creationId xmlns:a16="http://schemas.microsoft.com/office/drawing/2014/main" id="{E7862240-5441-8840-875D-765B0AB87A35}"/>
              </a:ext>
            </a:extLst>
          </p:cNvPr>
          <p:cNvSpPr txBox="1"/>
          <p:nvPr/>
        </p:nvSpPr>
        <p:spPr>
          <a:xfrm>
            <a:off x="3004027" y="2653823"/>
            <a:ext cx="2496820" cy="3085460"/>
          </a:xfrm>
          <a:prstGeom prst="rect">
            <a:avLst/>
          </a:prstGeom>
        </p:spPr>
        <p:txBody>
          <a:bodyPr vert="horz" wrap="square" lIns="0" tIns="12700" rIns="0" bIns="0" rtlCol="0">
            <a:spAutoFit/>
          </a:bodyPr>
          <a:lstStyle/>
          <a:p>
            <a:pPr marL="12700" marR="5080">
              <a:lnSpc>
                <a:spcPct val="110000"/>
              </a:lnSpc>
              <a:spcBef>
                <a:spcPts val="100"/>
              </a:spcBef>
            </a:pPr>
            <a:r>
              <a:rPr lang="ru-RU" sz="1000" spc="80" dirty="0">
                <a:latin typeface="Times New Roman"/>
                <a:cs typeface="Times New Roman"/>
              </a:rPr>
              <a:t>Управление контрактами: Смарт-контракты с меньшим количеством документов, более высокий уровень доверия и соответствия требованиям, а также более сильные возможности интеграции с другими технологиями, такими как ИИ и </a:t>
            </a:r>
            <a:r>
              <a:rPr lang="en-US" sz="1000" spc="80" dirty="0">
                <a:latin typeface="Times New Roman"/>
                <a:cs typeface="Times New Roman"/>
              </a:rPr>
              <a:t>RPA</a:t>
            </a:r>
            <a:endParaRPr lang="ru-RU" sz="1000" spc="80" dirty="0">
              <a:latin typeface="Times New Roman"/>
              <a:cs typeface="Times New Roman"/>
            </a:endParaRPr>
          </a:p>
          <a:p>
            <a:pPr marL="12700" marR="5080">
              <a:lnSpc>
                <a:spcPct val="110000"/>
              </a:lnSpc>
              <a:spcBef>
                <a:spcPts val="100"/>
              </a:spcBef>
            </a:pPr>
            <a:r>
              <a:rPr lang="ru-RU" sz="1000" spc="80" dirty="0">
                <a:latin typeface="Times New Roman"/>
                <a:cs typeface="Times New Roman"/>
              </a:rPr>
              <a:t>Управление поставщиками: более быстрый поставщиков и их аттестация, с оценкой поставщика единой сетью</a:t>
            </a:r>
          </a:p>
          <a:p>
            <a:pPr marL="12700" marR="5080">
              <a:lnSpc>
                <a:spcPct val="110000"/>
              </a:lnSpc>
              <a:spcBef>
                <a:spcPts val="100"/>
              </a:spcBef>
            </a:pPr>
            <a:r>
              <a:rPr lang="ru-RU" sz="1000" spc="80" dirty="0">
                <a:latin typeface="Times New Roman"/>
                <a:cs typeface="Times New Roman"/>
              </a:rPr>
              <a:t>Операционные риски и риски взаимодействия с поставщиком: быстрое смягчение сбоев путем обеспечения возможности отслеживания товаров и услуг из пункта отправления по всей цепочке поставок и распределения</a:t>
            </a:r>
            <a:endParaRPr sz="1000" dirty="0">
              <a:latin typeface="Times New Roman"/>
              <a:cs typeface="Times New Roman"/>
            </a:endParaRPr>
          </a:p>
        </p:txBody>
      </p:sp>
      <p:sp>
        <p:nvSpPr>
          <p:cNvPr id="8" name="object 13">
            <a:extLst>
              <a:ext uri="{FF2B5EF4-FFF2-40B4-BE49-F238E27FC236}">
                <a16:creationId xmlns:a16="http://schemas.microsoft.com/office/drawing/2014/main" id="{D14CBA4E-1566-274E-B729-88B3BD603B83}"/>
              </a:ext>
            </a:extLst>
          </p:cNvPr>
          <p:cNvSpPr txBox="1"/>
          <p:nvPr/>
        </p:nvSpPr>
        <p:spPr>
          <a:xfrm>
            <a:off x="6143433" y="3328921"/>
            <a:ext cx="2239648" cy="166071"/>
          </a:xfrm>
          <a:prstGeom prst="rect">
            <a:avLst/>
          </a:prstGeom>
        </p:spPr>
        <p:txBody>
          <a:bodyPr vert="horz" wrap="square" lIns="0" tIns="12065" rIns="0" bIns="0" rtlCol="0">
            <a:spAutoFit/>
          </a:bodyPr>
          <a:lstStyle/>
          <a:p>
            <a:pPr marL="12700">
              <a:lnSpc>
                <a:spcPct val="100000"/>
              </a:lnSpc>
              <a:spcBef>
                <a:spcPts val="95"/>
              </a:spcBef>
            </a:pPr>
            <a:r>
              <a:rPr lang="ru-RU" sz="1000" spc="100" dirty="0">
                <a:solidFill>
                  <a:srgbClr val="0F4D3F"/>
                </a:solidFill>
                <a:latin typeface="Times New Roman"/>
                <a:cs typeface="Times New Roman"/>
              </a:rPr>
              <a:t>Единый центр обслуживания</a:t>
            </a:r>
            <a:endParaRPr sz="1000" dirty="0">
              <a:latin typeface="Times New Roman"/>
              <a:cs typeface="Times New Roman"/>
            </a:endParaRPr>
          </a:p>
        </p:txBody>
      </p:sp>
      <p:sp>
        <p:nvSpPr>
          <p:cNvPr id="9" name="object 14">
            <a:extLst>
              <a:ext uri="{FF2B5EF4-FFF2-40B4-BE49-F238E27FC236}">
                <a16:creationId xmlns:a16="http://schemas.microsoft.com/office/drawing/2014/main" id="{77C469A1-5ED4-3947-BC74-9AFC0648C485}"/>
              </a:ext>
            </a:extLst>
          </p:cNvPr>
          <p:cNvSpPr txBox="1"/>
          <p:nvPr/>
        </p:nvSpPr>
        <p:spPr>
          <a:xfrm>
            <a:off x="6143493" y="3557603"/>
            <a:ext cx="3719195" cy="1718419"/>
          </a:xfrm>
          <a:prstGeom prst="rect">
            <a:avLst/>
          </a:prstGeom>
        </p:spPr>
        <p:txBody>
          <a:bodyPr vert="horz" wrap="square" lIns="0" tIns="12700" rIns="0" bIns="0" rtlCol="0">
            <a:spAutoFit/>
          </a:bodyPr>
          <a:lstStyle/>
          <a:p>
            <a:pPr marL="12700" marR="106680">
              <a:lnSpc>
                <a:spcPct val="110000"/>
              </a:lnSpc>
              <a:spcBef>
                <a:spcPts val="100"/>
              </a:spcBef>
            </a:pPr>
            <a:r>
              <a:rPr lang="ru-RU" sz="1000" spc="75" dirty="0">
                <a:latin typeface="Times New Roman"/>
                <a:cs typeface="Times New Roman"/>
              </a:rPr>
              <a:t>Цикл от закупки до оплаты: возможность подключения в режиме реального времени к датчикам для автоматического поступления материала и создания автоматического счета-фактуры, регулируемого интеллектуальными контрактами</a:t>
            </a:r>
          </a:p>
          <a:p>
            <a:pPr marL="12700" marR="106680">
              <a:lnSpc>
                <a:spcPct val="110000"/>
              </a:lnSpc>
              <a:spcBef>
                <a:spcPts val="100"/>
              </a:spcBef>
            </a:pPr>
            <a:r>
              <a:rPr lang="ru-RU" sz="1000" spc="75" dirty="0">
                <a:latin typeface="Times New Roman"/>
                <a:cs typeface="Times New Roman"/>
              </a:rPr>
              <a:t>Автономные центры обслуживания: Обработка документов с </a:t>
            </a:r>
            <a:r>
              <a:rPr lang="ru-RU" sz="1000" spc="75" dirty="0" err="1">
                <a:latin typeface="Times New Roman"/>
                <a:cs typeface="Times New Roman"/>
              </a:rPr>
              <a:t>самозапуском</a:t>
            </a:r>
            <a:r>
              <a:rPr lang="ru-RU" sz="1000" spc="75" dirty="0">
                <a:latin typeface="Times New Roman"/>
                <a:cs typeface="Times New Roman"/>
              </a:rPr>
              <a:t> и утверждением, что делает транзакционную деятельность полностью автономной (персонал задействован только в обработке исключений)</a:t>
            </a:r>
            <a:endParaRPr sz="1000" dirty="0">
              <a:latin typeface="Times New Roman"/>
              <a:cs typeface="Times New Roman"/>
            </a:endParaRPr>
          </a:p>
        </p:txBody>
      </p:sp>
      <p:sp>
        <p:nvSpPr>
          <p:cNvPr id="10" name="object 17">
            <a:extLst>
              <a:ext uri="{FF2B5EF4-FFF2-40B4-BE49-F238E27FC236}">
                <a16:creationId xmlns:a16="http://schemas.microsoft.com/office/drawing/2014/main" id="{6AE2589A-03CA-2340-86D9-32758AC967A7}"/>
              </a:ext>
            </a:extLst>
          </p:cNvPr>
          <p:cNvSpPr/>
          <p:nvPr/>
        </p:nvSpPr>
        <p:spPr>
          <a:xfrm>
            <a:off x="6220199" y="2244351"/>
            <a:ext cx="3150235" cy="0"/>
          </a:xfrm>
          <a:custGeom>
            <a:avLst/>
            <a:gdLst/>
            <a:ahLst/>
            <a:cxnLst/>
            <a:rect l="l" t="t" r="r" b="b"/>
            <a:pathLst>
              <a:path w="3150234">
                <a:moveTo>
                  <a:pt x="0" y="0"/>
                </a:moveTo>
                <a:lnTo>
                  <a:pt x="3150107" y="0"/>
                </a:lnTo>
              </a:path>
            </a:pathLst>
          </a:custGeom>
          <a:ln w="6095">
            <a:solidFill>
              <a:srgbClr val="7E7E7E"/>
            </a:solidFill>
          </a:ln>
        </p:spPr>
        <p:txBody>
          <a:bodyPr wrap="square" lIns="0" tIns="0" rIns="0" bIns="0" rtlCol="0"/>
          <a:lstStyle/>
          <a:p>
            <a:endParaRPr/>
          </a:p>
        </p:txBody>
      </p:sp>
      <p:sp>
        <p:nvSpPr>
          <p:cNvPr id="11" name="object 18">
            <a:extLst>
              <a:ext uri="{FF2B5EF4-FFF2-40B4-BE49-F238E27FC236}">
                <a16:creationId xmlns:a16="http://schemas.microsoft.com/office/drawing/2014/main" id="{5D3CEA57-BAC4-884E-9392-78E5B548C330}"/>
              </a:ext>
            </a:extLst>
          </p:cNvPr>
          <p:cNvSpPr/>
          <p:nvPr/>
        </p:nvSpPr>
        <p:spPr>
          <a:xfrm>
            <a:off x="3045707" y="2625351"/>
            <a:ext cx="2554605" cy="0"/>
          </a:xfrm>
          <a:custGeom>
            <a:avLst/>
            <a:gdLst/>
            <a:ahLst/>
            <a:cxnLst/>
            <a:rect l="l" t="t" r="r" b="b"/>
            <a:pathLst>
              <a:path w="2554605">
                <a:moveTo>
                  <a:pt x="0" y="0"/>
                </a:moveTo>
                <a:lnTo>
                  <a:pt x="2554224" y="0"/>
                </a:lnTo>
              </a:path>
            </a:pathLst>
          </a:custGeom>
          <a:ln w="6095">
            <a:solidFill>
              <a:srgbClr val="7E7E7E"/>
            </a:solidFill>
          </a:ln>
        </p:spPr>
        <p:txBody>
          <a:bodyPr wrap="square" lIns="0" tIns="0" rIns="0" bIns="0" rtlCol="0"/>
          <a:lstStyle/>
          <a:p>
            <a:endParaRPr/>
          </a:p>
        </p:txBody>
      </p:sp>
      <p:sp>
        <p:nvSpPr>
          <p:cNvPr id="12" name="object 19">
            <a:extLst>
              <a:ext uri="{FF2B5EF4-FFF2-40B4-BE49-F238E27FC236}">
                <a16:creationId xmlns:a16="http://schemas.microsoft.com/office/drawing/2014/main" id="{846C2604-A8F3-E64F-811C-5DDEC55EFC3B}"/>
              </a:ext>
            </a:extLst>
          </p:cNvPr>
          <p:cNvSpPr/>
          <p:nvPr/>
        </p:nvSpPr>
        <p:spPr>
          <a:xfrm>
            <a:off x="6025127" y="3518415"/>
            <a:ext cx="3150235" cy="0"/>
          </a:xfrm>
          <a:custGeom>
            <a:avLst/>
            <a:gdLst/>
            <a:ahLst/>
            <a:cxnLst/>
            <a:rect l="l" t="t" r="r" b="b"/>
            <a:pathLst>
              <a:path w="3150234">
                <a:moveTo>
                  <a:pt x="0" y="0"/>
                </a:moveTo>
                <a:lnTo>
                  <a:pt x="3150108" y="0"/>
                </a:lnTo>
              </a:path>
            </a:pathLst>
          </a:custGeom>
          <a:ln w="6095">
            <a:solidFill>
              <a:srgbClr val="7E7E7E"/>
            </a:solidFill>
          </a:ln>
        </p:spPr>
        <p:txBody>
          <a:bodyPr wrap="square" lIns="0" tIns="0" rIns="0" bIns="0" rtlCol="0"/>
          <a:lstStyle/>
          <a:p>
            <a:endParaRPr/>
          </a:p>
        </p:txBody>
      </p:sp>
      <p:sp>
        <p:nvSpPr>
          <p:cNvPr id="13" name="object 20">
            <a:extLst>
              <a:ext uri="{FF2B5EF4-FFF2-40B4-BE49-F238E27FC236}">
                <a16:creationId xmlns:a16="http://schemas.microsoft.com/office/drawing/2014/main" id="{82D0EA6B-CB39-0D4D-A097-961333230820}"/>
              </a:ext>
            </a:extLst>
          </p:cNvPr>
          <p:cNvSpPr/>
          <p:nvPr/>
        </p:nvSpPr>
        <p:spPr>
          <a:xfrm>
            <a:off x="6027413" y="3047498"/>
            <a:ext cx="0" cy="471170"/>
          </a:xfrm>
          <a:custGeom>
            <a:avLst/>
            <a:gdLst/>
            <a:ahLst/>
            <a:cxnLst/>
            <a:rect l="l" t="t" r="r" b="b"/>
            <a:pathLst>
              <a:path h="471170">
                <a:moveTo>
                  <a:pt x="0" y="0"/>
                </a:moveTo>
                <a:lnTo>
                  <a:pt x="0" y="470916"/>
                </a:lnTo>
              </a:path>
            </a:pathLst>
          </a:custGeom>
          <a:ln w="7620">
            <a:solidFill>
              <a:srgbClr val="7E7E7E"/>
            </a:solidFill>
          </a:ln>
        </p:spPr>
        <p:txBody>
          <a:bodyPr wrap="square" lIns="0" tIns="0" rIns="0" bIns="0" rtlCol="0"/>
          <a:lstStyle/>
          <a:p>
            <a:endParaRPr/>
          </a:p>
        </p:txBody>
      </p:sp>
      <p:sp>
        <p:nvSpPr>
          <p:cNvPr id="14" name="object 9">
            <a:extLst>
              <a:ext uri="{FF2B5EF4-FFF2-40B4-BE49-F238E27FC236}">
                <a16:creationId xmlns:a16="http://schemas.microsoft.com/office/drawing/2014/main" id="{575312B1-8C88-8845-86D0-3BF39E4D4A19}"/>
              </a:ext>
            </a:extLst>
          </p:cNvPr>
          <p:cNvSpPr txBox="1"/>
          <p:nvPr/>
        </p:nvSpPr>
        <p:spPr>
          <a:xfrm>
            <a:off x="459878" y="4113612"/>
            <a:ext cx="1934658" cy="568104"/>
          </a:xfrm>
          <a:prstGeom prst="rect">
            <a:avLst/>
          </a:prstGeom>
        </p:spPr>
        <p:txBody>
          <a:bodyPr vert="horz" wrap="square" lIns="0" tIns="13970" rIns="0" bIns="0" rtlCol="0">
            <a:spAutoFit/>
          </a:bodyPr>
          <a:lstStyle/>
          <a:p>
            <a:pPr marL="12700" marR="5080" algn="ctr">
              <a:lnSpc>
                <a:spcPct val="99500"/>
              </a:lnSpc>
              <a:spcBef>
                <a:spcPts val="110"/>
              </a:spcBef>
            </a:pPr>
            <a:r>
              <a:rPr lang="ru-RU" sz="1200" spc="10" dirty="0">
                <a:solidFill>
                  <a:srgbClr val="595959"/>
                </a:solidFill>
                <a:latin typeface="Times New Roman"/>
                <a:cs typeface="Times New Roman"/>
              </a:rPr>
              <a:t>К 2020 году технология </a:t>
            </a:r>
            <a:r>
              <a:rPr lang="en-US" sz="1200" spc="10" dirty="0">
                <a:solidFill>
                  <a:srgbClr val="595959"/>
                </a:solidFill>
                <a:latin typeface="Times New Roman"/>
                <a:cs typeface="Times New Roman"/>
              </a:rPr>
              <a:t>IoT </a:t>
            </a:r>
            <a:r>
              <a:rPr lang="ru-RU" sz="1200" spc="10" dirty="0">
                <a:solidFill>
                  <a:srgbClr val="595959"/>
                </a:solidFill>
                <a:latin typeface="Times New Roman"/>
                <a:cs typeface="Times New Roman"/>
              </a:rPr>
              <a:t>будет в </a:t>
            </a:r>
            <a:r>
              <a:rPr lang="ru-RU" sz="1200" spc="210" dirty="0">
                <a:solidFill>
                  <a:srgbClr val="2FAA49"/>
                </a:solidFill>
                <a:latin typeface="Times New Roman"/>
                <a:cs typeface="Times New Roman"/>
              </a:rPr>
              <a:t>95%</a:t>
            </a:r>
            <a:r>
              <a:rPr lang="ru-RU" sz="1200" spc="10" dirty="0">
                <a:solidFill>
                  <a:srgbClr val="595959"/>
                </a:solidFill>
                <a:latin typeface="Times New Roman"/>
                <a:cs typeface="Times New Roman"/>
              </a:rPr>
              <a:t> электроники и новой продукции</a:t>
            </a:r>
            <a:endParaRPr sz="1200" baseline="23809" dirty="0">
              <a:latin typeface="Times New Roman"/>
              <a:cs typeface="Times New Roman"/>
            </a:endParaRPr>
          </a:p>
        </p:txBody>
      </p:sp>
      <p:sp>
        <p:nvSpPr>
          <p:cNvPr id="15" name="object 10">
            <a:extLst>
              <a:ext uri="{FF2B5EF4-FFF2-40B4-BE49-F238E27FC236}">
                <a16:creationId xmlns:a16="http://schemas.microsoft.com/office/drawing/2014/main" id="{989EC1FA-5B60-7641-B6FC-E06CEE78E578}"/>
              </a:ext>
            </a:extLst>
          </p:cNvPr>
          <p:cNvSpPr txBox="1"/>
          <p:nvPr/>
        </p:nvSpPr>
        <p:spPr>
          <a:xfrm>
            <a:off x="459879" y="1643477"/>
            <a:ext cx="1956317" cy="752129"/>
          </a:xfrm>
          <a:prstGeom prst="rect">
            <a:avLst/>
          </a:prstGeom>
        </p:spPr>
        <p:txBody>
          <a:bodyPr vert="horz" wrap="square" lIns="0" tIns="13335" rIns="0" bIns="0" rtlCol="0">
            <a:spAutoFit/>
          </a:bodyPr>
          <a:lstStyle/>
          <a:p>
            <a:pPr marL="12700" marR="5080" algn="ctr">
              <a:lnSpc>
                <a:spcPct val="100000"/>
              </a:lnSpc>
              <a:spcBef>
                <a:spcPts val="105"/>
              </a:spcBef>
            </a:pPr>
            <a:r>
              <a:rPr sz="1200" spc="190" dirty="0">
                <a:solidFill>
                  <a:srgbClr val="2FAA49"/>
                </a:solidFill>
                <a:latin typeface="Times New Roman"/>
                <a:cs typeface="Times New Roman"/>
              </a:rPr>
              <a:t>$</a:t>
            </a:r>
            <a:r>
              <a:rPr sz="1200" spc="160" dirty="0">
                <a:solidFill>
                  <a:srgbClr val="2FAA49"/>
                </a:solidFill>
                <a:latin typeface="Times New Roman"/>
                <a:cs typeface="Times New Roman"/>
              </a:rPr>
              <a:t>20</a:t>
            </a:r>
            <a:r>
              <a:rPr sz="1200" spc="5" dirty="0">
                <a:solidFill>
                  <a:srgbClr val="2FAA49"/>
                </a:solidFill>
                <a:latin typeface="Times New Roman"/>
                <a:cs typeface="Times New Roman"/>
              </a:rPr>
              <a:t> </a:t>
            </a:r>
            <a:r>
              <a:rPr lang="ru-RU" sz="1200" spc="50" dirty="0">
                <a:solidFill>
                  <a:srgbClr val="2FAA49"/>
                </a:solidFill>
                <a:latin typeface="Times New Roman"/>
                <a:cs typeface="Times New Roman"/>
              </a:rPr>
              <a:t>миллионов </a:t>
            </a:r>
            <a:r>
              <a:rPr lang="ru-RU" sz="1200" spc="35" dirty="0">
                <a:solidFill>
                  <a:srgbClr val="595959"/>
                </a:solidFill>
                <a:latin typeface="Times New Roman"/>
                <a:cs typeface="Times New Roman"/>
              </a:rPr>
              <a:t>в прогнозируемой ежегодной экономии затрат к 2022 году благодаря </a:t>
            </a:r>
            <a:r>
              <a:rPr lang="ru-RU" sz="1200" spc="35" dirty="0" err="1">
                <a:solidFill>
                  <a:srgbClr val="595959"/>
                </a:solidFill>
                <a:latin typeface="Times New Roman"/>
                <a:cs typeface="Times New Roman"/>
              </a:rPr>
              <a:t>блокчейн</a:t>
            </a:r>
            <a:endParaRPr lang="de-DE" sz="1200" spc="35" dirty="0">
              <a:solidFill>
                <a:srgbClr val="595959"/>
              </a:solidFill>
              <a:latin typeface="Times New Roman"/>
              <a:cs typeface="Times New Roman"/>
            </a:endParaRPr>
          </a:p>
        </p:txBody>
      </p:sp>
      <p:sp>
        <p:nvSpPr>
          <p:cNvPr id="16" name="object 11">
            <a:extLst>
              <a:ext uri="{FF2B5EF4-FFF2-40B4-BE49-F238E27FC236}">
                <a16:creationId xmlns:a16="http://schemas.microsoft.com/office/drawing/2014/main" id="{660F1139-A4AE-5E4A-93EA-69A08129ECEF}"/>
              </a:ext>
            </a:extLst>
          </p:cNvPr>
          <p:cNvSpPr txBox="1"/>
          <p:nvPr/>
        </p:nvSpPr>
        <p:spPr>
          <a:xfrm>
            <a:off x="450914" y="2933055"/>
            <a:ext cx="1965282" cy="752770"/>
          </a:xfrm>
          <a:prstGeom prst="rect">
            <a:avLst/>
          </a:prstGeom>
        </p:spPr>
        <p:txBody>
          <a:bodyPr vert="horz" wrap="square" lIns="0" tIns="13970" rIns="0" bIns="0" rtlCol="0">
            <a:spAutoFit/>
          </a:bodyPr>
          <a:lstStyle/>
          <a:p>
            <a:pPr marL="12700" marR="5080" algn="ctr">
              <a:lnSpc>
                <a:spcPct val="99500"/>
              </a:lnSpc>
              <a:spcBef>
                <a:spcPts val="110"/>
              </a:spcBef>
            </a:pPr>
            <a:r>
              <a:rPr lang="ru-RU" sz="1200" spc="35" dirty="0" err="1">
                <a:solidFill>
                  <a:srgbClr val="595959"/>
                </a:solidFill>
                <a:latin typeface="Times New Roman"/>
                <a:cs typeface="Times New Roman"/>
              </a:rPr>
              <a:t>Блокчейн</a:t>
            </a:r>
            <a:r>
              <a:rPr lang="ru-RU" sz="1200" spc="35" dirty="0">
                <a:solidFill>
                  <a:srgbClr val="595959"/>
                </a:solidFill>
                <a:latin typeface="Times New Roman"/>
                <a:cs typeface="Times New Roman"/>
              </a:rPr>
              <a:t> для обработки счетов-фактур может снизить стоимость счета-фактуры до </a:t>
            </a:r>
            <a:r>
              <a:rPr sz="1200" spc="210" dirty="0">
                <a:solidFill>
                  <a:srgbClr val="2FAA49"/>
                </a:solidFill>
                <a:latin typeface="Times New Roman"/>
                <a:cs typeface="Times New Roman"/>
              </a:rPr>
              <a:t>60%</a:t>
            </a:r>
            <a:endParaRPr sz="1200" baseline="23809" dirty="0">
              <a:latin typeface="Times New Roman"/>
              <a:cs typeface="Times New Roman"/>
            </a:endParaRPr>
          </a:p>
        </p:txBody>
      </p:sp>
      <p:sp>
        <p:nvSpPr>
          <p:cNvPr id="21" name="object 18">
            <a:extLst>
              <a:ext uri="{FF2B5EF4-FFF2-40B4-BE49-F238E27FC236}">
                <a16:creationId xmlns:a16="http://schemas.microsoft.com/office/drawing/2014/main" id="{5F915759-D45A-BB4D-81C5-39BA9C23EA6A}"/>
              </a:ext>
            </a:extLst>
          </p:cNvPr>
          <p:cNvSpPr/>
          <p:nvPr/>
        </p:nvSpPr>
        <p:spPr>
          <a:xfrm rot="5400000">
            <a:off x="278086" y="3807916"/>
            <a:ext cx="4476248" cy="66967"/>
          </a:xfrm>
          <a:custGeom>
            <a:avLst/>
            <a:gdLst/>
            <a:ahLst/>
            <a:cxnLst/>
            <a:rect l="l" t="t" r="r" b="b"/>
            <a:pathLst>
              <a:path w="6667500" h="76200">
                <a:moveTo>
                  <a:pt x="38100" y="76200"/>
                </a:moveTo>
                <a:lnTo>
                  <a:pt x="23145" y="73247"/>
                </a:lnTo>
                <a:lnTo>
                  <a:pt x="11049" y="65151"/>
                </a:lnTo>
                <a:lnTo>
                  <a:pt x="2952" y="53054"/>
                </a:lnTo>
                <a:lnTo>
                  <a:pt x="0" y="38100"/>
                </a:lnTo>
                <a:lnTo>
                  <a:pt x="2952" y="23145"/>
                </a:lnTo>
                <a:lnTo>
                  <a:pt x="11049" y="11049"/>
                </a:lnTo>
                <a:lnTo>
                  <a:pt x="23145" y="2952"/>
                </a:lnTo>
                <a:lnTo>
                  <a:pt x="38100" y="0"/>
                </a:lnTo>
                <a:lnTo>
                  <a:pt x="53054" y="2952"/>
                </a:lnTo>
                <a:lnTo>
                  <a:pt x="65151" y="11049"/>
                </a:lnTo>
                <a:lnTo>
                  <a:pt x="73247" y="23145"/>
                </a:lnTo>
                <a:lnTo>
                  <a:pt x="75598" y="35052"/>
                </a:lnTo>
                <a:lnTo>
                  <a:pt x="38100" y="35052"/>
                </a:lnTo>
                <a:lnTo>
                  <a:pt x="38100" y="41148"/>
                </a:lnTo>
                <a:lnTo>
                  <a:pt x="75598" y="41148"/>
                </a:lnTo>
                <a:lnTo>
                  <a:pt x="73247" y="53054"/>
                </a:lnTo>
                <a:lnTo>
                  <a:pt x="65151" y="65151"/>
                </a:lnTo>
                <a:lnTo>
                  <a:pt x="53054" y="73247"/>
                </a:lnTo>
                <a:lnTo>
                  <a:pt x="38100" y="76200"/>
                </a:lnTo>
                <a:close/>
              </a:path>
              <a:path w="6667500" h="76200">
                <a:moveTo>
                  <a:pt x="6629400" y="76200"/>
                </a:moveTo>
                <a:lnTo>
                  <a:pt x="6614445" y="73247"/>
                </a:lnTo>
                <a:lnTo>
                  <a:pt x="6602349" y="65151"/>
                </a:lnTo>
                <a:lnTo>
                  <a:pt x="6594252" y="53054"/>
                </a:lnTo>
                <a:lnTo>
                  <a:pt x="6591300" y="38100"/>
                </a:lnTo>
                <a:lnTo>
                  <a:pt x="6594252" y="23145"/>
                </a:lnTo>
                <a:lnTo>
                  <a:pt x="6602349" y="11049"/>
                </a:lnTo>
                <a:lnTo>
                  <a:pt x="6614445" y="2952"/>
                </a:lnTo>
                <a:lnTo>
                  <a:pt x="6629400" y="0"/>
                </a:lnTo>
                <a:lnTo>
                  <a:pt x="6644354" y="2952"/>
                </a:lnTo>
                <a:lnTo>
                  <a:pt x="6656451" y="11049"/>
                </a:lnTo>
                <a:lnTo>
                  <a:pt x="6664547" y="23145"/>
                </a:lnTo>
                <a:lnTo>
                  <a:pt x="6666898" y="35052"/>
                </a:lnTo>
                <a:lnTo>
                  <a:pt x="6629400" y="35052"/>
                </a:lnTo>
                <a:lnTo>
                  <a:pt x="6629400" y="41148"/>
                </a:lnTo>
                <a:lnTo>
                  <a:pt x="6666898" y="41148"/>
                </a:lnTo>
                <a:lnTo>
                  <a:pt x="6664547" y="53054"/>
                </a:lnTo>
                <a:lnTo>
                  <a:pt x="6656451" y="65151"/>
                </a:lnTo>
                <a:lnTo>
                  <a:pt x="6644354" y="73247"/>
                </a:lnTo>
                <a:lnTo>
                  <a:pt x="6629400" y="76200"/>
                </a:lnTo>
                <a:close/>
              </a:path>
              <a:path w="6667500" h="76200">
                <a:moveTo>
                  <a:pt x="75598" y="41148"/>
                </a:moveTo>
                <a:lnTo>
                  <a:pt x="38100" y="41148"/>
                </a:lnTo>
                <a:lnTo>
                  <a:pt x="38100" y="35052"/>
                </a:lnTo>
                <a:lnTo>
                  <a:pt x="75598" y="35052"/>
                </a:lnTo>
                <a:lnTo>
                  <a:pt x="76200" y="38100"/>
                </a:lnTo>
                <a:lnTo>
                  <a:pt x="75598" y="41148"/>
                </a:lnTo>
                <a:close/>
              </a:path>
              <a:path w="6667500" h="76200">
                <a:moveTo>
                  <a:pt x="6591902" y="41148"/>
                </a:moveTo>
                <a:lnTo>
                  <a:pt x="75598" y="41148"/>
                </a:lnTo>
                <a:lnTo>
                  <a:pt x="76200" y="38100"/>
                </a:lnTo>
                <a:lnTo>
                  <a:pt x="75598" y="35052"/>
                </a:lnTo>
                <a:lnTo>
                  <a:pt x="6591902" y="35052"/>
                </a:lnTo>
                <a:lnTo>
                  <a:pt x="6591300" y="38100"/>
                </a:lnTo>
                <a:lnTo>
                  <a:pt x="6591902" y="41148"/>
                </a:lnTo>
                <a:close/>
              </a:path>
              <a:path w="6667500" h="76200">
                <a:moveTo>
                  <a:pt x="6666898" y="41148"/>
                </a:moveTo>
                <a:lnTo>
                  <a:pt x="6629400" y="41148"/>
                </a:lnTo>
                <a:lnTo>
                  <a:pt x="6629400" y="35052"/>
                </a:lnTo>
                <a:lnTo>
                  <a:pt x="6666898" y="35052"/>
                </a:lnTo>
                <a:lnTo>
                  <a:pt x="6667500" y="38100"/>
                </a:lnTo>
                <a:lnTo>
                  <a:pt x="6666898" y="41148"/>
                </a:lnTo>
                <a:close/>
              </a:path>
            </a:pathLst>
          </a:custGeom>
          <a:solidFill>
            <a:srgbClr val="00B050"/>
          </a:solidFill>
        </p:spPr>
        <p:txBody>
          <a:bodyPr wrap="square" lIns="0" tIns="0" rIns="0" bIns="0" rtlCol="0"/>
          <a:lstStyle/>
          <a:p>
            <a:endParaRPr/>
          </a:p>
        </p:txBody>
      </p:sp>
    </p:spTree>
    <p:extLst>
      <p:ext uri="{BB962C8B-B14F-4D97-AF65-F5344CB8AC3E}">
        <p14:creationId xmlns:p14="http://schemas.microsoft.com/office/powerpoint/2010/main" val="18142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B4E3-6535-1A4F-926E-F6FEF653CA95}"/>
              </a:ext>
            </a:extLst>
          </p:cNvPr>
          <p:cNvSpPr>
            <a:spLocks noGrp="1"/>
          </p:cNvSpPr>
          <p:nvPr>
            <p:ph type="title"/>
          </p:nvPr>
        </p:nvSpPr>
        <p:spPr/>
        <p:txBody>
          <a:bodyPr/>
          <a:lstStyle/>
          <a:p>
            <a:r>
              <a:rPr lang="ru-RU" spc="135" dirty="0">
                <a:solidFill>
                  <a:srgbClr val="D45231"/>
                </a:solidFill>
                <a:latin typeface="Times New Roman"/>
                <a:cs typeface="Times New Roman"/>
              </a:rPr>
              <a:t>Новые интерфейсы взаимодействия</a:t>
            </a:r>
          </a:p>
        </p:txBody>
      </p:sp>
      <p:sp>
        <p:nvSpPr>
          <p:cNvPr id="3" name="object 5">
            <a:extLst>
              <a:ext uri="{FF2B5EF4-FFF2-40B4-BE49-F238E27FC236}">
                <a16:creationId xmlns:a16="http://schemas.microsoft.com/office/drawing/2014/main" id="{7227CB0D-4843-EF43-A4FC-D50C7654D88A}"/>
              </a:ext>
            </a:extLst>
          </p:cNvPr>
          <p:cNvSpPr/>
          <p:nvPr/>
        </p:nvSpPr>
        <p:spPr>
          <a:xfrm>
            <a:off x="5463814" y="2027306"/>
            <a:ext cx="1127759" cy="963167"/>
          </a:xfrm>
          <a:prstGeom prst="rect">
            <a:avLst/>
          </a:prstGeom>
          <a:blipFill>
            <a:blip r:embed="rId3" cstate="print"/>
            <a:stretch>
              <a:fillRect/>
            </a:stretch>
          </a:blipFill>
        </p:spPr>
        <p:txBody>
          <a:bodyPr wrap="square" lIns="0" tIns="0" rIns="0" bIns="0" rtlCol="0"/>
          <a:lstStyle/>
          <a:p>
            <a:endParaRPr/>
          </a:p>
        </p:txBody>
      </p:sp>
      <p:sp>
        <p:nvSpPr>
          <p:cNvPr id="4" name="object 10">
            <a:extLst>
              <a:ext uri="{FF2B5EF4-FFF2-40B4-BE49-F238E27FC236}">
                <a16:creationId xmlns:a16="http://schemas.microsoft.com/office/drawing/2014/main" id="{9A75AFDD-CDDE-224A-AE79-42C48BBDF6F6}"/>
              </a:ext>
            </a:extLst>
          </p:cNvPr>
          <p:cNvSpPr txBox="1"/>
          <p:nvPr/>
        </p:nvSpPr>
        <p:spPr>
          <a:xfrm>
            <a:off x="6670260" y="2014556"/>
            <a:ext cx="2084555" cy="166071"/>
          </a:xfrm>
          <a:prstGeom prst="rect">
            <a:avLst/>
          </a:prstGeom>
        </p:spPr>
        <p:txBody>
          <a:bodyPr vert="horz" wrap="square" lIns="0" tIns="12065" rIns="0" bIns="0" rtlCol="0">
            <a:spAutoFit/>
          </a:bodyPr>
          <a:lstStyle/>
          <a:p>
            <a:pPr marL="12700">
              <a:lnSpc>
                <a:spcPct val="100000"/>
              </a:lnSpc>
              <a:spcBef>
                <a:spcPts val="95"/>
              </a:spcBef>
            </a:pPr>
            <a:r>
              <a:rPr lang="ru-RU" sz="1000" spc="80" dirty="0">
                <a:solidFill>
                  <a:srgbClr val="F6931C"/>
                </a:solidFill>
                <a:latin typeface="Times New Roman"/>
                <a:cs typeface="Times New Roman"/>
              </a:rPr>
              <a:t>Корпоративные закупки</a:t>
            </a:r>
            <a:endParaRPr sz="1000" dirty="0">
              <a:latin typeface="Times New Roman"/>
              <a:cs typeface="Times New Roman"/>
            </a:endParaRPr>
          </a:p>
        </p:txBody>
      </p:sp>
      <p:sp>
        <p:nvSpPr>
          <p:cNvPr id="5" name="object 11">
            <a:extLst>
              <a:ext uri="{FF2B5EF4-FFF2-40B4-BE49-F238E27FC236}">
                <a16:creationId xmlns:a16="http://schemas.microsoft.com/office/drawing/2014/main" id="{4D27E94F-6DDE-4148-B537-03203E0CFEEF}"/>
              </a:ext>
            </a:extLst>
          </p:cNvPr>
          <p:cNvSpPr txBox="1"/>
          <p:nvPr/>
        </p:nvSpPr>
        <p:spPr>
          <a:xfrm>
            <a:off x="6670295" y="2243238"/>
            <a:ext cx="3710121" cy="1197764"/>
          </a:xfrm>
          <a:prstGeom prst="rect">
            <a:avLst/>
          </a:prstGeom>
        </p:spPr>
        <p:txBody>
          <a:bodyPr vert="horz" wrap="square" lIns="0" tIns="12700" rIns="0" bIns="0" rtlCol="0">
            <a:spAutoFit/>
          </a:bodyPr>
          <a:lstStyle/>
          <a:p>
            <a:pPr marL="12700" marR="5080" algn="just">
              <a:lnSpc>
                <a:spcPct val="110000"/>
              </a:lnSpc>
              <a:spcBef>
                <a:spcPts val="100"/>
              </a:spcBef>
            </a:pPr>
            <a:r>
              <a:rPr lang="ru-RU" sz="1000" spc="35" dirty="0">
                <a:latin typeface="Times New Roman"/>
                <a:cs typeface="Times New Roman"/>
              </a:rPr>
              <a:t>Меры по снижению риска: Предоставляя инструменты </a:t>
            </a:r>
            <a:br>
              <a:rPr lang="ru-RU" sz="1000" spc="35" dirty="0">
                <a:latin typeface="Times New Roman"/>
                <a:cs typeface="Times New Roman"/>
              </a:rPr>
            </a:br>
            <a:r>
              <a:rPr lang="ru-RU" sz="1000" spc="35" dirty="0">
                <a:latin typeface="Times New Roman"/>
                <a:cs typeface="Times New Roman"/>
              </a:rPr>
              <a:t>и процессы анализа пользовательского поведения в системе, что существенно снижает корпоративный риск мошенничества. Пользователи также предоставляют обратную связь в режиме реального времени, что может указывать </a:t>
            </a:r>
            <a:br>
              <a:rPr lang="ru-RU" sz="1000" spc="35" dirty="0">
                <a:latin typeface="Times New Roman"/>
                <a:cs typeface="Times New Roman"/>
              </a:rPr>
            </a:br>
            <a:r>
              <a:rPr lang="ru-RU" sz="1000" spc="35" dirty="0">
                <a:latin typeface="Times New Roman"/>
                <a:cs typeface="Times New Roman"/>
              </a:rPr>
              <a:t>на отклонения от политик для дальнейшего соответствия требованиям.</a:t>
            </a:r>
            <a:endParaRPr sz="1000" dirty="0">
              <a:latin typeface="Times New Roman"/>
              <a:cs typeface="Times New Roman"/>
            </a:endParaRPr>
          </a:p>
        </p:txBody>
      </p:sp>
      <p:sp>
        <p:nvSpPr>
          <p:cNvPr id="6" name="object 12">
            <a:extLst>
              <a:ext uri="{FF2B5EF4-FFF2-40B4-BE49-F238E27FC236}">
                <a16:creationId xmlns:a16="http://schemas.microsoft.com/office/drawing/2014/main" id="{41D853CD-9F8B-BA46-91B6-5DBBA1472303}"/>
              </a:ext>
            </a:extLst>
          </p:cNvPr>
          <p:cNvSpPr txBox="1"/>
          <p:nvPr/>
        </p:nvSpPr>
        <p:spPr>
          <a:xfrm>
            <a:off x="3032543" y="2407740"/>
            <a:ext cx="1685289" cy="166071"/>
          </a:xfrm>
          <a:prstGeom prst="rect">
            <a:avLst/>
          </a:prstGeom>
        </p:spPr>
        <p:txBody>
          <a:bodyPr vert="horz" wrap="square" lIns="0" tIns="12065" rIns="0" bIns="0" rtlCol="0">
            <a:spAutoFit/>
          </a:bodyPr>
          <a:lstStyle/>
          <a:p>
            <a:pPr marL="12700">
              <a:lnSpc>
                <a:spcPct val="100000"/>
              </a:lnSpc>
              <a:spcBef>
                <a:spcPts val="95"/>
              </a:spcBef>
            </a:pPr>
            <a:r>
              <a:rPr lang="ru-RU" sz="1000" spc="80" dirty="0">
                <a:solidFill>
                  <a:srgbClr val="D45231"/>
                </a:solidFill>
                <a:latin typeface="Times New Roman"/>
                <a:cs typeface="Times New Roman"/>
              </a:rPr>
              <a:t>Закупки бизнес-единиц</a:t>
            </a:r>
            <a:endParaRPr sz="1000" dirty="0">
              <a:latin typeface="Times New Roman"/>
              <a:cs typeface="Times New Roman"/>
            </a:endParaRPr>
          </a:p>
        </p:txBody>
      </p:sp>
      <p:sp>
        <p:nvSpPr>
          <p:cNvPr id="7" name="object 13">
            <a:extLst>
              <a:ext uri="{FF2B5EF4-FFF2-40B4-BE49-F238E27FC236}">
                <a16:creationId xmlns:a16="http://schemas.microsoft.com/office/drawing/2014/main" id="{355CBDCB-ED65-8741-ACC7-D5344E2BE665}"/>
              </a:ext>
            </a:extLst>
          </p:cNvPr>
          <p:cNvSpPr txBox="1"/>
          <p:nvPr/>
        </p:nvSpPr>
        <p:spPr>
          <a:xfrm>
            <a:off x="3032503" y="2636423"/>
            <a:ext cx="2411730" cy="1536318"/>
          </a:xfrm>
          <a:prstGeom prst="rect">
            <a:avLst/>
          </a:prstGeom>
        </p:spPr>
        <p:txBody>
          <a:bodyPr vert="horz" wrap="square" lIns="0" tIns="12700" rIns="0" bIns="0" rtlCol="0">
            <a:spAutoFit/>
          </a:bodyPr>
          <a:lstStyle/>
          <a:p>
            <a:pPr marL="12700" marR="5080">
              <a:lnSpc>
                <a:spcPct val="110000"/>
              </a:lnSpc>
              <a:spcBef>
                <a:spcPts val="100"/>
              </a:spcBef>
            </a:pPr>
            <a:r>
              <a:rPr lang="ru-RU" sz="1000" spc="75" dirty="0">
                <a:latin typeface="Times New Roman"/>
                <a:cs typeface="Times New Roman"/>
              </a:rPr>
              <a:t>От выбора поставщика до контракта: использование визуализации и технологий </a:t>
            </a:r>
            <a:r>
              <a:rPr lang="en-US" sz="1000" spc="75" dirty="0">
                <a:latin typeface="Times New Roman"/>
                <a:cs typeface="Times New Roman"/>
              </a:rPr>
              <a:t>AR / VR </a:t>
            </a:r>
            <a:r>
              <a:rPr lang="ru-RU" sz="1000" spc="75" dirty="0">
                <a:latin typeface="Times New Roman"/>
                <a:cs typeface="Times New Roman"/>
              </a:rPr>
              <a:t>с тактильным опытом, позволяющим покупателям удаленно получать доступ и оценивать характеристики продукта, ускорять время цикла и принимать более эффективные решения более эффективно.</a:t>
            </a:r>
            <a:endParaRPr sz="1000" dirty="0">
              <a:latin typeface="Times New Roman"/>
              <a:cs typeface="Times New Roman"/>
            </a:endParaRPr>
          </a:p>
        </p:txBody>
      </p:sp>
      <p:sp>
        <p:nvSpPr>
          <p:cNvPr id="8" name="object 14">
            <a:extLst>
              <a:ext uri="{FF2B5EF4-FFF2-40B4-BE49-F238E27FC236}">
                <a16:creationId xmlns:a16="http://schemas.microsoft.com/office/drawing/2014/main" id="{C7BA505D-434E-9149-825A-0EC89A1507A8}"/>
              </a:ext>
            </a:extLst>
          </p:cNvPr>
          <p:cNvSpPr txBox="1"/>
          <p:nvPr/>
        </p:nvSpPr>
        <p:spPr>
          <a:xfrm>
            <a:off x="6156669" y="3630001"/>
            <a:ext cx="3727450" cy="2520562"/>
          </a:xfrm>
          <a:prstGeom prst="rect">
            <a:avLst/>
          </a:prstGeom>
        </p:spPr>
        <p:txBody>
          <a:bodyPr vert="horz" wrap="square" lIns="0" tIns="12065" rIns="0" bIns="0" rtlCol="0">
            <a:spAutoFit/>
          </a:bodyPr>
          <a:lstStyle/>
          <a:p>
            <a:pPr marL="12700">
              <a:lnSpc>
                <a:spcPct val="100000"/>
              </a:lnSpc>
              <a:spcBef>
                <a:spcPts val="95"/>
              </a:spcBef>
            </a:pPr>
            <a:r>
              <a:rPr lang="ru-RU" sz="1000" spc="100" dirty="0">
                <a:solidFill>
                  <a:srgbClr val="833B0C"/>
                </a:solidFill>
                <a:latin typeface="Times New Roman"/>
                <a:cs typeface="Times New Roman"/>
              </a:rPr>
              <a:t>Единый центр обслуживания</a:t>
            </a:r>
            <a:endParaRPr sz="1000" dirty="0">
              <a:latin typeface="Times New Roman"/>
              <a:cs typeface="Times New Roman"/>
            </a:endParaRPr>
          </a:p>
          <a:p>
            <a:pPr marL="12700" marR="53975">
              <a:lnSpc>
                <a:spcPct val="110000"/>
              </a:lnSpc>
              <a:spcBef>
                <a:spcPts val="605"/>
              </a:spcBef>
            </a:pPr>
            <a:r>
              <a:rPr lang="ru-RU" sz="1000" spc="85" dirty="0">
                <a:latin typeface="Times New Roman"/>
                <a:cs typeface="Times New Roman"/>
              </a:rPr>
              <a:t>Заявки на закупку: управляемые инструменты и диалоговые интерфейсы предоставляют пользователям упрощенный, легко управляемый и управляемый правилами интерфейс, который помогает им работать быстрее, обеспечивая при этом контроль и сдерживание. В сочетании с технологиями </a:t>
            </a:r>
            <a:r>
              <a:rPr lang="en-US" sz="1000" spc="85" dirty="0">
                <a:latin typeface="Times New Roman"/>
                <a:cs typeface="Times New Roman"/>
              </a:rPr>
              <a:t>AR / VR </a:t>
            </a:r>
            <a:r>
              <a:rPr lang="ru-RU" sz="1000" spc="85" dirty="0">
                <a:latin typeface="Times New Roman"/>
                <a:cs typeface="Times New Roman"/>
              </a:rPr>
              <a:t>пользователи могут «почувствовать» продукт перед заказом. Благодаря возможностям самообслуживания большинство транзакций не будут касаться с точки зрения общих служб.</a:t>
            </a:r>
          </a:p>
          <a:p>
            <a:pPr marL="12700" marR="53975">
              <a:lnSpc>
                <a:spcPct val="110000"/>
              </a:lnSpc>
              <a:spcBef>
                <a:spcPts val="605"/>
              </a:spcBef>
            </a:pPr>
            <a:r>
              <a:rPr lang="en-US" sz="1000" spc="85" dirty="0">
                <a:latin typeface="Times New Roman"/>
                <a:cs typeface="Times New Roman"/>
              </a:rPr>
              <a:t>Service desk</a:t>
            </a:r>
            <a:r>
              <a:rPr lang="ru-RU" sz="1000" spc="85" dirty="0">
                <a:latin typeface="Times New Roman"/>
                <a:cs typeface="Times New Roman"/>
              </a:rPr>
              <a:t>: </a:t>
            </a:r>
            <a:r>
              <a:rPr lang="en-US" sz="1000" spc="85" dirty="0">
                <a:latin typeface="Times New Roman"/>
                <a:cs typeface="Times New Roman"/>
              </a:rPr>
              <a:t>Chatbots </a:t>
            </a:r>
            <a:r>
              <a:rPr lang="ru-RU" sz="1000" spc="85" dirty="0">
                <a:latin typeface="Times New Roman"/>
                <a:cs typeface="Times New Roman"/>
              </a:rPr>
              <a:t>могут использоваться для ответа на запросы, предупреждения или рекомендации в сочетании с машинным обучением и аналитикой</a:t>
            </a:r>
            <a:r>
              <a:rPr sz="1000" spc="30" dirty="0">
                <a:latin typeface="Times New Roman"/>
                <a:cs typeface="Times New Roman"/>
              </a:rPr>
              <a:t>.</a:t>
            </a:r>
            <a:endParaRPr sz="1000" dirty="0">
              <a:latin typeface="Times New Roman"/>
              <a:cs typeface="Times New Roman"/>
            </a:endParaRPr>
          </a:p>
        </p:txBody>
      </p:sp>
      <p:sp>
        <p:nvSpPr>
          <p:cNvPr id="9" name="object 17">
            <a:extLst>
              <a:ext uri="{FF2B5EF4-FFF2-40B4-BE49-F238E27FC236}">
                <a16:creationId xmlns:a16="http://schemas.microsoft.com/office/drawing/2014/main" id="{9DA8F580-DF3C-1440-B561-4F928FA82ED6}"/>
              </a:ext>
            </a:extLst>
          </p:cNvPr>
          <p:cNvSpPr/>
          <p:nvPr/>
        </p:nvSpPr>
        <p:spPr>
          <a:xfrm>
            <a:off x="6248675" y="2226951"/>
            <a:ext cx="3150235" cy="0"/>
          </a:xfrm>
          <a:custGeom>
            <a:avLst/>
            <a:gdLst/>
            <a:ahLst/>
            <a:cxnLst/>
            <a:rect l="l" t="t" r="r" b="b"/>
            <a:pathLst>
              <a:path w="3150234">
                <a:moveTo>
                  <a:pt x="0" y="0"/>
                </a:moveTo>
                <a:lnTo>
                  <a:pt x="3150107" y="0"/>
                </a:lnTo>
              </a:path>
            </a:pathLst>
          </a:custGeom>
          <a:ln w="6095">
            <a:solidFill>
              <a:schemeClr val="tx1"/>
            </a:solidFill>
          </a:ln>
        </p:spPr>
        <p:txBody>
          <a:bodyPr wrap="square" lIns="0" tIns="0" rIns="0" bIns="0" rtlCol="0"/>
          <a:lstStyle/>
          <a:p>
            <a:endParaRPr/>
          </a:p>
        </p:txBody>
      </p:sp>
      <p:sp>
        <p:nvSpPr>
          <p:cNvPr id="10" name="object 18">
            <a:extLst>
              <a:ext uri="{FF2B5EF4-FFF2-40B4-BE49-F238E27FC236}">
                <a16:creationId xmlns:a16="http://schemas.microsoft.com/office/drawing/2014/main" id="{865C53A9-14F8-5C4B-850A-3F0DD0E94DFA}"/>
              </a:ext>
            </a:extLst>
          </p:cNvPr>
          <p:cNvSpPr/>
          <p:nvPr/>
        </p:nvSpPr>
        <p:spPr>
          <a:xfrm>
            <a:off x="3074183" y="2607951"/>
            <a:ext cx="2554605" cy="0"/>
          </a:xfrm>
          <a:custGeom>
            <a:avLst/>
            <a:gdLst/>
            <a:ahLst/>
            <a:cxnLst/>
            <a:rect l="l" t="t" r="r" b="b"/>
            <a:pathLst>
              <a:path w="2554605">
                <a:moveTo>
                  <a:pt x="0" y="0"/>
                </a:moveTo>
                <a:lnTo>
                  <a:pt x="2554224" y="0"/>
                </a:lnTo>
              </a:path>
            </a:pathLst>
          </a:custGeom>
          <a:ln w="6095">
            <a:solidFill>
              <a:schemeClr val="tx1"/>
            </a:solidFill>
          </a:ln>
        </p:spPr>
        <p:txBody>
          <a:bodyPr wrap="square" lIns="0" tIns="0" rIns="0" bIns="0" rtlCol="0"/>
          <a:lstStyle/>
          <a:p>
            <a:endParaRPr/>
          </a:p>
        </p:txBody>
      </p:sp>
      <p:sp>
        <p:nvSpPr>
          <p:cNvPr id="11" name="object 19">
            <a:extLst>
              <a:ext uri="{FF2B5EF4-FFF2-40B4-BE49-F238E27FC236}">
                <a16:creationId xmlns:a16="http://schemas.microsoft.com/office/drawing/2014/main" id="{B1D56C32-D72D-9E4C-9837-B8DEF484B6C8}"/>
              </a:ext>
            </a:extLst>
          </p:cNvPr>
          <p:cNvSpPr/>
          <p:nvPr/>
        </p:nvSpPr>
        <p:spPr>
          <a:xfrm>
            <a:off x="6038363" y="3819531"/>
            <a:ext cx="3150235" cy="0"/>
          </a:xfrm>
          <a:custGeom>
            <a:avLst/>
            <a:gdLst/>
            <a:ahLst/>
            <a:cxnLst/>
            <a:rect l="l" t="t" r="r" b="b"/>
            <a:pathLst>
              <a:path w="3150234">
                <a:moveTo>
                  <a:pt x="0" y="0"/>
                </a:moveTo>
                <a:lnTo>
                  <a:pt x="3150108" y="0"/>
                </a:lnTo>
              </a:path>
            </a:pathLst>
          </a:custGeom>
          <a:ln w="6096">
            <a:solidFill>
              <a:schemeClr val="tx1"/>
            </a:solidFill>
          </a:ln>
        </p:spPr>
        <p:txBody>
          <a:bodyPr wrap="square" lIns="0" tIns="0" rIns="0" bIns="0" rtlCol="0"/>
          <a:lstStyle/>
          <a:p>
            <a:endParaRPr/>
          </a:p>
        </p:txBody>
      </p:sp>
      <p:sp>
        <p:nvSpPr>
          <p:cNvPr id="12" name="object 20">
            <a:extLst>
              <a:ext uri="{FF2B5EF4-FFF2-40B4-BE49-F238E27FC236}">
                <a16:creationId xmlns:a16="http://schemas.microsoft.com/office/drawing/2014/main" id="{824BB5C0-7FFA-FE40-86B7-7C9E9E3C5572}"/>
              </a:ext>
            </a:extLst>
          </p:cNvPr>
          <p:cNvSpPr/>
          <p:nvPr/>
        </p:nvSpPr>
        <p:spPr>
          <a:xfrm flipH="1">
            <a:off x="5994930" y="3112395"/>
            <a:ext cx="45719" cy="707136"/>
          </a:xfrm>
          <a:custGeom>
            <a:avLst/>
            <a:gdLst/>
            <a:ahLst/>
            <a:cxnLst/>
            <a:rect l="l" t="t" r="r" b="b"/>
            <a:pathLst>
              <a:path h="471170">
                <a:moveTo>
                  <a:pt x="0" y="0"/>
                </a:moveTo>
                <a:lnTo>
                  <a:pt x="0" y="470916"/>
                </a:lnTo>
              </a:path>
            </a:pathLst>
          </a:custGeom>
          <a:ln w="7620">
            <a:solidFill>
              <a:schemeClr val="tx1"/>
            </a:solidFill>
          </a:ln>
        </p:spPr>
        <p:txBody>
          <a:bodyPr wrap="square" lIns="0" tIns="0" rIns="0" bIns="0" rtlCol="0"/>
          <a:lstStyle/>
          <a:p>
            <a:endParaRPr/>
          </a:p>
        </p:txBody>
      </p:sp>
      <p:sp>
        <p:nvSpPr>
          <p:cNvPr id="13" name="object 8">
            <a:extLst>
              <a:ext uri="{FF2B5EF4-FFF2-40B4-BE49-F238E27FC236}">
                <a16:creationId xmlns:a16="http://schemas.microsoft.com/office/drawing/2014/main" id="{EF6A033C-F385-0345-AC43-10C58D7DBD4E}"/>
              </a:ext>
            </a:extLst>
          </p:cNvPr>
          <p:cNvSpPr txBox="1"/>
          <p:nvPr/>
        </p:nvSpPr>
        <p:spPr>
          <a:xfrm>
            <a:off x="470496" y="4271058"/>
            <a:ext cx="1967876" cy="567463"/>
          </a:xfrm>
          <a:prstGeom prst="rect">
            <a:avLst/>
          </a:prstGeom>
        </p:spPr>
        <p:txBody>
          <a:bodyPr vert="horz" wrap="square" lIns="0" tIns="13335" rIns="0" bIns="0" rtlCol="0">
            <a:spAutoFit/>
          </a:bodyPr>
          <a:lstStyle/>
          <a:p>
            <a:pPr marL="12700" marR="5080" algn="ctr">
              <a:lnSpc>
                <a:spcPct val="100000"/>
              </a:lnSpc>
              <a:spcBef>
                <a:spcPts val="105"/>
              </a:spcBef>
            </a:pPr>
            <a:r>
              <a:rPr lang="ru-RU" sz="1200" spc="10" dirty="0">
                <a:solidFill>
                  <a:srgbClr val="595959"/>
                </a:solidFill>
                <a:latin typeface="Times New Roman"/>
                <a:cs typeface="Times New Roman"/>
              </a:rPr>
              <a:t>К 2025 году рынок </a:t>
            </a:r>
            <a:r>
              <a:rPr lang="en-US" sz="1200" spc="10" dirty="0">
                <a:solidFill>
                  <a:srgbClr val="595959"/>
                </a:solidFill>
                <a:latin typeface="Times New Roman"/>
                <a:cs typeface="Times New Roman"/>
              </a:rPr>
              <a:t>VR / AR </a:t>
            </a:r>
            <a:r>
              <a:rPr lang="ru-RU" sz="1200" spc="10" dirty="0">
                <a:solidFill>
                  <a:srgbClr val="595959"/>
                </a:solidFill>
                <a:latin typeface="Times New Roman"/>
                <a:cs typeface="Times New Roman"/>
              </a:rPr>
              <a:t>может вырасти до </a:t>
            </a:r>
            <a:r>
              <a:rPr lang="ru-RU" sz="1200" spc="100" dirty="0">
                <a:solidFill>
                  <a:srgbClr val="D45231"/>
                </a:solidFill>
                <a:latin typeface="Times New Roman"/>
                <a:cs typeface="Times New Roman"/>
              </a:rPr>
              <a:t>675 миллиардов долларов</a:t>
            </a:r>
            <a:endParaRPr lang="de-DE" sz="1200" spc="100" dirty="0">
              <a:solidFill>
                <a:srgbClr val="D45231"/>
              </a:solidFill>
              <a:latin typeface="Times New Roman"/>
              <a:cs typeface="Times New Roman"/>
            </a:endParaRPr>
          </a:p>
        </p:txBody>
      </p:sp>
      <p:sp>
        <p:nvSpPr>
          <p:cNvPr id="14" name="object 9">
            <a:extLst>
              <a:ext uri="{FF2B5EF4-FFF2-40B4-BE49-F238E27FC236}">
                <a16:creationId xmlns:a16="http://schemas.microsoft.com/office/drawing/2014/main" id="{57A75C1B-FF7B-814B-B20B-1DDAD0CA7F27}"/>
              </a:ext>
            </a:extLst>
          </p:cNvPr>
          <p:cNvSpPr txBox="1"/>
          <p:nvPr/>
        </p:nvSpPr>
        <p:spPr>
          <a:xfrm>
            <a:off x="450913" y="1627858"/>
            <a:ext cx="1987459" cy="936795"/>
          </a:xfrm>
          <a:prstGeom prst="rect">
            <a:avLst/>
          </a:prstGeom>
        </p:spPr>
        <p:txBody>
          <a:bodyPr vert="horz" wrap="square" lIns="0" tIns="13335" rIns="0" bIns="0" rtlCol="0">
            <a:spAutoFit/>
          </a:bodyPr>
          <a:lstStyle/>
          <a:p>
            <a:pPr marL="12700" marR="5080" algn="ctr">
              <a:lnSpc>
                <a:spcPct val="100000"/>
              </a:lnSpc>
              <a:spcBef>
                <a:spcPts val="105"/>
              </a:spcBef>
            </a:pPr>
            <a:r>
              <a:rPr lang="ru-RU" sz="1200" spc="35" dirty="0">
                <a:solidFill>
                  <a:srgbClr val="595959"/>
                </a:solidFill>
                <a:latin typeface="Times New Roman"/>
                <a:cs typeface="Times New Roman"/>
              </a:rPr>
              <a:t>В среднем </a:t>
            </a:r>
            <a:r>
              <a:rPr lang="ru-RU" sz="1200" spc="100" dirty="0">
                <a:solidFill>
                  <a:srgbClr val="D45231"/>
                </a:solidFill>
                <a:latin typeface="Times New Roman"/>
                <a:cs typeface="Times New Roman"/>
              </a:rPr>
              <a:t>5%</a:t>
            </a:r>
            <a:r>
              <a:rPr lang="ru-RU" sz="1200" spc="35" dirty="0">
                <a:solidFill>
                  <a:srgbClr val="595959"/>
                </a:solidFill>
                <a:latin typeface="Times New Roman"/>
                <a:cs typeface="Times New Roman"/>
              </a:rPr>
              <a:t> всех расходов не соответствует корпоративным процедурам (так называемые, «</a:t>
            </a:r>
            <a:r>
              <a:rPr lang="en-US" sz="1200" spc="35" dirty="0">
                <a:solidFill>
                  <a:srgbClr val="595959"/>
                </a:solidFill>
                <a:latin typeface="Times New Roman"/>
                <a:cs typeface="Times New Roman"/>
              </a:rPr>
              <a:t>maverick»</a:t>
            </a:r>
            <a:r>
              <a:rPr lang="ru-RU" sz="1200" spc="35" dirty="0">
                <a:solidFill>
                  <a:srgbClr val="595959"/>
                </a:solidFill>
                <a:latin typeface="Times New Roman"/>
                <a:cs typeface="Times New Roman"/>
              </a:rPr>
              <a:t> затраты</a:t>
            </a:r>
            <a:r>
              <a:rPr lang="en-US" sz="1200" spc="35" dirty="0">
                <a:solidFill>
                  <a:srgbClr val="595959"/>
                </a:solidFill>
                <a:latin typeface="Times New Roman"/>
                <a:cs typeface="Times New Roman"/>
              </a:rPr>
              <a:t>)</a:t>
            </a:r>
            <a:endParaRPr sz="1200" baseline="23809" dirty="0">
              <a:latin typeface="Times New Roman"/>
              <a:cs typeface="Times New Roman"/>
            </a:endParaRPr>
          </a:p>
        </p:txBody>
      </p:sp>
      <p:sp>
        <p:nvSpPr>
          <p:cNvPr id="15" name="object 10">
            <a:extLst>
              <a:ext uri="{FF2B5EF4-FFF2-40B4-BE49-F238E27FC236}">
                <a16:creationId xmlns:a16="http://schemas.microsoft.com/office/drawing/2014/main" id="{FB29712D-863F-E543-96AF-5E740F2F43A3}"/>
              </a:ext>
            </a:extLst>
          </p:cNvPr>
          <p:cNvSpPr txBox="1"/>
          <p:nvPr/>
        </p:nvSpPr>
        <p:spPr>
          <a:xfrm>
            <a:off x="470496" y="2857125"/>
            <a:ext cx="1967876" cy="1121461"/>
          </a:xfrm>
          <a:prstGeom prst="rect">
            <a:avLst/>
          </a:prstGeom>
        </p:spPr>
        <p:txBody>
          <a:bodyPr vert="horz" wrap="square" lIns="0" tIns="13335" rIns="0" bIns="0" rtlCol="0">
            <a:spAutoFit/>
          </a:bodyPr>
          <a:lstStyle/>
          <a:p>
            <a:pPr marL="12700" marR="5080" algn="ctr">
              <a:lnSpc>
                <a:spcPct val="100000"/>
              </a:lnSpc>
              <a:spcBef>
                <a:spcPts val="105"/>
              </a:spcBef>
            </a:pPr>
            <a:r>
              <a:rPr lang="ru-RU" sz="1200" spc="100" dirty="0">
                <a:solidFill>
                  <a:srgbClr val="D45231"/>
                </a:solidFill>
                <a:latin typeface="Times New Roman"/>
                <a:cs typeface="Times New Roman"/>
              </a:rPr>
              <a:t>4 минуты+ </a:t>
            </a:r>
            <a:r>
              <a:rPr lang="ru-RU" sz="1200" spc="35" dirty="0">
                <a:solidFill>
                  <a:srgbClr val="595959"/>
                </a:solidFill>
                <a:latin typeface="Times New Roman"/>
                <a:cs typeface="Times New Roman"/>
              </a:rPr>
              <a:t>средняя экономия времени </a:t>
            </a:r>
            <a:br>
              <a:rPr lang="ru-RU" sz="1200" spc="35" dirty="0">
                <a:solidFill>
                  <a:srgbClr val="595959"/>
                </a:solidFill>
                <a:latin typeface="Times New Roman"/>
                <a:cs typeface="Times New Roman"/>
              </a:rPr>
            </a:br>
            <a:r>
              <a:rPr lang="ru-RU" sz="1200" spc="35" dirty="0">
                <a:solidFill>
                  <a:srgbClr val="595959"/>
                </a:solidFill>
                <a:latin typeface="Times New Roman"/>
                <a:cs typeface="Times New Roman"/>
              </a:rPr>
              <a:t>на запрос </a:t>
            </a:r>
            <a:r>
              <a:rPr lang="ru-RU" sz="1200" spc="35" dirty="0" err="1">
                <a:solidFill>
                  <a:srgbClr val="595959"/>
                </a:solidFill>
                <a:latin typeface="Times New Roman"/>
                <a:cs typeface="Times New Roman"/>
              </a:rPr>
              <a:t>чатбота</a:t>
            </a:r>
            <a:r>
              <a:rPr lang="ru-RU" sz="1200" spc="35" dirty="0">
                <a:solidFill>
                  <a:srgbClr val="595959"/>
                </a:solidFill>
                <a:latin typeface="Times New Roman"/>
                <a:cs typeface="Times New Roman"/>
              </a:rPr>
              <a:t> </a:t>
            </a:r>
            <a:br>
              <a:rPr lang="ru-RU" sz="1200" spc="35" dirty="0">
                <a:solidFill>
                  <a:srgbClr val="595959"/>
                </a:solidFill>
                <a:latin typeface="Times New Roman"/>
                <a:cs typeface="Times New Roman"/>
              </a:rPr>
            </a:br>
            <a:r>
              <a:rPr lang="ru-RU" sz="1200" spc="35" dirty="0">
                <a:solidFill>
                  <a:srgbClr val="595959"/>
                </a:solidFill>
                <a:latin typeface="Times New Roman"/>
                <a:cs typeface="Times New Roman"/>
              </a:rPr>
              <a:t>по сравнению с традиционными центрами обработки вызовов</a:t>
            </a:r>
            <a:endParaRPr lang="de-DE" sz="1200" spc="35" dirty="0">
              <a:solidFill>
                <a:srgbClr val="595959"/>
              </a:solidFill>
              <a:latin typeface="Times New Roman"/>
              <a:cs typeface="Times New Roman"/>
            </a:endParaRPr>
          </a:p>
        </p:txBody>
      </p:sp>
      <p:sp>
        <p:nvSpPr>
          <p:cNvPr id="20" name="object 18">
            <a:extLst>
              <a:ext uri="{FF2B5EF4-FFF2-40B4-BE49-F238E27FC236}">
                <a16:creationId xmlns:a16="http://schemas.microsoft.com/office/drawing/2014/main" id="{5F915759-D45A-BB4D-81C5-39BA9C23EA6A}"/>
              </a:ext>
            </a:extLst>
          </p:cNvPr>
          <p:cNvSpPr/>
          <p:nvPr/>
        </p:nvSpPr>
        <p:spPr>
          <a:xfrm rot="5400000">
            <a:off x="278086" y="3807916"/>
            <a:ext cx="4476248" cy="66967"/>
          </a:xfrm>
          <a:custGeom>
            <a:avLst/>
            <a:gdLst/>
            <a:ahLst/>
            <a:cxnLst/>
            <a:rect l="l" t="t" r="r" b="b"/>
            <a:pathLst>
              <a:path w="6667500" h="76200">
                <a:moveTo>
                  <a:pt x="38100" y="76200"/>
                </a:moveTo>
                <a:lnTo>
                  <a:pt x="23145" y="73247"/>
                </a:lnTo>
                <a:lnTo>
                  <a:pt x="11049" y="65151"/>
                </a:lnTo>
                <a:lnTo>
                  <a:pt x="2952" y="53054"/>
                </a:lnTo>
                <a:lnTo>
                  <a:pt x="0" y="38100"/>
                </a:lnTo>
                <a:lnTo>
                  <a:pt x="2952" y="23145"/>
                </a:lnTo>
                <a:lnTo>
                  <a:pt x="11049" y="11049"/>
                </a:lnTo>
                <a:lnTo>
                  <a:pt x="23145" y="2952"/>
                </a:lnTo>
                <a:lnTo>
                  <a:pt x="38100" y="0"/>
                </a:lnTo>
                <a:lnTo>
                  <a:pt x="53054" y="2952"/>
                </a:lnTo>
                <a:lnTo>
                  <a:pt x="65151" y="11049"/>
                </a:lnTo>
                <a:lnTo>
                  <a:pt x="73247" y="23145"/>
                </a:lnTo>
                <a:lnTo>
                  <a:pt x="75598" y="35052"/>
                </a:lnTo>
                <a:lnTo>
                  <a:pt x="38100" y="35052"/>
                </a:lnTo>
                <a:lnTo>
                  <a:pt x="38100" y="41148"/>
                </a:lnTo>
                <a:lnTo>
                  <a:pt x="75598" y="41148"/>
                </a:lnTo>
                <a:lnTo>
                  <a:pt x="73247" y="53054"/>
                </a:lnTo>
                <a:lnTo>
                  <a:pt x="65151" y="65151"/>
                </a:lnTo>
                <a:lnTo>
                  <a:pt x="53054" y="73247"/>
                </a:lnTo>
                <a:lnTo>
                  <a:pt x="38100" y="76200"/>
                </a:lnTo>
                <a:close/>
              </a:path>
              <a:path w="6667500" h="76200">
                <a:moveTo>
                  <a:pt x="6629400" y="76200"/>
                </a:moveTo>
                <a:lnTo>
                  <a:pt x="6614445" y="73247"/>
                </a:lnTo>
                <a:lnTo>
                  <a:pt x="6602349" y="65151"/>
                </a:lnTo>
                <a:lnTo>
                  <a:pt x="6594252" y="53054"/>
                </a:lnTo>
                <a:lnTo>
                  <a:pt x="6591300" y="38100"/>
                </a:lnTo>
                <a:lnTo>
                  <a:pt x="6594252" y="23145"/>
                </a:lnTo>
                <a:lnTo>
                  <a:pt x="6602349" y="11049"/>
                </a:lnTo>
                <a:lnTo>
                  <a:pt x="6614445" y="2952"/>
                </a:lnTo>
                <a:lnTo>
                  <a:pt x="6629400" y="0"/>
                </a:lnTo>
                <a:lnTo>
                  <a:pt x="6644354" y="2952"/>
                </a:lnTo>
                <a:lnTo>
                  <a:pt x="6656451" y="11049"/>
                </a:lnTo>
                <a:lnTo>
                  <a:pt x="6664547" y="23145"/>
                </a:lnTo>
                <a:lnTo>
                  <a:pt x="6666898" y="35052"/>
                </a:lnTo>
                <a:lnTo>
                  <a:pt x="6629400" y="35052"/>
                </a:lnTo>
                <a:lnTo>
                  <a:pt x="6629400" y="41148"/>
                </a:lnTo>
                <a:lnTo>
                  <a:pt x="6666898" y="41148"/>
                </a:lnTo>
                <a:lnTo>
                  <a:pt x="6664547" y="53054"/>
                </a:lnTo>
                <a:lnTo>
                  <a:pt x="6656451" y="65151"/>
                </a:lnTo>
                <a:lnTo>
                  <a:pt x="6644354" y="73247"/>
                </a:lnTo>
                <a:lnTo>
                  <a:pt x="6629400" y="76200"/>
                </a:lnTo>
                <a:close/>
              </a:path>
              <a:path w="6667500" h="76200">
                <a:moveTo>
                  <a:pt x="75598" y="41148"/>
                </a:moveTo>
                <a:lnTo>
                  <a:pt x="38100" y="41148"/>
                </a:lnTo>
                <a:lnTo>
                  <a:pt x="38100" y="35052"/>
                </a:lnTo>
                <a:lnTo>
                  <a:pt x="75598" y="35052"/>
                </a:lnTo>
                <a:lnTo>
                  <a:pt x="76200" y="38100"/>
                </a:lnTo>
                <a:lnTo>
                  <a:pt x="75598" y="41148"/>
                </a:lnTo>
                <a:close/>
              </a:path>
              <a:path w="6667500" h="76200">
                <a:moveTo>
                  <a:pt x="6591902" y="41148"/>
                </a:moveTo>
                <a:lnTo>
                  <a:pt x="75598" y="41148"/>
                </a:lnTo>
                <a:lnTo>
                  <a:pt x="76200" y="38100"/>
                </a:lnTo>
                <a:lnTo>
                  <a:pt x="75598" y="35052"/>
                </a:lnTo>
                <a:lnTo>
                  <a:pt x="6591902" y="35052"/>
                </a:lnTo>
                <a:lnTo>
                  <a:pt x="6591300" y="38100"/>
                </a:lnTo>
                <a:lnTo>
                  <a:pt x="6591902" y="41148"/>
                </a:lnTo>
                <a:close/>
              </a:path>
              <a:path w="6667500" h="76200">
                <a:moveTo>
                  <a:pt x="6666898" y="41148"/>
                </a:moveTo>
                <a:lnTo>
                  <a:pt x="6629400" y="41148"/>
                </a:lnTo>
                <a:lnTo>
                  <a:pt x="6629400" y="35052"/>
                </a:lnTo>
                <a:lnTo>
                  <a:pt x="6666898" y="35052"/>
                </a:lnTo>
                <a:lnTo>
                  <a:pt x="6667500" y="38100"/>
                </a:lnTo>
                <a:lnTo>
                  <a:pt x="6666898" y="41148"/>
                </a:lnTo>
                <a:close/>
              </a:path>
            </a:pathLst>
          </a:custGeom>
          <a:solidFill>
            <a:schemeClr val="accent5">
              <a:lumMod val="75000"/>
            </a:schemeClr>
          </a:solidFill>
        </p:spPr>
        <p:txBody>
          <a:bodyPr wrap="square" lIns="0" tIns="0" rIns="0" bIns="0" rtlCol="0"/>
          <a:lstStyle/>
          <a:p>
            <a:endParaRPr/>
          </a:p>
        </p:txBody>
      </p:sp>
    </p:spTree>
    <p:extLst>
      <p:ext uri="{BB962C8B-B14F-4D97-AF65-F5344CB8AC3E}">
        <p14:creationId xmlns:p14="http://schemas.microsoft.com/office/powerpoint/2010/main" val="393224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p:txBody>
          <a:bodyPr/>
          <a:lstStyle/>
          <a:p>
            <a:r>
              <a:rPr lang="ru-RU" dirty="0"/>
              <a:t>Закупки </a:t>
            </a:r>
            <a:r>
              <a:rPr lang="en-US" dirty="0">
                <a:solidFill>
                  <a:schemeClr val="accent1"/>
                </a:solidFill>
              </a:rPr>
              <a:t>2018</a:t>
            </a:r>
          </a:p>
        </p:txBody>
      </p:sp>
    </p:spTree>
    <p:extLst>
      <p:ext uri="{BB962C8B-B14F-4D97-AF65-F5344CB8AC3E}">
        <p14:creationId xmlns:p14="http://schemas.microsoft.com/office/powerpoint/2010/main" val="282685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A1FE-2A17-F440-9FD9-C2960944EE3B}"/>
              </a:ext>
            </a:extLst>
          </p:cNvPr>
          <p:cNvSpPr>
            <a:spLocks noGrp="1"/>
          </p:cNvSpPr>
          <p:nvPr>
            <p:ph type="title"/>
          </p:nvPr>
        </p:nvSpPr>
        <p:spPr/>
        <p:txBody>
          <a:bodyPr/>
          <a:lstStyle/>
          <a:p>
            <a:r>
              <a:rPr lang="ru-RU" dirty="0"/>
              <a:t>Экосистема </a:t>
            </a:r>
            <a:r>
              <a:rPr lang="en-US" dirty="0"/>
              <a:t>Ariba Network</a:t>
            </a:r>
            <a:endParaRPr lang="ru-RU" dirty="0"/>
          </a:p>
        </p:txBody>
      </p:sp>
      <p:grpSp>
        <p:nvGrpSpPr>
          <p:cNvPr id="3" name="Group">
            <a:extLst>
              <a:ext uri="{FF2B5EF4-FFF2-40B4-BE49-F238E27FC236}">
                <a16:creationId xmlns:a16="http://schemas.microsoft.com/office/drawing/2014/main" id="{F49F04E3-1042-874B-B430-A7346A198340}"/>
              </a:ext>
            </a:extLst>
          </p:cNvPr>
          <p:cNvGrpSpPr/>
          <p:nvPr/>
        </p:nvGrpSpPr>
        <p:grpSpPr>
          <a:xfrm>
            <a:off x="1289042" y="1321593"/>
            <a:ext cx="9606767" cy="4772060"/>
            <a:chOff x="0" y="0"/>
            <a:chExt cx="9606766" cy="4772059"/>
          </a:xfrm>
        </p:grpSpPr>
        <p:sp>
          <p:nvSpPr>
            <p:cNvPr id="4" name="TextBox 5">
              <a:extLst>
                <a:ext uri="{FF2B5EF4-FFF2-40B4-BE49-F238E27FC236}">
                  <a16:creationId xmlns:a16="http://schemas.microsoft.com/office/drawing/2014/main" id="{DF9FB01A-F827-B146-BD81-E75729B161A0}"/>
                </a:ext>
              </a:extLst>
            </p:cNvPr>
            <p:cNvSpPr txBox="1"/>
            <p:nvPr/>
          </p:nvSpPr>
          <p:spPr>
            <a:xfrm>
              <a:off x="0" y="0"/>
              <a:ext cx="2808677" cy="3279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spcBef>
                  <a:spcPts val="800"/>
                </a:spcBef>
                <a:defRPr sz="1400" b="1">
                  <a:latin typeface="Arial"/>
                  <a:ea typeface="Arial"/>
                  <a:cs typeface="Arial"/>
                  <a:sym typeface="Arial"/>
                </a:defRPr>
              </a:lvl1pPr>
            </a:lstStyle>
            <a:p>
              <a:r>
                <a:t>Покупатели</a:t>
              </a:r>
            </a:p>
          </p:txBody>
        </p:sp>
        <p:grpSp>
          <p:nvGrpSpPr>
            <p:cNvPr id="5" name="Group 57">
              <a:extLst>
                <a:ext uri="{FF2B5EF4-FFF2-40B4-BE49-F238E27FC236}">
                  <a16:creationId xmlns:a16="http://schemas.microsoft.com/office/drawing/2014/main" id="{88697DA6-C2F9-D743-94D3-B2240AB7606A}"/>
                </a:ext>
              </a:extLst>
            </p:cNvPr>
            <p:cNvGrpSpPr/>
            <p:nvPr/>
          </p:nvGrpSpPr>
          <p:grpSpPr>
            <a:xfrm>
              <a:off x="4109135" y="731694"/>
              <a:ext cx="1354336" cy="298737"/>
              <a:chOff x="0" y="0"/>
              <a:chExt cx="1354334" cy="298736"/>
            </a:xfrm>
          </p:grpSpPr>
          <p:sp>
            <p:nvSpPr>
              <p:cNvPr id="42" name="Straight Arrow Connector 7">
                <a:extLst>
                  <a:ext uri="{FF2B5EF4-FFF2-40B4-BE49-F238E27FC236}">
                    <a16:creationId xmlns:a16="http://schemas.microsoft.com/office/drawing/2014/main" id="{482E48F3-193A-8D45-BC2D-EDB206B02C75}"/>
                  </a:ext>
                </a:extLst>
              </p:cNvPr>
              <p:cNvSpPr/>
              <p:nvPr/>
            </p:nvSpPr>
            <p:spPr>
              <a:xfrm flipV="1">
                <a:off x="-1" y="0"/>
                <a:ext cx="1" cy="298737"/>
              </a:xfrm>
              <a:prstGeom prst="line">
                <a:avLst/>
              </a:prstGeom>
              <a:noFill/>
              <a:ln w="25400" cap="flat">
                <a:solidFill>
                  <a:srgbClr val="F0AB00"/>
                </a:solidFill>
                <a:prstDash val="solid"/>
                <a:round/>
                <a:tailEnd type="triangle" w="med" len="med"/>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43" name="Straight Arrow Connector 8">
                <a:extLst>
                  <a:ext uri="{FF2B5EF4-FFF2-40B4-BE49-F238E27FC236}">
                    <a16:creationId xmlns:a16="http://schemas.microsoft.com/office/drawing/2014/main" id="{BB592687-1052-3C4F-B828-610B4376996A}"/>
                  </a:ext>
                </a:extLst>
              </p:cNvPr>
              <p:cNvSpPr/>
              <p:nvPr/>
            </p:nvSpPr>
            <p:spPr>
              <a:xfrm>
                <a:off x="1354334" y="0"/>
                <a:ext cx="1" cy="298737"/>
              </a:xfrm>
              <a:prstGeom prst="line">
                <a:avLst/>
              </a:prstGeom>
              <a:noFill/>
              <a:ln w="25400" cap="flat">
                <a:solidFill>
                  <a:srgbClr val="F0AB00"/>
                </a:solidFill>
                <a:prstDash val="solid"/>
                <a:round/>
                <a:tailEnd type="triangle" w="med" len="med"/>
              </a:ln>
              <a:effectLst/>
            </p:spPr>
            <p:txBody>
              <a:bodyPr wrap="square" lIns="45719" tIns="45719" rIns="45719" bIns="45719" numCol="1" anchor="t">
                <a:noAutofit/>
              </a:bodyPr>
              <a:lstStyle/>
              <a:p>
                <a:pPr>
                  <a:defRPr>
                    <a:latin typeface="Arial"/>
                    <a:ea typeface="Arial"/>
                    <a:cs typeface="Arial"/>
                    <a:sym typeface="Arial"/>
                  </a:defRPr>
                </a:pPr>
                <a:endParaRPr/>
              </a:p>
            </p:txBody>
          </p:sp>
        </p:grpSp>
        <p:grpSp>
          <p:nvGrpSpPr>
            <p:cNvPr id="6" name="Group 56">
              <a:extLst>
                <a:ext uri="{FF2B5EF4-FFF2-40B4-BE49-F238E27FC236}">
                  <a16:creationId xmlns:a16="http://schemas.microsoft.com/office/drawing/2014/main" id="{06802F89-7146-7442-ADC8-06F0688F9049}"/>
                </a:ext>
              </a:extLst>
            </p:cNvPr>
            <p:cNvGrpSpPr/>
            <p:nvPr/>
          </p:nvGrpSpPr>
          <p:grpSpPr>
            <a:xfrm>
              <a:off x="4146216" y="3883707"/>
              <a:ext cx="1354335" cy="272883"/>
              <a:chOff x="0" y="0"/>
              <a:chExt cx="1354334" cy="272882"/>
            </a:xfrm>
          </p:grpSpPr>
          <p:sp>
            <p:nvSpPr>
              <p:cNvPr id="40" name="Straight Arrow Connector 10">
                <a:extLst>
                  <a:ext uri="{FF2B5EF4-FFF2-40B4-BE49-F238E27FC236}">
                    <a16:creationId xmlns:a16="http://schemas.microsoft.com/office/drawing/2014/main" id="{B6BB3DAA-78C7-8247-B70A-0540E626F741}"/>
                  </a:ext>
                </a:extLst>
              </p:cNvPr>
              <p:cNvSpPr/>
              <p:nvPr/>
            </p:nvSpPr>
            <p:spPr>
              <a:xfrm flipV="1">
                <a:off x="-1" y="0"/>
                <a:ext cx="1" cy="272883"/>
              </a:xfrm>
              <a:prstGeom prst="line">
                <a:avLst/>
              </a:prstGeom>
              <a:noFill/>
              <a:ln w="25400" cap="flat">
                <a:solidFill>
                  <a:srgbClr val="F0AB00"/>
                </a:solidFill>
                <a:prstDash val="solid"/>
                <a:round/>
                <a:tailEnd type="triangle" w="med" len="med"/>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41" name="Straight Arrow Connector 11">
                <a:extLst>
                  <a:ext uri="{FF2B5EF4-FFF2-40B4-BE49-F238E27FC236}">
                    <a16:creationId xmlns:a16="http://schemas.microsoft.com/office/drawing/2014/main" id="{55C25449-7836-7E40-B730-906FFB586952}"/>
                  </a:ext>
                </a:extLst>
              </p:cNvPr>
              <p:cNvSpPr/>
              <p:nvPr/>
            </p:nvSpPr>
            <p:spPr>
              <a:xfrm>
                <a:off x="1354334" y="0"/>
                <a:ext cx="1" cy="272883"/>
              </a:xfrm>
              <a:prstGeom prst="line">
                <a:avLst/>
              </a:prstGeom>
              <a:noFill/>
              <a:ln w="25400" cap="flat">
                <a:solidFill>
                  <a:srgbClr val="F0AB00"/>
                </a:solidFill>
                <a:prstDash val="solid"/>
                <a:round/>
                <a:tailEnd type="triangle" w="med" len="med"/>
              </a:ln>
              <a:effectLst/>
            </p:spPr>
            <p:txBody>
              <a:bodyPr wrap="square" lIns="45719" tIns="45719" rIns="45719" bIns="45719" numCol="1" anchor="t">
                <a:noAutofit/>
              </a:bodyPr>
              <a:lstStyle/>
              <a:p>
                <a:pPr>
                  <a:defRPr>
                    <a:latin typeface="Arial"/>
                    <a:ea typeface="Arial"/>
                    <a:cs typeface="Arial"/>
                    <a:sym typeface="Arial"/>
                  </a:defRPr>
                </a:pPr>
                <a:endParaRPr/>
              </a:p>
            </p:txBody>
          </p:sp>
        </p:grpSp>
        <p:sp>
          <p:nvSpPr>
            <p:cNvPr id="7" name="Rounded Rectangle 12">
              <a:extLst>
                <a:ext uri="{FF2B5EF4-FFF2-40B4-BE49-F238E27FC236}">
                  <a16:creationId xmlns:a16="http://schemas.microsoft.com/office/drawing/2014/main" id="{69924C83-CF9F-0B4F-9BC1-D896F0D5BC5B}"/>
                </a:ext>
              </a:extLst>
            </p:cNvPr>
            <p:cNvSpPr txBox="1"/>
            <p:nvPr/>
          </p:nvSpPr>
          <p:spPr>
            <a:xfrm>
              <a:off x="3429513" y="225068"/>
              <a:ext cx="2787740" cy="3279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algn="ctr">
                <a:defRPr sz="1400" b="1">
                  <a:latin typeface="Arial"/>
                  <a:ea typeface="Arial"/>
                  <a:cs typeface="Arial"/>
                  <a:sym typeface="Arial"/>
                </a:defRPr>
              </a:pPr>
              <a:r>
                <a:t>Решения SAP и  Ariba</a:t>
              </a:r>
            </a:p>
          </p:txBody>
        </p:sp>
        <p:sp>
          <p:nvSpPr>
            <p:cNvPr id="8" name="Rounded Rectangle 13">
              <a:extLst>
                <a:ext uri="{FF2B5EF4-FFF2-40B4-BE49-F238E27FC236}">
                  <a16:creationId xmlns:a16="http://schemas.microsoft.com/office/drawing/2014/main" id="{50681F00-592D-4F48-B812-1029E14599A7}"/>
                </a:ext>
              </a:extLst>
            </p:cNvPr>
            <p:cNvSpPr txBox="1"/>
            <p:nvPr/>
          </p:nvSpPr>
          <p:spPr>
            <a:xfrm>
              <a:off x="2865044" y="4314557"/>
              <a:ext cx="3916678" cy="3279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400" b="1">
                  <a:latin typeface="Arial"/>
                  <a:ea typeface="Arial"/>
                  <a:cs typeface="Arial"/>
                  <a:sym typeface="Arial"/>
                </a:defRPr>
              </a:lvl1pPr>
            </a:lstStyle>
            <a:p>
              <a:r>
                <a:t>Партнёры</a:t>
              </a:r>
            </a:p>
          </p:txBody>
        </p:sp>
        <p:pic>
          <p:nvPicPr>
            <p:cNvPr id="9" name="Picture 46" descr="Picture 46">
              <a:extLst>
                <a:ext uri="{FF2B5EF4-FFF2-40B4-BE49-F238E27FC236}">
                  <a16:creationId xmlns:a16="http://schemas.microsoft.com/office/drawing/2014/main" id="{BA205EB7-DDE5-8645-8F4D-D1853959785C}"/>
                </a:ext>
              </a:extLst>
            </p:cNvPr>
            <p:cNvPicPr>
              <a:picLocks noChangeAspect="1"/>
            </p:cNvPicPr>
            <p:nvPr/>
          </p:nvPicPr>
          <p:blipFill>
            <a:blip r:embed="rId2">
              <a:extLst/>
            </a:blip>
            <a:stretch>
              <a:fillRect/>
            </a:stretch>
          </p:blipFill>
          <p:spPr>
            <a:xfrm>
              <a:off x="308260" y="1937439"/>
              <a:ext cx="806856" cy="467421"/>
            </a:xfrm>
            <a:prstGeom prst="rect">
              <a:avLst/>
            </a:prstGeom>
            <a:ln w="12700" cap="flat">
              <a:noFill/>
              <a:miter lim="400000"/>
            </a:ln>
            <a:effectLst/>
          </p:spPr>
        </p:pic>
        <p:pic>
          <p:nvPicPr>
            <p:cNvPr id="10" name="Picture 51" descr="Picture 51">
              <a:extLst>
                <a:ext uri="{FF2B5EF4-FFF2-40B4-BE49-F238E27FC236}">
                  <a16:creationId xmlns:a16="http://schemas.microsoft.com/office/drawing/2014/main" id="{F5B915AE-F795-2A46-B59E-E7BF4DCB834C}"/>
                </a:ext>
              </a:extLst>
            </p:cNvPr>
            <p:cNvPicPr>
              <a:picLocks noChangeAspect="1"/>
            </p:cNvPicPr>
            <p:nvPr/>
          </p:nvPicPr>
          <p:blipFill>
            <a:blip r:embed="rId3">
              <a:extLst/>
            </a:blip>
            <a:stretch>
              <a:fillRect/>
            </a:stretch>
          </p:blipFill>
          <p:spPr>
            <a:xfrm>
              <a:off x="222758" y="2598476"/>
              <a:ext cx="914754" cy="275680"/>
            </a:xfrm>
            <a:prstGeom prst="rect">
              <a:avLst/>
            </a:prstGeom>
            <a:ln w="12700" cap="flat">
              <a:noFill/>
              <a:miter lim="400000"/>
            </a:ln>
            <a:effectLst/>
          </p:spPr>
        </p:pic>
        <p:pic>
          <p:nvPicPr>
            <p:cNvPr id="11" name="Picture 54" descr="Picture 54">
              <a:extLst>
                <a:ext uri="{FF2B5EF4-FFF2-40B4-BE49-F238E27FC236}">
                  <a16:creationId xmlns:a16="http://schemas.microsoft.com/office/drawing/2014/main" id="{B8623F88-A410-2A45-A334-A21F2044B4EA}"/>
                </a:ext>
              </a:extLst>
            </p:cNvPr>
            <p:cNvPicPr>
              <a:picLocks noChangeAspect="1"/>
            </p:cNvPicPr>
            <p:nvPr/>
          </p:nvPicPr>
          <p:blipFill>
            <a:blip r:embed="rId4">
              <a:extLst/>
            </a:blip>
            <a:stretch>
              <a:fillRect/>
            </a:stretch>
          </p:blipFill>
          <p:spPr>
            <a:xfrm>
              <a:off x="427404" y="3902345"/>
              <a:ext cx="527553" cy="440801"/>
            </a:xfrm>
            <a:prstGeom prst="rect">
              <a:avLst/>
            </a:prstGeom>
            <a:ln w="12700" cap="flat">
              <a:noFill/>
              <a:miter lim="400000"/>
            </a:ln>
            <a:effectLst/>
          </p:spPr>
        </p:pic>
        <p:pic>
          <p:nvPicPr>
            <p:cNvPr id="12" name="Picture 2" descr="Picture 2">
              <a:extLst>
                <a:ext uri="{FF2B5EF4-FFF2-40B4-BE49-F238E27FC236}">
                  <a16:creationId xmlns:a16="http://schemas.microsoft.com/office/drawing/2014/main" id="{16B091F1-B175-6048-B307-04B1E018AA9B}"/>
                </a:ext>
              </a:extLst>
            </p:cNvPr>
            <p:cNvPicPr>
              <a:picLocks noChangeAspect="1"/>
            </p:cNvPicPr>
            <p:nvPr/>
          </p:nvPicPr>
          <p:blipFill>
            <a:blip r:embed="rId5" cstate="screen">
              <a:extLst>
                <a:ext uri="{28A0092B-C50C-407E-A947-70E740481C1C}">
                  <a14:useLocalDpi xmlns:a14="http://schemas.microsoft.com/office/drawing/2010/main"/>
                </a:ext>
              </a:extLst>
            </a:blip>
            <a:srcRect t="33635" b="32576"/>
            <a:stretch>
              <a:fillRect/>
            </a:stretch>
          </p:blipFill>
          <p:spPr>
            <a:xfrm>
              <a:off x="1339855" y="3200770"/>
              <a:ext cx="944476" cy="319125"/>
            </a:xfrm>
            <a:prstGeom prst="rect">
              <a:avLst/>
            </a:prstGeom>
            <a:ln w="12700" cap="flat">
              <a:noFill/>
              <a:miter lim="400000"/>
            </a:ln>
            <a:effectLst/>
          </p:spPr>
        </p:pic>
        <p:pic>
          <p:nvPicPr>
            <p:cNvPr id="13" name="Picture 16" descr="Picture 16">
              <a:hlinkClick r:id="rId6"/>
              <a:extLst>
                <a:ext uri="{FF2B5EF4-FFF2-40B4-BE49-F238E27FC236}">
                  <a16:creationId xmlns:a16="http://schemas.microsoft.com/office/drawing/2014/main" id="{AC4022F6-887A-1148-BD7D-17C091C960BD}"/>
                </a:ext>
              </a:extLst>
            </p:cNvPr>
            <p:cNvPicPr>
              <a:picLocks noChangeAspect="1"/>
            </p:cNvPicPr>
            <p:nvPr/>
          </p:nvPicPr>
          <p:blipFill>
            <a:blip r:embed="rId7">
              <a:extLst/>
            </a:blip>
            <a:stretch>
              <a:fillRect/>
            </a:stretch>
          </p:blipFill>
          <p:spPr>
            <a:xfrm>
              <a:off x="1491164" y="3883706"/>
              <a:ext cx="616226" cy="442418"/>
            </a:xfrm>
            <a:prstGeom prst="rect">
              <a:avLst/>
            </a:prstGeom>
            <a:ln w="12700" cap="flat">
              <a:noFill/>
              <a:miter lim="400000"/>
            </a:ln>
            <a:effectLst/>
          </p:spPr>
        </p:pic>
        <p:pic>
          <p:nvPicPr>
            <p:cNvPr id="14" name="Picture 8" descr="Picture 8">
              <a:hlinkClick r:id="rId8"/>
              <a:extLst>
                <a:ext uri="{FF2B5EF4-FFF2-40B4-BE49-F238E27FC236}">
                  <a16:creationId xmlns:a16="http://schemas.microsoft.com/office/drawing/2014/main" id="{1E9EC281-0CAE-3041-A43C-AB7E880BAB56}"/>
                </a:ext>
              </a:extLst>
            </p:cNvPr>
            <p:cNvPicPr>
              <a:picLocks noChangeAspect="1"/>
            </p:cNvPicPr>
            <p:nvPr/>
          </p:nvPicPr>
          <p:blipFill>
            <a:blip r:embed="rId9">
              <a:extLst/>
            </a:blip>
            <a:stretch>
              <a:fillRect/>
            </a:stretch>
          </p:blipFill>
          <p:spPr>
            <a:xfrm>
              <a:off x="1491165" y="1428730"/>
              <a:ext cx="827206" cy="362610"/>
            </a:xfrm>
            <a:prstGeom prst="rect">
              <a:avLst/>
            </a:prstGeom>
            <a:ln w="12700" cap="flat">
              <a:noFill/>
              <a:miter lim="400000"/>
            </a:ln>
            <a:effectLst/>
          </p:spPr>
        </p:pic>
        <p:pic>
          <p:nvPicPr>
            <p:cNvPr id="15" name="Picture 4" descr="Picture 4">
              <a:hlinkClick r:id="rId10"/>
              <a:extLst>
                <a:ext uri="{FF2B5EF4-FFF2-40B4-BE49-F238E27FC236}">
                  <a16:creationId xmlns:a16="http://schemas.microsoft.com/office/drawing/2014/main" id="{42DC7011-ACD1-0E49-979A-ACE2060DB64C}"/>
                </a:ext>
              </a:extLst>
            </p:cNvPr>
            <p:cNvPicPr>
              <a:picLocks noChangeAspect="1"/>
            </p:cNvPicPr>
            <p:nvPr/>
          </p:nvPicPr>
          <p:blipFill>
            <a:blip r:embed="rId11">
              <a:extLst/>
            </a:blip>
            <a:stretch>
              <a:fillRect/>
            </a:stretch>
          </p:blipFill>
          <p:spPr>
            <a:xfrm>
              <a:off x="1531064" y="1982191"/>
              <a:ext cx="770287" cy="340037"/>
            </a:xfrm>
            <a:prstGeom prst="rect">
              <a:avLst/>
            </a:prstGeom>
            <a:ln w="12700" cap="flat">
              <a:noFill/>
              <a:miter lim="400000"/>
            </a:ln>
            <a:effectLst/>
          </p:spPr>
        </p:pic>
        <p:pic>
          <p:nvPicPr>
            <p:cNvPr id="16" name="Picture 24" descr="Picture 24">
              <a:extLst>
                <a:ext uri="{FF2B5EF4-FFF2-40B4-BE49-F238E27FC236}">
                  <a16:creationId xmlns:a16="http://schemas.microsoft.com/office/drawing/2014/main" id="{B3F28887-6B35-0949-9A13-523664FDCB7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90056" y="2538589"/>
              <a:ext cx="813288" cy="324020"/>
            </a:xfrm>
            <a:prstGeom prst="rect">
              <a:avLst/>
            </a:prstGeom>
            <a:ln w="12700" cap="flat">
              <a:noFill/>
              <a:miter lim="400000"/>
            </a:ln>
            <a:effectLst/>
          </p:spPr>
        </p:pic>
        <p:pic>
          <p:nvPicPr>
            <p:cNvPr id="17" name="Picture 4" descr="Picture 4">
              <a:extLst>
                <a:ext uri="{FF2B5EF4-FFF2-40B4-BE49-F238E27FC236}">
                  <a16:creationId xmlns:a16="http://schemas.microsoft.com/office/drawing/2014/main" id="{487B1CF6-E2ED-C942-B5D8-F0E4F56EC63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8260" y="1529330"/>
              <a:ext cx="806856" cy="187097"/>
            </a:xfrm>
            <a:prstGeom prst="rect">
              <a:avLst/>
            </a:prstGeom>
            <a:ln w="12700" cap="flat">
              <a:noFill/>
              <a:miter lim="400000"/>
            </a:ln>
            <a:effectLst/>
          </p:spPr>
        </p:pic>
        <p:pic>
          <p:nvPicPr>
            <p:cNvPr id="18" name="Picture 6" descr="Picture 6">
              <a:hlinkClick r:id="rId14"/>
              <a:extLst>
                <a:ext uri="{FF2B5EF4-FFF2-40B4-BE49-F238E27FC236}">
                  <a16:creationId xmlns:a16="http://schemas.microsoft.com/office/drawing/2014/main" id="{6901F416-564D-4249-B57D-A6A4F5E2969D}"/>
                </a:ext>
              </a:extLst>
            </p:cNvPr>
            <p:cNvPicPr>
              <a:picLocks noChangeAspect="1"/>
            </p:cNvPicPr>
            <p:nvPr/>
          </p:nvPicPr>
          <p:blipFill>
            <a:blip r:embed="rId15" cstate="screen">
              <a:extLst>
                <a:ext uri="{28A0092B-C50C-407E-A947-70E740481C1C}">
                  <a14:useLocalDpi xmlns:a14="http://schemas.microsoft.com/office/drawing/2010/main"/>
                </a:ext>
              </a:extLst>
            </a:blip>
            <a:srcRect l="13216" t="21941" r="12632" b="14255"/>
            <a:stretch>
              <a:fillRect/>
            </a:stretch>
          </p:blipFill>
          <p:spPr>
            <a:xfrm>
              <a:off x="7193269" y="1151363"/>
              <a:ext cx="784325" cy="377509"/>
            </a:xfrm>
            <a:prstGeom prst="rect">
              <a:avLst/>
            </a:prstGeom>
            <a:ln w="12700" cap="flat">
              <a:noFill/>
              <a:miter lim="400000"/>
            </a:ln>
            <a:effectLst/>
          </p:spPr>
        </p:pic>
        <p:pic>
          <p:nvPicPr>
            <p:cNvPr id="19" name="Picture 2" descr="Picture 2">
              <a:extLst>
                <a:ext uri="{FF2B5EF4-FFF2-40B4-BE49-F238E27FC236}">
                  <a16:creationId xmlns:a16="http://schemas.microsoft.com/office/drawing/2014/main" id="{6D1DB24C-0DF9-314A-899C-191B5F3E0DE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48230" y="2176274"/>
              <a:ext cx="707903" cy="363028"/>
            </a:xfrm>
            <a:prstGeom prst="rect">
              <a:avLst/>
            </a:prstGeom>
            <a:ln w="12700" cap="flat">
              <a:noFill/>
              <a:miter lim="400000"/>
            </a:ln>
            <a:effectLst/>
          </p:spPr>
        </p:pic>
        <p:pic>
          <p:nvPicPr>
            <p:cNvPr id="20" name="Picture 4" descr="Picture 4">
              <a:extLst>
                <a:ext uri="{FF2B5EF4-FFF2-40B4-BE49-F238E27FC236}">
                  <a16:creationId xmlns:a16="http://schemas.microsoft.com/office/drawing/2014/main" id="{0A295E4E-B866-B045-BF2D-E26CCB069D1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373999" y="3280815"/>
              <a:ext cx="826575" cy="244575"/>
            </a:xfrm>
            <a:prstGeom prst="rect">
              <a:avLst/>
            </a:prstGeom>
            <a:ln w="12700" cap="flat">
              <a:noFill/>
              <a:miter lim="400000"/>
            </a:ln>
            <a:effectLst/>
          </p:spPr>
        </p:pic>
        <p:pic>
          <p:nvPicPr>
            <p:cNvPr id="21" name="Picture 11" descr="Picture 11">
              <a:extLst>
                <a:ext uri="{FF2B5EF4-FFF2-40B4-BE49-F238E27FC236}">
                  <a16:creationId xmlns:a16="http://schemas.microsoft.com/office/drawing/2014/main" id="{C1DCF17D-08EA-6742-81C2-077D5866E51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395124" y="1214311"/>
              <a:ext cx="784325" cy="251613"/>
            </a:xfrm>
            <a:prstGeom prst="rect">
              <a:avLst/>
            </a:prstGeom>
            <a:ln w="12700" cap="flat">
              <a:noFill/>
              <a:miter lim="400000"/>
            </a:ln>
            <a:effectLst/>
          </p:spPr>
        </p:pic>
        <p:pic>
          <p:nvPicPr>
            <p:cNvPr id="22" name="Picture 2" descr="Picture 2">
              <a:extLst>
                <a:ext uri="{FF2B5EF4-FFF2-40B4-BE49-F238E27FC236}">
                  <a16:creationId xmlns:a16="http://schemas.microsoft.com/office/drawing/2014/main" id="{B4E71184-546C-4B44-9C92-E1F8C22F6F1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460647" y="2713252"/>
              <a:ext cx="653279" cy="299103"/>
            </a:xfrm>
            <a:prstGeom prst="rect">
              <a:avLst/>
            </a:prstGeom>
            <a:ln w="12700" cap="flat">
              <a:noFill/>
              <a:miter lim="400000"/>
            </a:ln>
            <a:effectLst/>
          </p:spPr>
        </p:pic>
        <p:pic>
          <p:nvPicPr>
            <p:cNvPr id="23" name="Picture 16" descr="Picture 16">
              <a:extLst>
                <a:ext uri="{FF2B5EF4-FFF2-40B4-BE49-F238E27FC236}">
                  <a16:creationId xmlns:a16="http://schemas.microsoft.com/office/drawing/2014/main" id="{8FC32187-DCA9-F44E-939C-0CFAE25C5CE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172094" y="702829"/>
              <a:ext cx="784039" cy="249806"/>
            </a:xfrm>
            <a:prstGeom prst="rect">
              <a:avLst/>
            </a:prstGeom>
            <a:ln w="12700" cap="flat">
              <a:noFill/>
              <a:miter lim="400000"/>
            </a:ln>
            <a:effectLst/>
          </p:spPr>
        </p:pic>
        <p:pic>
          <p:nvPicPr>
            <p:cNvPr id="24" name="Picture 23" descr="Picture 24">
              <a:hlinkClick r:id="rId21"/>
              <a:extLst>
                <a:ext uri="{FF2B5EF4-FFF2-40B4-BE49-F238E27FC236}">
                  <a16:creationId xmlns:a16="http://schemas.microsoft.com/office/drawing/2014/main" id="{AE3F2882-E1A5-A745-9A9B-3FAD5E09772C}"/>
                </a:ext>
              </a:extLst>
            </p:cNvPr>
            <p:cNvPicPr>
              <a:picLocks noChangeAspect="1"/>
            </p:cNvPicPr>
            <p:nvPr/>
          </p:nvPicPr>
          <p:blipFill>
            <a:blip r:embed="rId22">
              <a:extLst/>
            </a:blip>
            <a:stretch>
              <a:fillRect/>
            </a:stretch>
          </p:blipFill>
          <p:spPr>
            <a:xfrm>
              <a:off x="7138923" y="1758396"/>
              <a:ext cx="870763" cy="141588"/>
            </a:xfrm>
            <a:prstGeom prst="rect">
              <a:avLst/>
            </a:prstGeom>
            <a:ln w="12700" cap="flat">
              <a:noFill/>
              <a:miter lim="400000"/>
            </a:ln>
            <a:effectLst/>
          </p:spPr>
        </p:pic>
        <p:pic>
          <p:nvPicPr>
            <p:cNvPr id="25" name="Picture 10" descr="Picture 10">
              <a:extLst>
                <a:ext uri="{FF2B5EF4-FFF2-40B4-BE49-F238E27FC236}">
                  <a16:creationId xmlns:a16="http://schemas.microsoft.com/office/drawing/2014/main" id="{EB220603-9756-1F40-A503-5CFB59A015B0}"/>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429778" y="2207115"/>
              <a:ext cx="715017" cy="245418"/>
            </a:xfrm>
            <a:prstGeom prst="rect">
              <a:avLst/>
            </a:prstGeom>
            <a:ln w="12700" cap="flat">
              <a:noFill/>
              <a:miter lim="400000"/>
            </a:ln>
            <a:effectLst/>
          </p:spPr>
        </p:pic>
        <p:pic>
          <p:nvPicPr>
            <p:cNvPr id="26" name="Picture 2" descr="Picture 2">
              <a:extLst>
                <a:ext uri="{FF2B5EF4-FFF2-40B4-BE49-F238E27FC236}">
                  <a16:creationId xmlns:a16="http://schemas.microsoft.com/office/drawing/2014/main" id="{F05F9A86-ABA0-0947-9192-5EA6B301A5A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395124" y="706254"/>
              <a:ext cx="784325" cy="242956"/>
            </a:xfrm>
            <a:prstGeom prst="rect">
              <a:avLst/>
            </a:prstGeom>
            <a:ln w="12700" cap="flat">
              <a:noFill/>
              <a:miter lim="400000"/>
            </a:ln>
            <a:effectLst/>
          </p:spPr>
        </p:pic>
        <p:pic>
          <p:nvPicPr>
            <p:cNvPr id="27" name="Picture 12" descr="Picture 12">
              <a:extLst>
                <a:ext uri="{FF2B5EF4-FFF2-40B4-BE49-F238E27FC236}">
                  <a16:creationId xmlns:a16="http://schemas.microsoft.com/office/drawing/2014/main" id="{AFBDB062-8807-134D-9DCA-737EFFE1248E}"/>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248230" y="3203449"/>
              <a:ext cx="826516" cy="361601"/>
            </a:xfrm>
            <a:prstGeom prst="rect">
              <a:avLst/>
            </a:prstGeom>
            <a:ln w="12700" cap="flat">
              <a:noFill/>
              <a:miter lim="400000"/>
            </a:ln>
            <a:effectLst/>
          </p:spPr>
        </p:pic>
        <p:pic>
          <p:nvPicPr>
            <p:cNvPr id="28" name="Picture 15" descr="Picture 15">
              <a:hlinkClick r:id="rId26"/>
              <a:extLst>
                <a:ext uri="{FF2B5EF4-FFF2-40B4-BE49-F238E27FC236}">
                  <a16:creationId xmlns:a16="http://schemas.microsoft.com/office/drawing/2014/main" id="{C16F23C4-AE83-DB43-A706-2222B807106D}"/>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193269" y="2696538"/>
              <a:ext cx="816418" cy="380996"/>
            </a:xfrm>
            <a:prstGeom prst="rect">
              <a:avLst/>
            </a:prstGeom>
            <a:ln w="12700" cap="flat">
              <a:noFill/>
              <a:miter lim="400000"/>
            </a:ln>
            <a:effectLst/>
          </p:spPr>
        </p:pic>
        <p:pic>
          <p:nvPicPr>
            <p:cNvPr id="29" name="Picture 20" descr="Picture 20">
              <a:extLst>
                <a:ext uri="{FF2B5EF4-FFF2-40B4-BE49-F238E27FC236}">
                  <a16:creationId xmlns:a16="http://schemas.microsoft.com/office/drawing/2014/main" id="{94F49C64-344D-A040-B7AC-FEF44711BC36}"/>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357572" y="1738728"/>
              <a:ext cx="859429" cy="153269"/>
            </a:xfrm>
            <a:prstGeom prst="rect">
              <a:avLst/>
            </a:prstGeom>
            <a:ln w="12700" cap="flat">
              <a:noFill/>
              <a:miter lim="400000"/>
            </a:ln>
            <a:effectLst/>
          </p:spPr>
        </p:pic>
        <p:pic>
          <p:nvPicPr>
            <p:cNvPr id="30" name="Picture 2" descr="Picture 2">
              <a:extLst>
                <a:ext uri="{FF2B5EF4-FFF2-40B4-BE49-F238E27FC236}">
                  <a16:creationId xmlns:a16="http://schemas.microsoft.com/office/drawing/2014/main" id="{B8C17B38-816F-3B42-A9DB-BE396DC35160}"/>
                </a:ext>
              </a:extLst>
            </p:cNvPr>
            <p:cNvPicPr>
              <a:picLocks noChangeAspect="1"/>
            </p:cNvPicPr>
            <p:nvPr/>
          </p:nvPicPr>
          <p:blipFill>
            <a:blip r:embed="rId29">
              <a:extLst/>
            </a:blip>
            <a:stretch>
              <a:fillRect/>
            </a:stretch>
          </p:blipFill>
          <p:spPr>
            <a:xfrm>
              <a:off x="2961936" y="967404"/>
              <a:ext cx="3722894" cy="2822907"/>
            </a:xfrm>
            <a:prstGeom prst="rect">
              <a:avLst/>
            </a:prstGeom>
            <a:ln w="12700" cap="flat">
              <a:noFill/>
              <a:miter lim="400000"/>
            </a:ln>
            <a:effectLst/>
          </p:spPr>
        </p:pic>
        <p:sp>
          <p:nvSpPr>
            <p:cNvPr id="31" name="TextBox 48">
              <a:extLst>
                <a:ext uri="{FF2B5EF4-FFF2-40B4-BE49-F238E27FC236}">
                  <a16:creationId xmlns:a16="http://schemas.microsoft.com/office/drawing/2014/main" id="{6C4696DE-0514-0B46-AC0B-903314896D30}"/>
                </a:ext>
              </a:extLst>
            </p:cNvPr>
            <p:cNvSpPr txBox="1"/>
            <p:nvPr/>
          </p:nvSpPr>
          <p:spPr>
            <a:xfrm>
              <a:off x="6826010" y="0"/>
              <a:ext cx="2780756" cy="3279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spcBef>
                  <a:spcPts val="800"/>
                </a:spcBef>
                <a:defRPr sz="1400" b="1">
                  <a:latin typeface="Arial"/>
                  <a:ea typeface="Arial"/>
                  <a:cs typeface="Arial"/>
                  <a:sym typeface="Arial"/>
                </a:defRPr>
              </a:lvl1pPr>
            </a:lstStyle>
            <a:p>
              <a:r>
                <a:t>Поставщики</a:t>
              </a:r>
            </a:p>
          </p:txBody>
        </p:sp>
        <p:sp>
          <p:nvSpPr>
            <p:cNvPr id="32" name="Left Brace 54">
              <a:extLst>
                <a:ext uri="{FF2B5EF4-FFF2-40B4-BE49-F238E27FC236}">
                  <a16:creationId xmlns:a16="http://schemas.microsoft.com/office/drawing/2014/main" id="{4E9636C5-7EAF-9F45-BE57-ACF002C6DEFE}"/>
                </a:ext>
              </a:extLst>
            </p:cNvPr>
            <p:cNvSpPr/>
            <p:nvPr/>
          </p:nvSpPr>
          <p:spPr>
            <a:xfrm>
              <a:off x="6479925" y="446906"/>
              <a:ext cx="692170" cy="43251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71"/>
                    <a:pt x="10800" y="21312"/>
                  </a:cubicBezTo>
                  <a:lnTo>
                    <a:pt x="10800" y="11088"/>
                  </a:lnTo>
                  <a:cubicBezTo>
                    <a:pt x="10800" y="10929"/>
                    <a:pt x="5965" y="10800"/>
                    <a:pt x="0" y="10800"/>
                  </a:cubicBezTo>
                  <a:cubicBezTo>
                    <a:pt x="5965" y="10800"/>
                    <a:pt x="10800" y="10671"/>
                    <a:pt x="10800" y="10512"/>
                  </a:cubicBezTo>
                  <a:lnTo>
                    <a:pt x="10800" y="288"/>
                  </a:lnTo>
                  <a:cubicBezTo>
                    <a:pt x="10800" y="129"/>
                    <a:pt x="15635" y="0"/>
                    <a:pt x="21600" y="0"/>
                  </a:cubicBezTo>
                </a:path>
              </a:pathLst>
            </a:custGeom>
            <a:noFill/>
            <a:ln w="12700" cap="flat">
              <a:solidFill>
                <a:srgbClr val="CCCCCC"/>
              </a:solidFill>
              <a:prstDash val="solid"/>
              <a:round/>
            </a:ln>
            <a:effectLst/>
          </p:spPr>
          <p:txBody>
            <a:bodyPr wrap="square" lIns="72000" tIns="72000" rIns="72000" bIns="72000" numCol="1" anchor="ctr">
              <a:noAutofit/>
            </a:bodyPr>
            <a:lstStyle/>
            <a:p>
              <a:pPr algn="ctr">
                <a:defRPr>
                  <a:latin typeface="Arial"/>
                  <a:ea typeface="Arial"/>
                  <a:cs typeface="Arial"/>
                  <a:sym typeface="Arial"/>
                </a:defRPr>
              </a:pPr>
              <a:endParaRPr/>
            </a:p>
          </p:txBody>
        </p:sp>
        <p:sp>
          <p:nvSpPr>
            <p:cNvPr id="33" name="Left Brace 55">
              <a:extLst>
                <a:ext uri="{FF2B5EF4-FFF2-40B4-BE49-F238E27FC236}">
                  <a16:creationId xmlns:a16="http://schemas.microsoft.com/office/drawing/2014/main" id="{D0DB4BAE-9794-2247-AACF-B931AF225FF9}"/>
                </a:ext>
              </a:extLst>
            </p:cNvPr>
            <p:cNvSpPr/>
            <p:nvPr/>
          </p:nvSpPr>
          <p:spPr>
            <a:xfrm rot="10800000">
              <a:off x="2473755" y="446906"/>
              <a:ext cx="692171" cy="43251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471"/>
                    <a:pt x="10800" y="21312"/>
                  </a:cubicBezTo>
                  <a:lnTo>
                    <a:pt x="10800" y="11088"/>
                  </a:lnTo>
                  <a:cubicBezTo>
                    <a:pt x="10800" y="10929"/>
                    <a:pt x="5965" y="10800"/>
                    <a:pt x="0" y="10800"/>
                  </a:cubicBezTo>
                  <a:cubicBezTo>
                    <a:pt x="5965" y="10800"/>
                    <a:pt x="10800" y="10671"/>
                    <a:pt x="10800" y="10512"/>
                  </a:cubicBezTo>
                  <a:lnTo>
                    <a:pt x="10800" y="288"/>
                  </a:lnTo>
                  <a:cubicBezTo>
                    <a:pt x="10800" y="129"/>
                    <a:pt x="15635" y="0"/>
                    <a:pt x="21600" y="0"/>
                  </a:cubicBezTo>
                </a:path>
              </a:pathLst>
            </a:custGeom>
            <a:noFill/>
            <a:ln w="12700" cap="flat">
              <a:solidFill>
                <a:srgbClr val="CCCCCC"/>
              </a:solidFill>
              <a:prstDash val="solid"/>
              <a:round/>
            </a:ln>
            <a:effectLst/>
          </p:spPr>
          <p:txBody>
            <a:bodyPr wrap="square" lIns="72000" tIns="72000" rIns="72000" bIns="72000" numCol="1" anchor="ctr">
              <a:noAutofit/>
            </a:bodyPr>
            <a:lstStyle/>
            <a:p>
              <a:pPr algn="ctr">
                <a:defRPr>
                  <a:latin typeface="Arial"/>
                  <a:ea typeface="Arial"/>
                  <a:cs typeface="Arial"/>
                  <a:sym typeface="Arial"/>
                </a:defRPr>
              </a:pPr>
              <a:endParaRPr/>
            </a:p>
          </p:txBody>
        </p:sp>
        <p:pic>
          <p:nvPicPr>
            <p:cNvPr id="34" name="Picture 14" descr="Picture 14">
              <a:extLst>
                <a:ext uri="{FF2B5EF4-FFF2-40B4-BE49-F238E27FC236}">
                  <a16:creationId xmlns:a16="http://schemas.microsoft.com/office/drawing/2014/main" id="{C90D5625-A72D-0C47-9F09-50C46994CAC0}"/>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8429780" y="3716795"/>
              <a:ext cx="770795" cy="418450"/>
            </a:xfrm>
            <a:prstGeom prst="rect">
              <a:avLst/>
            </a:prstGeom>
            <a:ln w="12700" cap="flat">
              <a:noFill/>
              <a:miter lim="400000"/>
            </a:ln>
            <a:effectLst/>
          </p:spPr>
        </p:pic>
        <p:pic>
          <p:nvPicPr>
            <p:cNvPr id="35" name="Picture 20" descr="Picture 20">
              <a:extLst>
                <a:ext uri="{FF2B5EF4-FFF2-40B4-BE49-F238E27FC236}">
                  <a16:creationId xmlns:a16="http://schemas.microsoft.com/office/drawing/2014/main" id="{7B5F9E14-3D79-A249-90DF-935C5860C3F9}"/>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7265537" y="3696387"/>
              <a:ext cx="761170" cy="438858"/>
            </a:xfrm>
            <a:prstGeom prst="rect">
              <a:avLst/>
            </a:prstGeom>
            <a:ln w="12700" cap="flat">
              <a:noFill/>
              <a:miter lim="400000"/>
            </a:ln>
            <a:effectLst/>
          </p:spPr>
        </p:pic>
        <p:pic>
          <p:nvPicPr>
            <p:cNvPr id="36" name="Picture 3" descr="Picture 3">
              <a:extLst>
                <a:ext uri="{FF2B5EF4-FFF2-40B4-BE49-F238E27FC236}">
                  <a16:creationId xmlns:a16="http://schemas.microsoft.com/office/drawing/2014/main" id="{593E0C82-794F-FD42-AB93-82258D7D75EF}"/>
                </a:ext>
              </a:extLst>
            </p:cNvPr>
            <p:cNvPicPr>
              <a:picLocks noChangeAspect="1"/>
            </p:cNvPicPr>
            <p:nvPr/>
          </p:nvPicPr>
          <p:blipFill>
            <a:blip r:embed="rId32">
              <a:extLst/>
            </a:blip>
            <a:stretch>
              <a:fillRect/>
            </a:stretch>
          </p:blipFill>
          <p:spPr>
            <a:xfrm>
              <a:off x="8357572" y="4288427"/>
              <a:ext cx="971537" cy="408494"/>
            </a:xfrm>
            <a:prstGeom prst="rect">
              <a:avLst/>
            </a:prstGeom>
            <a:ln w="12700" cap="flat">
              <a:noFill/>
              <a:miter lim="400000"/>
            </a:ln>
            <a:effectLst/>
          </p:spPr>
        </p:pic>
        <p:pic>
          <p:nvPicPr>
            <p:cNvPr id="37" name="Picture 10" descr="Picture 10">
              <a:extLst>
                <a:ext uri="{FF2B5EF4-FFF2-40B4-BE49-F238E27FC236}">
                  <a16:creationId xmlns:a16="http://schemas.microsoft.com/office/drawing/2014/main" id="{1CC1180F-919C-7347-A3F5-857DEF9090BB}"/>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7138923" y="4373529"/>
              <a:ext cx="1017579" cy="256835"/>
            </a:xfrm>
            <a:prstGeom prst="rect">
              <a:avLst/>
            </a:prstGeom>
            <a:ln w="12700" cap="flat">
              <a:noFill/>
              <a:miter lim="400000"/>
            </a:ln>
            <a:effectLst/>
          </p:spPr>
        </p:pic>
        <p:pic>
          <p:nvPicPr>
            <p:cNvPr id="38" name="Picture 22" descr="Picture 22">
              <a:extLst>
                <a:ext uri="{FF2B5EF4-FFF2-40B4-BE49-F238E27FC236}">
                  <a16:creationId xmlns:a16="http://schemas.microsoft.com/office/drawing/2014/main" id="{7F806FF2-3A3F-9F42-A302-FE6FCB8A9C51}"/>
                </a:ext>
              </a:extLst>
            </p:cNvPr>
            <p:cNvPicPr>
              <a:picLocks noChangeAspect="1"/>
            </p:cNvPicPr>
            <p:nvPr/>
          </p:nvPicPr>
          <p:blipFill>
            <a:blip r:embed="rId34">
              <a:extLst/>
            </a:blip>
            <a:stretch>
              <a:fillRect/>
            </a:stretch>
          </p:blipFill>
          <p:spPr>
            <a:xfrm>
              <a:off x="1404338" y="858369"/>
              <a:ext cx="1218629" cy="218069"/>
            </a:xfrm>
            <a:prstGeom prst="rect">
              <a:avLst/>
            </a:prstGeom>
            <a:ln w="12700" cap="flat">
              <a:noFill/>
              <a:miter lim="400000"/>
            </a:ln>
            <a:effectLst/>
          </p:spPr>
        </p:pic>
        <p:pic>
          <p:nvPicPr>
            <p:cNvPr id="39" name="Picture 2" descr="Picture 2">
              <a:extLst>
                <a:ext uri="{FF2B5EF4-FFF2-40B4-BE49-F238E27FC236}">
                  <a16:creationId xmlns:a16="http://schemas.microsoft.com/office/drawing/2014/main" id="{E8E780DE-2047-C645-86AE-578E06E76654}"/>
                </a:ext>
              </a:extLst>
            </p:cNvPr>
            <p:cNvPicPr>
              <a:picLocks noChangeAspect="1"/>
            </p:cNvPicPr>
            <p:nvPr/>
          </p:nvPicPr>
          <p:blipFill>
            <a:blip r:embed="rId35" cstate="screen">
              <a:extLst>
                <a:ext uri="{28A0092B-C50C-407E-A947-70E740481C1C}">
                  <a14:useLocalDpi xmlns:a14="http://schemas.microsoft.com/office/drawing/2010/main"/>
                </a:ext>
              </a:extLst>
            </a:blip>
            <a:srcRect r="62613"/>
            <a:stretch>
              <a:fillRect/>
            </a:stretch>
          </p:blipFill>
          <p:spPr>
            <a:xfrm>
              <a:off x="480768" y="706254"/>
              <a:ext cx="618645" cy="594837"/>
            </a:xfrm>
            <a:prstGeom prst="rect">
              <a:avLst/>
            </a:prstGeom>
            <a:ln w="12700" cap="flat">
              <a:noFill/>
              <a:miter lim="400000"/>
            </a:ln>
            <a:effectLst/>
          </p:spPr>
        </p:pic>
      </p:grpSp>
      <p:pic>
        <p:nvPicPr>
          <p:cNvPr id="44" name="Picture 43">
            <a:extLst>
              <a:ext uri="{FF2B5EF4-FFF2-40B4-BE49-F238E27FC236}">
                <a16:creationId xmlns:a16="http://schemas.microsoft.com/office/drawing/2014/main" id="{4803F614-99AC-864B-93F6-A8E8490557F2}"/>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587614" y="4208630"/>
            <a:ext cx="746324" cy="999793"/>
          </a:xfrm>
          <a:prstGeom prst="rect">
            <a:avLst/>
          </a:prstGeom>
        </p:spPr>
      </p:pic>
      <p:pic>
        <p:nvPicPr>
          <p:cNvPr id="45" name="Picture 44">
            <a:extLst>
              <a:ext uri="{FF2B5EF4-FFF2-40B4-BE49-F238E27FC236}">
                <a16:creationId xmlns:a16="http://schemas.microsoft.com/office/drawing/2014/main" id="{1D86899E-6CED-6742-B32C-94BEACED8737}"/>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1660800" y="5804515"/>
            <a:ext cx="673024" cy="509255"/>
          </a:xfrm>
          <a:prstGeom prst="rect">
            <a:avLst/>
          </a:prstGeom>
        </p:spPr>
      </p:pic>
      <p:pic>
        <p:nvPicPr>
          <p:cNvPr id="46" name="Picture 45">
            <a:extLst>
              <a:ext uri="{FF2B5EF4-FFF2-40B4-BE49-F238E27FC236}">
                <a16:creationId xmlns:a16="http://schemas.microsoft.com/office/drawing/2014/main" id="{76AF5457-FA7E-8D4C-87D7-0AEF21A03172}"/>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2803275" y="5815825"/>
            <a:ext cx="555655" cy="555655"/>
          </a:xfrm>
          <a:prstGeom prst="rect">
            <a:avLst/>
          </a:prstGeom>
        </p:spPr>
      </p:pic>
    </p:spTree>
    <p:extLst>
      <p:ext uri="{BB962C8B-B14F-4D97-AF65-F5344CB8AC3E}">
        <p14:creationId xmlns:p14="http://schemas.microsoft.com/office/powerpoint/2010/main" val="381932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raight Connector 8">
            <a:extLst>
              <a:ext uri="{FF2B5EF4-FFF2-40B4-BE49-F238E27FC236}">
                <a16:creationId xmlns:a16="http://schemas.microsoft.com/office/drawing/2014/main" id="{26F1DE3D-B071-AB4C-8B52-D88245911ABF}"/>
              </a:ext>
            </a:extLst>
          </p:cNvPr>
          <p:cNvSpPr/>
          <p:nvPr/>
        </p:nvSpPr>
        <p:spPr>
          <a:xfrm>
            <a:off x="539093" y="1309894"/>
            <a:ext cx="2483572" cy="1"/>
          </a:xfrm>
          <a:prstGeom prst="line">
            <a:avLst/>
          </a:prstGeom>
          <a:ln w="12700">
            <a:solidFill>
              <a:srgbClr val="000000"/>
            </a:solidFill>
          </a:ln>
        </p:spPr>
        <p:txBody>
          <a:bodyPr lIns="45719" rIns="45719"/>
          <a:lstStyle/>
          <a:p>
            <a:pPr>
              <a:defRPr>
                <a:latin typeface="Arial"/>
                <a:ea typeface="Arial"/>
                <a:cs typeface="Arial"/>
                <a:sym typeface="Arial"/>
              </a:defRPr>
            </a:pPr>
            <a:endParaRPr/>
          </a:p>
        </p:txBody>
      </p:sp>
      <p:sp>
        <p:nvSpPr>
          <p:cNvPr id="14" name="Text Placeholder 17">
            <a:extLst>
              <a:ext uri="{FF2B5EF4-FFF2-40B4-BE49-F238E27FC236}">
                <a16:creationId xmlns:a16="http://schemas.microsoft.com/office/drawing/2014/main" id="{EB187AD0-64A9-F54C-B105-C6BB52ED82C0}"/>
              </a:ext>
            </a:extLst>
          </p:cNvPr>
          <p:cNvSpPr txBox="1"/>
          <p:nvPr/>
        </p:nvSpPr>
        <p:spPr>
          <a:xfrm>
            <a:off x="289034" y="1517657"/>
            <a:ext cx="2815739" cy="453201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spcBef>
                <a:spcPts val="200"/>
              </a:spcBef>
              <a:defRPr sz="1000" b="1">
                <a:latin typeface="Arial"/>
                <a:ea typeface="Arial"/>
                <a:cs typeface="Arial"/>
                <a:sym typeface="Arial"/>
              </a:defRPr>
            </a:pPr>
            <a:r>
              <a:rPr sz="1100" dirty="0">
                <a:solidFill>
                  <a:srgbClr val="FFC000"/>
                </a:solidFill>
              </a:rPr>
              <a:t>Предпосылки</a:t>
            </a:r>
          </a:p>
          <a:p>
            <a:pPr marL="269875" lvl="2" indent="-180975">
              <a:spcBef>
                <a:spcPts val="200"/>
              </a:spcBef>
              <a:buClr>
                <a:srgbClr val="F0AB00"/>
              </a:buClr>
              <a:buSzPct val="100000"/>
              <a:buChar char="•"/>
              <a:defRPr sz="1000">
                <a:latin typeface="Arial"/>
                <a:ea typeface="Arial"/>
                <a:cs typeface="Arial"/>
                <a:sym typeface="Arial"/>
              </a:defRPr>
            </a:pPr>
            <a:r>
              <a:rPr sz="1050" dirty="0"/>
              <a:t>Высокая стоимость закупочных </a:t>
            </a:r>
            <a:r>
              <a:rPr sz="1050" dirty="0" err="1"/>
              <a:t>операций</a:t>
            </a:r>
            <a:r>
              <a:rPr sz="1050" dirty="0"/>
              <a:t> </a:t>
            </a:r>
            <a:endParaRPr lang="ru-RU" sz="1050" dirty="0"/>
          </a:p>
          <a:p>
            <a:pPr marL="269875" lvl="2" indent="-180975">
              <a:spcBef>
                <a:spcPts val="200"/>
              </a:spcBef>
              <a:buClr>
                <a:srgbClr val="F0AB00"/>
              </a:buClr>
              <a:buSzPct val="100000"/>
              <a:buChar char="•"/>
              <a:defRPr sz="1000">
                <a:latin typeface="Arial"/>
                <a:ea typeface="Arial"/>
                <a:cs typeface="Arial"/>
                <a:sym typeface="Arial"/>
              </a:defRPr>
            </a:pPr>
            <a:r>
              <a:rPr sz="1050" dirty="0" err="1"/>
              <a:t>Необходимость</a:t>
            </a:r>
            <a:r>
              <a:rPr sz="1050" dirty="0"/>
              <a:t> обеспечить своевременное подтверждение поставщиков сроков исполнения заказа </a:t>
            </a:r>
          </a:p>
          <a:p>
            <a:pPr marL="269875" lvl="2" indent="-180975">
              <a:spcBef>
                <a:spcPts val="200"/>
              </a:spcBef>
              <a:buClr>
                <a:srgbClr val="F0AB00"/>
              </a:buClr>
              <a:buSzPct val="100000"/>
              <a:buChar char="•"/>
              <a:defRPr sz="1000">
                <a:latin typeface="Arial"/>
                <a:ea typeface="Arial"/>
                <a:cs typeface="Arial"/>
                <a:sym typeface="Arial"/>
              </a:defRPr>
            </a:pPr>
            <a:r>
              <a:rPr sz="1050" dirty="0"/>
              <a:t>Большое количество ошибок </a:t>
            </a:r>
            <a:br>
              <a:rPr lang="ru-RU" sz="1050" dirty="0"/>
            </a:br>
            <a:r>
              <a:rPr sz="1050" dirty="0"/>
              <a:t>в поступающих документах поставки</a:t>
            </a:r>
          </a:p>
          <a:p>
            <a:pPr marL="269875" lvl="2" indent="-180975">
              <a:spcBef>
                <a:spcPts val="200"/>
              </a:spcBef>
              <a:buClr>
                <a:srgbClr val="F0AB00"/>
              </a:buClr>
              <a:buSzPct val="100000"/>
              <a:buChar char="•"/>
              <a:defRPr sz="1000">
                <a:latin typeface="Arial"/>
                <a:ea typeface="Arial"/>
                <a:cs typeface="Arial"/>
                <a:sym typeface="Arial"/>
              </a:defRPr>
            </a:pPr>
            <a:r>
              <a:rPr sz="1050" dirty="0"/>
              <a:t>Сложный процесс обработки счетов фактур со множеством ошибок и исключений</a:t>
            </a:r>
            <a:endParaRPr lang="ru-RU" sz="1050" dirty="0"/>
          </a:p>
          <a:p>
            <a:pPr marL="269875" lvl="2" indent="-180975">
              <a:spcBef>
                <a:spcPts val="200"/>
              </a:spcBef>
              <a:buClr>
                <a:srgbClr val="F0AB00"/>
              </a:buClr>
              <a:buSzPct val="100000"/>
              <a:buChar char="•"/>
              <a:defRPr sz="1000">
                <a:latin typeface="Arial"/>
                <a:ea typeface="Arial"/>
                <a:cs typeface="Arial"/>
                <a:sym typeface="Arial"/>
              </a:defRPr>
            </a:pPr>
            <a:endParaRPr sz="1050" dirty="0"/>
          </a:p>
          <a:p>
            <a:pPr>
              <a:spcBef>
                <a:spcPts val="200"/>
              </a:spcBef>
              <a:defRPr sz="1000" b="1">
                <a:latin typeface="Arial"/>
                <a:ea typeface="Arial"/>
                <a:cs typeface="Arial"/>
                <a:sym typeface="Arial"/>
              </a:defRPr>
            </a:pPr>
            <a:r>
              <a:rPr sz="1100" dirty="0">
                <a:solidFill>
                  <a:srgbClr val="FFC000"/>
                </a:solidFill>
              </a:rPr>
              <a:t>Решение</a:t>
            </a:r>
          </a:p>
          <a:p>
            <a:pPr marL="269875" lvl="2" indent="-180975">
              <a:spcBef>
                <a:spcPts val="200"/>
              </a:spcBef>
              <a:buClr>
                <a:srgbClr val="F0AB00"/>
              </a:buClr>
              <a:buSzPct val="100000"/>
              <a:buChar char="•"/>
              <a:defRPr sz="1000">
                <a:latin typeface="Arial"/>
                <a:ea typeface="Arial"/>
                <a:cs typeface="Arial"/>
                <a:sym typeface="Arial"/>
              </a:defRPr>
            </a:pPr>
            <a:r>
              <a:rPr sz="1050" dirty="0"/>
              <a:t>Ariba Network (PO/Invoice Automation)</a:t>
            </a:r>
            <a:endParaRPr lang="ru-RU" sz="1050" dirty="0"/>
          </a:p>
          <a:p>
            <a:pPr marL="269875" lvl="2" indent="-180975">
              <a:spcBef>
                <a:spcPts val="200"/>
              </a:spcBef>
              <a:buClr>
                <a:srgbClr val="F0AB00"/>
              </a:buClr>
              <a:buSzPct val="100000"/>
              <a:buChar char="•"/>
              <a:defRPr sz="1000">
                <a:latin typeface="Arial"/>
                <a:ea typeface="Arial"/>
                <a:cs typeface="Arial"/>
                <a:sym typeface="Arial"/>
              </a:defRPr>
            </a:pPr>
            <a:endParaRPr sz="1050" b="1" dirty="0"/>
          </a:p>
          <a:p>
            <a:pPr>
              <a:spcBef>
                <a:spcPts val="200"/>
              </a:spcBef>
              <a:defRPr sz="1000" b="1">
                <a:latin typeface="Arial"/>
                <a:ea typeface="Arial"/>
                <a:cs typeface="Arial"/>
                <a:sym typeface="Arial"/>
              </a:defRPr>
            </a:pPr>
            <a:r>
              <a:rPr sz="1100" dirty="0">
                <a:solidFill>
                  <a:srgbClr val="FFC000"/>
                </a:solidFill>
              </a:rPr>
              <a:t>Результат</a:t>
            </a:r>
          </a:p>
          <a:p>
            <a:pPr marL="269875" lvl="2" indent="-180975">
              <a:spcBef>
                <a:spcPts val="200"/>
              </a:spcBef>
              <a:buClr>
                <a:srgbClr val="F0AB00"/>
              </a:buClr>
              <a:buSzPct val="100000"/>
              <a:buChar char="•"/>
              <a:defRPr sz="1000">
                <a:latin typeface="Arial"/>
                <a:ea typeface="Arial"/>
                <a:cs typeface="Arial"/>
                <a:sym typeface="Arial"/>
              </a:defRPr>
            </a:pPr>
            <a:r>
              <a:rPr sz="1050" dirty="0"/>
              <a:t>750K+  экономии на электронных заказах  &amp; 1M+ на электронных счетах фактурах ежегодно, для  2K+ поставщиков</a:t>
            </a:r>
          </a:p>
          <a:p>
            <a:pPr marL="269875" lvl="2" indent="-180975">
              <a:spcBef>
                <a:spcPts val="200"/>
              </a:spcBef>
              <a:buClr>
                <a:srgbClr val="F0AB00"/>
              </a:buClr>
              <a:buSzPct val="100000"/>
              <a:buChar char="•"/>
              <a:defRPr sz="1000">
                <a:latin typeface="Arial"/>
                <a:ea typeface="Arial"/>
                <a:cs typeface="Arial"/>
                <a:sym typeface="Arial"/>
              </a:defRPr>
            </a:pPr>
            <a:r>
              <a:rPr sz="1050" dirty="0"/>
              <a:t>Интеграция бизнес блоков Переработки, Транспортировки и Хим. Производства – 3 ERP системы </a:t>
            </a:r>
          </a:p>
          <a:p>
            <a:pPr marL="269875" lvl="2" indent="-180975">
              <a:spcBef>
                <a:spcPts val="200"/>
              </a:spcBef>
              <a:buClr>
                <a:srgbClr val="F0AB00"/>
              </a:buClr>
              <a:buSzPct val="100000"/>
              <a:buChar char="•"/>
              <a:defRPr sz="1000">
                <a:latin typeface="Arial"/>
                <a:ea typeface="Arial"/>
                <a:cs typeface="Arial"/>
                <a:sym typeface="Arial"/>
              </a:defRPr>
            </a:pPr>
            <a:r>
              <a:rPr sz="1050" dirty="0"/>
              <a:t>98%+ счетов фактур обрабатываются автоматически – менее  2% счетов фактур требуют ручной обработки</a:t>
            </a:r>
          </a:p>
        </p:txBody>
      </p:sp>
      <p:sp>
        <p:nvSpPr>
          <p:cNvPr id="15" name="Rectangle 4">
            <a:extLst>
              <a:ext uri="{FF2B5EF4-FFF2-40B4-BE49-F238E27FC236}">
                <a16:creationId xmlns:a16="http://schemas.microsoft.com/office/drawing/2014/main" id="{5DE206C5-A7E5-FF41-90FF-17CE45CDB9B2}"/>
              </a:ext>
            </a:extLst>
          </p:cNvPr>
          <p:cNvSpPr/>
          <p:nvPr/>
        </p:nvSpPr>
        <p:spPr>
          <a:xfrm>
            <a:off x="3341646" y="5576002"/>
            <a:ext cx="7123815" cy="796021"/>
          </a:xfrm>
          <a:prstGeom prst="rect">
            <a:avLst/>
          </a:prstGeom>
          <a:solidFill>
            <a:srgbClr val="C2E5FF"/>
          </a:solidFill>
          <a:ln w="12700">
            <a:miter lim="400000"/>
          </a:ln>
        </p:spPr>
        <p:txBody>
          <a:bodyPr lIns="72000" tIns="72000" rIns="72000" bIns="72000" anchor="ctr"/>
          <a:lstStyle/>
          <a:p>
            <a:pPr algn="ctr">
              <a:spcBef>
                <a:spcPts val="1000"/>
              </a:spcBef>
              <a:defRPr>
                <a:latin typeface="Arial"/>
                <a:ea typeface="Arial"/>
                <a:cs typeface="Arial"/>
                <a:sym typeface="Arial"/>
              </a:defRPr>
            </a:pPr>
            <a:endParaRPr/>
          </a:p>
        </p:txBody>
      </p:sp>
      <p:grpSp>
        <p:nvGrpSpPr>
          <p:cNvPr id="16" name="Group 22">
            <a:extLst>
              <a:ext uri="{FF2B5EF4-FFF2-40B4-BE49-F238E27FC236}">
                <a16:creationId xmlns:a16="http://schemas.microsoft.com/office/drawing/2014/main" id="{80E3684E-DAFE-DC43-9451-9DD3E137C83D}"/>
              </a:ext>
            </a:extLst>
          </p:cNvPr>
          <p:cNvGrpSpPr/>
          <p:nvPr/>
        </p:nvGrpSpPr>
        <p:grpSpPr>
          <a:xfrm>
            <a:off x="3448689" y="5840580"/>
            <a:ext cx="1708362" cy="352695"/>
            <a:chOff x="-105819" y="224212"/>
            <a:chExt cx="1708361" cy="352694"/>
          </a:xfrm>
        </p:grpSpPr>
        <p:sp>
          <p:nvSpPr>
            <p:cNvPr id="17" name="Right Arrow 25">
              <a:extLst>
                <a:ext uri="{FF2B5EF4-FFF2-40B4-BE49-F238E27FC236}">
                  <a16:creationId xmlns:a16="http://schemas.microsoft.com/office/drawing/2014/main" id="{819B79EE-1EF6-8E45-9012-2980163CBAA1}"/>
                </a:ext>
              </a:extLst>
            </p:cNvPr>
            <p:cNvSpPr/>
            <p:nvPr/>
          </p:nvSpPr>
          <p:spPr>
            <a:xfrm rot="16200000">
              <a:off x="-64015" y="205665"/>
              <a:ext cx="329437" cy="413046"/>
            </a:xfrm>
            <a:prstGeom prst="rightArrow">
              <a:avLst>
                <a:gd name="adj1" fmla="val 50000"/>
                <a:gd name="adj2" fmla="val 50000"/>
              </a:avLst>
            </a:prstGeom>
            <a:solidFill>
              <a:srgbClr val="003B66"/>
            </a:solidFill>
            <a:ln w="3175" cap="flat">
              <a:solidFill>
                <a:srgbClr val="333333"/>
              </a:solidFill>
              <a:prstDash val="solid"/>
              <a:miter lim="800000"/>
            </a:ln>
            <a:effectLst/>
          </p:spPr>
          <p:txBody>
            <a:bodyPr wrap="square" lIns="72000" tIns="72000" rIns="72000" bIns="72000" numCol="1" anchor="ctr">
              <a:noAutofit/>
            </a:bodyPr>
            <a:lstStyle/>
            <a:p>
              <a:pPr algn="ctr">
                <a:spcBef>
                  <a:spcPts val="1000"/>
                </a:spcBef>
                <a:defRPr sz="1400">
                  <a:latin typeface="Arial"/>
                  <a:ea typeface="Arial"/>
                  <a:cs typeface="Arial"/>
                  <a:sym typeface="Arial"/>
                </a:defRPr>
              </a:pPr>
              <a:endParaRPr/>
            </a:p>
          </p:txBody>
        </p:sp>
        <p:sp>
          <p:nvSpPr>
            <p:cNvPr id="18" name="TextBox 26">
              <a:extLst>
                <a:ext uri="{FF2B5EF4-FFF2-40B4-BE49-F238E27FC236}">
                  <a16:creationId xmlns:a16="http://schemas.microsoft.com/office/drawing/2014/main" id="{6834A0BA-771A-7546-A0EE-2FA7D5E99F6D}"/>
                </a:ext>
              </a:extLst>
            </p:cNvPr>
            <p:cNvSpPr txBox="1"/>
            <p:nvPr/>
          </p:nvSpPr>
          <p:spPr>
            <a:xfrm>
              <a:off x="379069" y="224212"/>
              <a:ext cx="1223473" cy="3002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spcBef>
                  <a:spcPts val="600"/>
                </a:spcBef>
                <a:defRPr sz="1100" b="1">
                  <a:latin typeface="Arial"/>
                  <a:ea typeface="Arial"/>
                  <a:cs typeface="Arial"/>
                  <a:sym typeface="Arial"/>
                </a:defRPr>
              </a:lvl1pPr>
            </a:lstStyle>
            <a:p>
              <a:r>
                <a:rPr dirty="0"/>
                <a:t>Эффективность процессов</a:t>
              </a:r>
            </a:p>
          </p:txBody>
        </p:sp>
      </p:grpSp>
      <p:grpSp>
        <p:nvGrpSpPr>
          <p:cNvPr id="19" name="Group 29">
            <a:extLst>
              <a:ext uri="{FF2B5EF4-FFF2-40B4-BE49-F238E27FC236}">
                <a16:creationId xmlns:a16="http://schemas.microsoft.com/office/drawing/2014/main" id="{5139359F-51E1-9D46-9CE5-1EDDD281DD54}"/>
              </a:ext>
            </a:extLst>
          </p:cNvPr>
          <p:cNvGrpSpPr/>
          <p:nvPr/>
        </p:nvGrpSpPr>
        <p:grpSpPr>
          <a:xfrm>
            <a:off x="5221136" y="5862989"/>
            <a:ext cx="1733501" cy="329439"/>
            <a:chOff x="0" y="185980"/>
            <a:chExt cx="1733500" cy="329437"/>
          </a:xfrm>
        </p:grpSpPr>
        <p:sp>
          <p:nvSpPr>
            <p:cNvPr id="20" name="Right Arrow 32">
              <a:extLst>
                <a:ext uri="{FF2B5EF4-FFF2-40B4-BE49-F238E27FC236}">
                  <a16:creationId xmlns:a16="http://schemas.microsoft.com/office/drawing/2014/main" id="{3B89998D-25BE-AA46-85F3-34A78412710F}"/>
                </a:ext>
              </a:extLst>
            </p:cNvPr>
            <p:cNvSpPr/>
            <p:nvPr/>
          </p:nvSpPr>
          <p:spPr>
            <a:xfrm rot="16200000">
              <a:off x="41804" y="144176"/>
              <a:ext cx="329437" cy="413046"/>
            </a:xfrm>
            <a:prstGeom prst="rightArrow">
              <a:avLst>
                <a:gd name="adj1" fmla="val 50000"/>
                <a:gd name="adj2" fmla="val 50000"/>
              </a:avLst>
            </a:prstGeom>
            <a:solidFill>
              <a:srgbClr val="003B66"/>
            </a:solidFill>
            <a:ln w="3175" cap="flat">
              <a:solidFill>
                <a:srgbClr val="333333"/>
              </a:solidFill>
              <a:prstDash val="solid"/>
              <a:miter lim="800000"/>
            </a:ln>
            <a:effectLst/>
          </p:spPr>
          <p:txBody>
            <a:bodyPr wrap="square" lIns="72000" tIns="72000" rIns="72000" bIns="72000" numCol="1" anchor="ctr">
              <a:noAutofit/>
            </a:bodyPr>
            <a:lstStyle/>
            <a:p>
              <a:pPr algn="ctr">
                <a:spcBef>
                  <a:spcPts val="1000"/>
                </a:spcBef>
                <a:defRPr sz="1400">
                  <a:latin typeface="Arial"/>
                  <a:ea typeface="Arial"/>
                  <a:cs typeface="Arial"/>
                  <a:sym typeface="Arial"/>
                </a:defRPr>
              </a:pPr>
              <a:endParaRPr/>
            </a:p>
          </p:txBody>
        </p:sp>
        <p:sp>
          <p:nvSpPr>
            <p:cNvPr id="21" name="TextBox 33">
              <a:extLst>
                <a:ext uri="{FF2B5EF4-FFF2-40B4-BE49-F238E27FC236}">
                  <a16:creationId xmlns:a16="http://schemas.microsoft.com/office/drawing/2014/main" id="{960762AF-0A7D-8248-B3A8-5107C65829BF}"/>
                </a:ext>
              </a:extLst>
            </p:cNvPr>
            <p:cNvSpPr txBox="1"/>
            <p:nvPr/>
          </p:nvSpPr>
          <p:spPr>
            <a:xfrm>
              <a:off x="476936" y="332939"/>
              <a:ext cx="1256564" cy="1478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spcBef>
                  <a:spcPts val="600"/>
                </a:spcBef>
                <a:defRPr sz="1100" b="1">
                  <a:latin typeface="Arial"/>
                  <a:ea typeface="Arial"/>
                  <a:cs typeface="Arial"/>
                  <a:sym typeface="Arial"/>
                </a:defRPr>
              </a:lvl1pPr>
            </a:lstStyle>
            <a:p>
              <a:r>
                <a:rPr dirty="0"/>
                <a:t>Прозрачность </a:t>
              </a:r>
            </a:p>
          </p:txBody>
        </p:sp>
      </p:grpSp>
      <p:grpSp>
        <p:nvGrpSpPr>
          <p:cNvPr id="22" name="Group 34">
            <a:extLst>
              <a:ext uri="{FF2B5EF4-FFF2-40B4-BE49-F238E27FC236}">
                <a16:creationId xmlns:a16="http://schemas.microsoft.com/office/drawing/2014/main" id="{C57C9A88-5BB3-7B42-B048-61C0A0A2D9C9}"/>
              </a:ext>
            </a:extLst>
          </p:cNvPr>
          <p:cNvGrpSpPr/>
          <p:nvPr/>
        </p:nvGrpSpPr>
        <p:grpSpPr>
          <a:xfrm>
            <a:off x="6902993" y="5845281"/>
            <a:ext cx="1229496" cy="339676"/>
            <a:chOff x="0" y="-5680"/>
            <a:chExt cx="1229494" cy="339675"/>
          </a:xfrm>
        </p:grpSpPr>
        <p:sp>
          <p:nvSpPr>
            <p:cNvPr id="23" name="Right Arrow 35">
              <a:extLst>
                <a:ext uri="{FF2B5EF4-FFF2-40B4-BE49-F238E27FC236}">
                  <a16:creationId xmlns:a16="http://schemas.microsoft.com/office/drawing/2014/main" id="{739E0A5C-D537-C540-8717-18C2CFFA17B5}"/>
                </a:ext>
              </a:extLst>
            </p:cNvPr>
            <p:cNvSpPr/>
            <p:nvPr/>
          </p:nvSpPr>
          <p:spPr>
            <a:xfrm rot="16200000" flipH="1">
              <a:off x="41804" y="-37246"/>
              <a:ext cx="329437" cy="413046"/>
            </a:xfrm>
            <a:prstGeom prst="rightArrow">
              <a:avLst>
                <a:gd name="adj1" fmla="val 50000"/>
                <a:gd name="adj2" fmla="val 50000"/>
              </a:avLst>
            </a:prstGeom>
            <a:solidFill>
              <a:srgbClr val="003B66"/>
            </a:solidFill>
            <a:ln w="3175" cap="flat">
              <a:solidFill>
                <a:srgbClr val="333333"/>
              </a:solidFill>
              <a:prstDash val="solid"/>
              <a:miter lim="800000"/>
            </a:ln>
            <a:effectLst/>
          </p:spPr>
          <p:txBody>
            <a:bodyPr wrap="square" lIns="72000" tIns="72000" rIns="72000" bIns="72000" numCol="1" anchor="ctr">
              <a:noAutofit/>
            </a:bodyPr>
            <a:lstStyle/>
            <a:p>
              <a:pPr algn="ctr">
                <a:spcBef>
                  <a:spcPts val="1000"/>
                </a:spcBef>
                <a:defRPr sz="1400">
                  <a:latin typeface="Arial"/>
                  <a:ea typeface="Arial"/>
                  <a:cs typeface="Arial"/>
                  <a:sym typeface="Arial"/>
                </a:defRPr>
              </a:pPr>
              <a:endParaRPr/>
            </a:p>
          </p:txBody>
        </p:sp>
        <p:sp>
          <p:nvSpPr>
            <p:cNvPr id="24" name="TextBox 36">
              <a:extLst>
                <a:ext uri="{FF2B5EF4-FFF2-40B4-BE49-F238E27FC236}">
                  <a16:creationId xmlns:a16="http://schemas.microsoft.com/office/drawing/2014/main" id="{BB1B2940-8F79-7F4D-9D72-299ADBC8FEA3}"/>
                </a:ext>
              </a:extLst>
            </p:cNvPr>
            <p:cNvSpPr txBox="1"/>
            <p:nvPr/>
          </p:nvSpPr>
          <p:spPr>
            <a:xfrm>
              <a:off x="504846" y="-5680"/>
              <a:ext cx="724648" cy="3002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spcBef>
                  <a:spcPts val="600"/>
                </a:spcBef>
                <a:defRPr sz="1100" b="1">
                  <a:latin typeface="Arial"/>
                  <a:ea typeface="Arial"/>
                  <a:cs typeface="Arial"/>
                  <a:sym typeface="Arial"/>
                </a:defRPr>
              </a:lvl1pPr>
            </a:lstStyle>
            <a:p>
              <a:r>
                <a:t>Цикл закупки</a:t>
              </a:r>
            </a:p>
          </p:txBody>
        </p:sp>
      </p:grpSp>
      <p:grpSp>
        <p:nvGrpSpPr>
          <p:cNvPr id="25" name="Group 37">
            <a:extLst>
              <a:ext uri="{FF2B5EF4-FFF2-40B4-BE49-F238E27FC236}">
                <a16:creationId xmlns:a16="http://schemas.microsoft.com/office/drawing/2014/main" id="{3C66991E-FCE7-E843-A99D-9B97CFEC29D3}"/>
              </a:ext>
            </a:extLst>
          </p:cNvPr>
          <p:cNvGrpSpPr/>
          <p:nvPr/>
        </p:nvGrpSpPr>
        <p:grpSpPr>
          <a:xfrm>
            <a:off x="8306913" y="5666263"/>
            <a:ext cx="2022232" cy="531265"/>
            <a:chOff x="0" y="16316"/>
            <a:chExt cx="2022231" cy="531263"/>
          </a:xfrm>
        </p:grpSpPr>
        <p:sp>
          <p:nvSpPr>
            <p:cNvPr id="26" name="Right Arrow 38">
              <a:extLst>
                <a:ext uri="{FF2B5EF4-FFF2-40B4-BE49-F238E27FC236}">
                  <a16:creationId xmlns:a16="http://schemas.microsoft.com/office/drawing/2014/main" id="{7B2D1380-5637-6148-9A69-F0FC566B9783}"/>
                </a:ext>
              </a:extLst>
            </p:cNvPr>
            <p:cNvSpPr/>
            <p:nvPr/>
          </p:nvSpPr>
          <p:spPr>
            <a:xfrm rot="16200000">
              <a:off x="41804" y="176338"/>
              <a:ext cx="329437" cy="413046"/>
            </a:xfrm>
            <a:prstGeom prst="rightArrow">
              <a:avLst>
                <a:gd name="adj1" fmla="val 50000"/>
                <a:gd name="adj2" fmla="val 50000"/>
              </a:avLst>
            </a:prstGeom>
            <a:solidFill>
              <a:srgbClr val="003B66"/>
            </a:solidFill>
            <a:ln w="3175" cap="flat">
              <a:solidFill>
                <a:srgbClr val="333333"/>
              </a:solidFill>
              <a:prstDash val="solid"/>
              <a:miter lim="800000"/>
            </a:ln>
            <a:effectLst/>
          </p:spPr>
          <p:txBody>
            <a:bodyPr wrap="square" lIns="72000" tIns="72000" rIns="72000" bIns="72000" numCol="1" anchor="ctr">
              <a:noAutofit/>
            </a:bodyPr>
            <a:lstStyle/>
            <a:p>
              <a:pPr algn="ctr">
                <a:spcBef>
                  <a:spcPts val="1000"/>
                </a:spcBef>
                <a:defRPr sz="1400">
                  <a:latin typeface="Arial"/>
                  <a:ea typeface="Arial"/>
                  <a:cs typeface="Arial"/>
                  <a:sym typeface="Arial"/>
                </a:defRPr>
              </a:pPr>
              <a:endParaRPr/>
            </a:p>
          </p:txBody>
        </p:sp>
        <p:sp>
          <p:nvSpPr>
            <p:cNvPr id="27" name="TextBox 39">
              <a:extLst>
                <a:ext uri="{FF2B5EF4-FFF2-40B4-BE49-F238E27FC236}">
                  <a16:creationId xmlns:a16="http://schemas.microsoft.com/office/drawing/2014/main" id="{8F337059-3B7B-4E4C-938E-46E3BCB80223}"/>
                </a:ext>
              </a:extLst>
            </p:cNvPr>
            <p:cNvSpPr txBox="1"/>
            <p:nvPr/>
          </p:nvSpPr>
          <p:spPr>
            <a:xfrm>
              <a:off x="494406" y="16316"/>
              <a:ext cx="1527825" cy="5078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spcBef>
                  <a:spcPts val="600"/>
                </a:spcBef>
                <a:defRPr sz="1100" b="1">
                  <a:latin typeface="Arial"/>
                  <a:ea typeface="Arial"/>
                  <a:cs typeface="Arial"/>
                  <a:sym typeface="Arial"/>
                </a:defRPr>
              </a:lvl1pPr>
            </a:lstStyle>
            <a:p>
              <a:r>
                <a:rPr dirty="0"/>
                <a:t>Снижение цены </a:t>
              </a:r>
              <a:br>
                <a:rPr lang="ru-RU" dirty="0"/>
              </a:br>
              <a:r>
                <a:rPr dirty="0"/>
                <a:t>и освобождение оборотного капитала</a:t>
              </a:r>
            </a:p>
          </p:txBody>
        </p:sp>
      </p:grpSp>
      <p:sp>
        <p:nvSpPr>
          <p:cNvPr id="28" name="TextBox 41">
            <a:extLst>
              <a:ext uri="{FF2B5EF4-FFF2-40B4-BE49-F238E27FC236}">
                <a16:creationId xmlns:a16="http://schemas.microsoft.com/office/drawing/2014/main" id="{0555D610-D75E-EE4C-BC6B-C38FDD0503A9}"/>
              </a:ext>
            </a:extLst>
          </p:cNvPr>
          <p:cNvSpPr txBox="1"/>
          <p:nvPr/>
        </p:nvSpPr>
        <p:spPr>
          <a:xfrm>
            <a:off x="5949076" y="5359735"/>
            <a:ext cx="1886720" cy="19738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spcBef>
                <a:spcPts val="800"/>
              </a:spcBef>
              <a:defRPr sz="1400" b="1">
                <a:latin typeface="Arial"/>
                <a:ea typeface="Arial"/>
                <a:cs typeface="Arial"/>
                <a:sym typeface="Arial"/>
              </a:defRPr>
            </a:lvl1pPr>
          </a:lstStyle>
          <a:p>
            <a:r>
              <a:rPr dirty="0" err="1"/>
              <a:t>Ключевые</a:t>
            </a:r>
            <a:r>
              <a:rPr dirty="0"/>
              <a:t> </a:t>
            </a:r>
            <a:r>
              <a:rPr dirty="0" err="1"/>
              <a:t>драйверы</a:t>
            </a:r>
            <a:endParaRPr dirty="0"/>
          </a:p>
        </p:txBody>
      </p:sp>
      <p:sp>
        <p:nvSpPr>
          <p:cNvPr id="29" name="Text Placeholder 17">
            <a:extLst>
              <a:ext uri="{FF2B5EF4-FFF2-40B4-BE49-F238E27FC236}">
                <a16:creationId xmlns:a16="http://schemas.microsoft.com/office/drawing/2014/main" id="{56421BE1-3037-5B4B-B338-D4107FB15CF6}"/>
              </a:ext>
            </a:extLst>
          </p:cNvPr>
          <p:cNvSpPr txBox="1"/>
          <p:nvPr/>
        </p:nvSpPr>
        <p:spPr>
          <a:xfrm>
            <a:off x="3192617" y="1517244"/>
            <a:ext cx="2820883" cy="37882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spcBef>
                <a:spcPts val="200"/>
              </a:spcBef>
              <a:defRPr sz="1100" b="1">
                <a:latin typeface="Arial"/>
                <a:ea typeface="Arial"/>
                <a:cs typeface="Arial"/>
                <a:sym typeface="Arial"/>
              </a:defRPr>
            </a:pPr>
            <a:r>
              <a:rPr sz="1100" dirty="0" err="1">
                <a:solidFill>
                  <a:srgbClr val="FFC000"/>
                </a:solidFill>
              </a:rPr>
              <a:t>Предпосылки</a:t>
            </a:r>
            <a:endParaRPr sz="1100" dirty="0">
              <a:solidFill>
                <a:srgbClr val="FFC000"/>
              </a:solidFill>
            </a:endParaRPr>
          </a:p>
          <a:p>
            <a:pPr marL="269875" lvl="2" indent="-180975">
              <a:spcBef>
                <a:spcPts val="200"/>
              </a:spcBef>
              <a:buClr>
                <a:srgbClr val="F0AB00"/>
              </a:buClr>
              <a:buSzPct val="100000"/>
              <a:buChar char="•"/>
              <a:defRPr sz="1100">
                <a:latin typeface="Arial"/>
                <a:ea typeface="Arial"/>
                <a:cs typeface="Arial"/>
                <a:sym typeface="Arial"/>
              </a:defRPr>
            </a:pPr>
            <a:r>
              <a:rPr sz="1050" dirty="0" err="1"/>
              <a:t>Длительный</a:t>
            </a:r>
            <a:r>
              <a:rPr sz="1050" dirty="0"/>
              <a:t> </a:t>
            </a:r>
            <a:r>
              <a:rPr sz="1050" dirty="0" err="1"/>
              <a:t>цикл</a:t>
            </a:r>
            <a:r>
              <a:rPr sz="1050" dirty="0"/>
              <a:t> </a:t>
            </a:r>
            <a:r>
              <a:rPr sz="1050" dirty="0" err="1"/>
              <a:t>обработки</a:t>
            </a:r>
            <a:r>
              <a:rPr sz="1050" dirty="0"/>
              <a:t> </a:t>
            </a:r>
            <a:r>
              <a:rPr sz="1050" dirty="0" err="1"/>
              <a:t>счетов</a:t>
            </a:r>
            <a:r>
              <a:rPr sz="1050" dirty="0"/>
              <a:t> </a:t>
            </a:r>
            <a:r>
              <a:rPr sz="1050" dirty="0" err="1"/>
              <a:t>фактур</a:t>
            </a:r>
            <a:endParaRPr sz="1050" dirty="0"/>
          </a:p>
          <a:p>
            <a:pPr marL="269875" lvl="2" indent="-180975">
              <a:spcBef>
                <a:spcPts val="200"/>
              </a:spcBef>
              <a:buClr>
                <a:srgbClr val="F0AB00"/>
              </a:buClr>
              <a:buSzPct val="100000"/>
              <a:buChar char="•"/>
              <a:defRPr sz="1100">
                <a:latin typeface="Arial"/>
                <a:ea typeface="Arial"/>
                <a:cs typeface="Arial"/>
                <a:sym typeface="Arial"/>
              </a:defRPr>
            </a:pPr>
            <a:r>
              <a:rPr sz="1050" dirty="0" err="1"/>
              <a:t>Более</a:t>
            </a:r>
            <a:r>
              <a:rPr sz="1050" dirty="0"/>
              <a:t>  20% </a:t>
            </a:r>
            <a:r>
              <a:rPr sz="1050" dirty="0" err="1"/>
              <a:t>счетов</a:t>
            </a:r>
            <a:r>
              <a:rPr sz="1050" dirty="0"/>
              <a:t> </a:t>
            </a:r>
            <a:r>
              <a:rPr sz="1050" dirty="0" err="1"/>
              <a:t>фактур</a:t>
            </a:r>
            <a:r>
              <a:rPr sz="1050" dirty="0"/>
              <a:t> </a:t>
            </a:r>
            <a:r>
              <a:rPr sz="1050" dirty="0" err="1"/>
              <a:t>содержат</a:t>
            </a:r>
            <a:r>
              <a:rPr sz="1050" dirty="0"/>
              <a:t> </a:t>
            </a:r>
            <a:r>
              <a:rPr sz="1050" dirty="0" err="1"/>
              <a:t>ошибки</a:t>
            </a:r>
            <a:endParaRPr sz="1050" dirty="0"/>
          </a:p>
          <a:p>
            <a:pPr marL="269875" lvl="2" indent="-180975">
              <a:spcBef>
                <a:spcPts val="200"/>
              </a:spcBef>
              <a:buClr>
                <a:srgbClr val="F0AB00"/>
              </a:buClr>
              <a:buSzPct val="100000"/>
              <a:buChar char="•"/>
              <a:defRPr sz="1100">
                <a:latin typeface="Arial"/>
                <a:ea typeface="Arial"/>
                <a:cs typeface="Arial"/>
                <a:sym typeface="Arial"/>
              </a:defRPr>
            </a:pPr>
            <a:r>
              <a:rPr sz="1050" dirty="0" err="1"/>
              <a:t>Высокое</a:t>
            </a:r>
            <a:r>
              <a:rPr sz="1050" dirty="0"/>
              <a:t> </a:t>
            </a:r>
            <a:r>
              <a:rPr sz="1050" dirty="0" err="1"/>
              <a:t>количество</a:t>
            </a:r>
            <a:r>
              <a:rPr sz="1050" dirty="0"/>
              <a:t> </a:t>
            </a:r>
            <a:r>
              <a:rPr sz="1050" dirty="0" err="1"/>
              <a:t>выданных</a:t>
            </a:r>
            <a:r>
              <a:rPr sz="1050" dirty="0"/>
              <a:t> </a:t>
            </a:r>
            <a:r>
              <a:rPr sz="1050" dirty="0" err="1"/>
              <a:t>авансов</a:t>
            </a:r>
            <a:endParaRPr sz="1050" dirty="0"/>
          </a:p>
          <a:p>
            <a:pPr lvl="2" indent="88900">
              <a:spcBef>
                <a:spcPts val="200"/>
              </a:spcBef>
              <a:defRPr sz="1100">
                <a:latin typeface="Arial"/>
                <a:ea typeface="Arial"/>
                <a:cs typeface="Arial"/>
                <a:sym typeface="Arial"/>
              </a:defRPr>
            </a:pPr>
            <a:endParaRPr sz="1050" dirty="0"/>
          </a:p>
          <a:p>
            <a:pPr>
              <a:spcBef>
                <a:spcPts val="200"/>
              </a:spcBef>
              <a:defRPr sz="1100" b="1">
                <a:latin typeface="Arial"/>
                <a:ea typeface="Arial"/>
                <a:cs typeface="Arial"/>
                <a:sym typeface="Arial"/>
              </a:defRPr>
            </a:pPr>
            <a:r>
              <a:rPr sz="1100" dirty="0" err="1">
                <a:solidFill>
                  <a:srgbClr val="FFC000"/>
                </a:solidFill>
              </a:rPr>
              <a:t>Решение</a:t>
            </a:r>
            <a:endParaRPr sz="1100" dirty="0">
              <a:solidFill>
                <a:srgbClr val="FFC000"/>
              </a:solidFill>
            </a:endParaRPr>
          </a:p>
          <a:p>
            <a:pPr marL="260350" lvl="2" indent="-171450">
              <a:spcBef>
                <a:spcPts val="200"/>
              </a:spcBef>
              <a:buClr>
                <a:srgbClr val="F0AB00"/>
              </a:buClr>
              <a:buSzPct val="100000"/>
              <a:buChar char="▪"/>
              <a:defRPr sz="1100">
                <a:latin typeface="Arial"/>
                <a:ea typeface="Arial"/>
                <a:cs typeface="Arial"/>
                <a:sym typeface="Arial"/>
              </a:defRPr>
            </a:pPr>
            <a:r>
              <a:rPr sz="1050" dirty="0"/>
              <a:t>Ariba Network (PO/Invoice Automation)</a:t>
            </a:r>
          </a:p>
          <a:p>
            <a:pPr marL="260350" lvl="2" indent="-171450">
              <a:spcBef>
                <a:spcPts val="200"/>
              </a:spcBef>
              <a:buClr>
                <a:srgbClr val="F0AB00"/>
              </a:buClr>
              <a:buSzPct val="100000"/>
              <a:buChar char="▪"/>
              <a:defRPr sz="1100">
                <a:latin typeface="Arial"/>
                <a:ea typeface="Arial"/>
                <a:cs typeface="Arial"/>
                <a:sym typeface="Arial"/>
              </a:defRPr>
            </a:pPr>
            <a:r>
              <a:rPr sz="1050" dirty="0"/>
              <a:t>Ariba Discount Pro</a:t>
            </a:r>
          </a:p>
          <a:p>
            <a:pPr lvl="2" indent="88900">
              <a:spcBef>
                <a:spcPts val="200"/>
              </a:spcBef>
              <a:defRPr sz="1100" b="1">
                <a:latin typeface="Arial"/>
                <a:ea typeface="Arial"/>
                <a:cs typeface="Arial"/>
                <a:sym typeface="Arial"/>
              </a:defRPr>
            </a:pPr>
            <a:endParaRPr sz="1050" dirty="0"/>
          </a:p>
          <a:p>
            <a:pPr>
              <a:spcBef>
                <a:spcPts val="200"/>
              </a:spcBef>
              <a:defRPr sz="1100" b="1">
                <a:latin typeface="Arial"/>
                <a:ea typeface="Arial"/>
                <a:cs typeface="Arial"/>
                <a:sym typeface="Arial"/>
              </a:defRPr>
            </a:pPr>
            <a:r>
              <a:rPr sz="1100" dirty="0" err="1">
                <a:solidFill>
                  <a:srgbClr val="FFC000"/>
                </a:solidFill>
              </a:rPr>
              <a:t>Результат</a:t>
            </a:r>
            <a:endParaRPr sz="1100" dirty="0">
              <a:solidFill>
                <a:srgbClr val="FFC000"/>
              </a:solidFill>
            </a:endParaRPr>
          </a:p>
          <a:p>
            <a:pPr marL="269875" lvl="2" indent="-180975">
              <a:spcBef>
                <a:spcPts val="200"/>
              </a:spcBef>
              <a:buClr>
                <a:srgbClr val="F0AB00"/>
              </a:buClr>
              <a:buSzPct val="100000"/>
              <a:buChar char="•"/>
              <a:defRPr sz="1100">
                <a:latin typeface="Arial"/>
                <a:ea typeface="Arial"/>
                <a:cs typeface="Arial"/>
                <a:sym typeface="Arial"/>
              </a:defRPr>
            </a:pPr>
            <a:r>
              <a:rPr sz="1050" dirty="0"/>
              <a:t>$1M </a:t>
            </a:r>
            <a:r>
              <a:rPr sz="1050" dirty="0" err="1"/>
              <a:t>дополнительных</a:t>
            </a:r>
            <a:r>
              <a:rPr sz="1050" dirty="0"/>
              <a:t> </a:t>
            </a:r>
            <a:r>
              <a:rPr sz="1050" dirty="0" err="1"/>
              <a:t>скидок</a:t>
            </a:r>
            <a:r>
              <a:rPr sz="1050" dirty="0"/>
              <a:t> </a:t>
            </a:r>
            <a:r>
              <a:rPr sz="1050" dirty="0" err="1"/>
              <a:t>только</a:t>
            </a:r>
            <a:r>
              <a:rPr sz="1050" dirty="0"/>
              <a:t> </a:t>
            </a:r>
            <a:r>
              <a:rPr sz="1050" dirty="0" err="1"/>
              <a:t>за</a:t>
            </a:r>
            <a:r>
              <a:rPr sz="1050" dirty="0"/>
              <a:t> </a:t>
            </a:r>
            <a:r>
              <a:rPr sz="1050" dirty="0" err="1"/>
              <a:t>первые</a:t>
            </a:r>
            <a:r>
              <a:rPr sz="1050" dirty="0"/>
              <a:t>  90 </a:t>
            </a:r>
            <a:r>
              <a:rPr sz="1050" dirty="0" err="1"/>
              <a:t>дней</a:t>
            </a:r>
            <a:r>
              <a:rPr sz="1050" dirty="0"/>
              <a:t> </a:t>
            </a:r>
            <a:r>
              <a:rPr sz="1050" dirty="0" err="1"/>
              <a:t>работы</a:t>
            </a:r>
            <a:endParaRPr sz="1050" dirty="0"/>
          </a:p>
          <a:p>
            <a:pPr marL="269875" lvl="2" indent="-180975">
              <a:spcBef>
                <a:spcPts val="200"/>
              </a:spcBef>
              <a:buClr>
                <a:srgbClr val="F0AB00"/>
              </a:buClr>
              <a:buSzPct val="100000"/>
              <a:buChar char="•"/>
              <a:defRPr sz="1100">
                <a:latin typeface="Arial"/>
                <a:ea typeface="Arial"/>
                <a:cs typeface="Arial"/>
                <a:sym typeface="Arial"/>
              </a:defRPr>
            </a:pPr>
            <a:r>
              <a:rPr sz="1050" dirty="0"/>
              <a:t>2x </a:t>
            </a:r>
            <a:r>
              <a:rPr sz="1050" dirty="0" err="1"/>
              <a:t>сокращение</a:t>
            </a:r>
            <a:r>
              <a:rPr sz="1050" dirty="0"/>
              <a:t> </a:t>
            </a:r>
            <a:r>
              <a:rPr sz="1050" dirty="0" err="1"/>
              <a:t>сроков</a:t>
            </a:r>
            <a:r>
              <a:rPr sz="1050" dirty="0"/>
              <a:t> </a:t>
            </a:r>
            <a:r>
              <a:rPr sz="1050" dirty="0" err="1"/>
              <a:t>обработки</a:t>
            </a:r>
            <a:r>
              <a:rPr sz="1050" dirty="0"/>
              <a:t> </a:t>
            </a:r>
            <a:r>
              <a:rPr sz="1050" dirty="0" err="1"/>
              <a:t>счетов</a:t>
            </a:r>
            <a:r>
              <a:rPr sz="1050" dirty="0"/>
              <a:t> </a:t>
            </a:r>
            <a:r>
              <a:rPr sz="1050" dirty="0" err="1"/>
              <a:t>фактур</a:t>
            </a:r>
            <a:endParaRPr sz="1050" dirty="0"/>
          </a:p>
          <a:p>
            <a:pPr marL="269875" lvl="2" indent="-180975">
              <a:spcBef>
                <a:spcPts val="200"/>
              </a:spcBef>
              <a:buClr>
                <a:srgbClr val="F0AB00"/>
              </a:buClr>
              <a:buSzPct val="100000"/>
              <a:buChar char="•"/>
              <a:defRPr sz="1100">
                <a:latin typeface="Arial"/>
                <a:ea typeface="Arial"/>
                <a:cs typeface="Arial"/>
                <a:sym typeface="Arial"/>
              </a:defRPr>
            </a:pPr>
            <a:r>
              <a:rPr sz="1050" dirty="0"/>
              <a:t>&gt;$1B </a:t>
            </a:r>
            <a:r>
              <a:rPr sz="1050" dirty="0" err="1"/>
              <a:t>суммарных</a:t>
            </a:r>
            <a:r>
              <a:rPr sz="1050" dirty="0"/>
              <a:t> </a:t>
            </a:r>
            <a:r>
              <a:rPr sz="1050" dirty="0" err="1"/>
              <a:t>закупок</a:t>
            </a:r>
            <a:r>
              <a:rPr sz="1050" dirty="0"/>
              <a:t>  </a:t>
            </a:r>
            <a:r>
              <a:rPr sz="1050" dirty="0" err="1"/>
              <a:t>для</a:t>
            </a:r>
            <a:r>
              <a:rPr sz="1050" dirty="0"/>
              <a:t>  12 </a:t>
            </a:r>
            <a:r>
              <a:rPr sz="1050" dirty="0" err="1"/>
              <a:t>дивизионов</a:t>
            </a:r>
            <a:endParaRPr sz="1050" dirty="0"/>
          </a:p>
          <a:p>
            <a:pPr marL="269875" lvl="2" indent="-180975">
              <a:spcBef>
                <a:spcPts val="200"/>
              </a:spcBef>
              <a:buClr>
                <a:srgbClr val="F0AB00"/>
              </a:buClr>
              <a:buSzPct val="100000"/>
              <a:buChar char="•"/>
              <a:defRPr sz="1100">
                <a:latin typeface="Arial"/>
                <a:ea typeface="Arial"/>
                <a:cs typeface="Arial"/>
                <a:sym typeface="Arial"/>
              </a:defRPr>
            </a:pPr>
            <a:r>
              <a:rPr sz="1050" dirty="0" err="1"/>
              <a:t>Поставлена</a:t>
            </a:r>
            <a:r>
              <a:rPr sz="1050" dirty="0"/>
              <a:t> </a:t>
            </a:r>
            <a:r>
              <a:rPr sz="1050" dirty="0" err="1"/>
              <a:t>задача</a:t>
            </a:r>
            <a:r>
              <a:rPr sz="1050" dirty="0"/>
              <a:t> </a:t>
            </a:r>
            <a:r>
              <a:rPr sz="1050" dirty="0" err="1"/>
              <a:t>получить</a:t>
            </a:r>
            <a:r>
              <a:rPr sz="1050" dirty="0"/>
              <a:t>  $3M  </a:t>
            </a:r>
            <a:r>
              <a:rPr sz="1050" dirty="0" err="1"/>
              <a:t>дополнительных</a:t>
            </a:r>
            <a:r>
              <a:rPr sz="1050" dirty="0"/>
              <a:t> </a:t>
            </a:r>
            <a:r>
              <a:rPr sz="1050" dirty="0" err="1"/>
              <a:t>скидок</a:t>
            </a:r>
            <a:r>
              <a:rPr sz="1050" dirty="0"/>
              <a:t> </a:t>
            </a:r>
            <a:r>
              <a:rPr sz="1050" dirty="0" err="1"/>
              <a:t>за</a:t>
            </a:r>
            <a:r>
              <a:rPr sz="1050" dirty="0"/>
              <a:t> </a:t>
            </a:r>
            <a:r>
              <a:rPr sz="1050" dirty="0" err="1"/>
              <a:t>первый</a:t>
            </a:r>
            <a:r>
              <a:rPr sz="1050" dirty="0"/>
              <a:t> </a:t>
            </a:r>
            <a:r>
              <a:rPr sz="1050" dirty="0" err="1"/>
              <a:t>год</a:t>
            </a:r>
            <a:r>
              <a:rPr sz="1050" dirty="0"/>
              <a:t> </a:t>
            </a:r>
            <a:r>
              <a:rPr sz="1050" dirty="0" err="1"/>
              <a:t>работы</a:t>
            </a:r>
            <a:endParaRPr sz="1050" dirty="0"/>
          </a:p>
        </p:txBody>
      </p:sp>
      <p:sp>
        <p:nvSpPr>
          <p:cNvPr id="30" name="Straight Connector 30">
            <a:extLst>
              <a:ext uri="{FF2B5EF4-FFF2-40B4-BE49-F238E27FC236}">
                <a16:creationId xmlns:a16="http://schemas.microsoft.com/office/drawing/2014/main" id="{C0687578-9547-A548-B661-1AA351E3790B}"/>
              </a:ext>
            </a:extLst>
          </p:cNvPr>
          <p:cNvSpPr/>
          <p:nvPr/>
        </p:nvSpPr>
        <p:spPr>
          <a:xfrm>
            <a:off x="3505135" y="1311510"/>
            <a:ext cx="2401959" cy="1"/>
          </a:xfrm>
          <a:prstGeom prst="line">
            <a:avLst/>
          </a:prstGeom>
          <a:ln w="12700">
            <a:solidFill>
              <a:srgbClr val="000000"/>
            </a:solidFill>
          </a:ln>
        </p:spPr>
        <p:txBody>
          <a:bodyPr lIns="45719" rIns="45719"/>
          <a:lstStyle/>
          <a:p>
            <a:pPr>
              <a:defRPr>
                <a:latin typeface="Arial"/>
                <a:ea typeface="Arial"/>
                <a:cs typeface="Arial"/>
                <a:sym typeface="Arial"/>
              </a:defRPr>
            </a:pPr>
            <a:endParaRPr/>
          </a:p>
        </p:txBody>
      </p:sp>
      <p:pic>
        <p:nvPicPr>
          <p:cNvPr id="31" name="Picture 22" descr="Picture 22">
            <a:extLst>
              <a:ext uri="{FF2B5EF4-FFF2-40B4-BE49-F238E27FC236}">
                <a16:creationId xmlns:a16="http://schemas.microsoft.com/office/drawing/2014/main" id="{5DBC56EC-C6DD-9C43-887D-4EEC2A47B236}"/>
              </a:ext>
            </a:extLst>
          </p:cNvPr>
          <p:cNvPicPr>
            <a:picLocks noChangeAspect="1"/>
          </p:cNvPicPr>
          <p:nvPr/>
        </p:nvPicPr>
        <p:blipFill>
          <a:blip r:embed="rId2">
            <a:extLst/>
          </a:blip>
          <a:stretch>
            <a:fillRect/>
          </a:stretch>
        </p:blipFill>
        <p:spPr>
          <a:xfrm>
            <a:off x="709155" y="819768"/>
            <a:ext cx="2068284" cy="370112"/>
          </a:xfrm>
          <a:prstGeom prst="rect">
            <a:avLst/>
          </a:prstGeom>
          <a:ln w="12700">
            <a:miter lim="400000"/>
          </a:ln>
        </p:spPr>
      </p:pic>
      <p:pic>
        <p:nvPicPr>
          <p:cNvPr id="32" name="Picture 2" descr="Picture 2">
            <a:extLst>
              <a:ext uri="{FF2B5EF4-FFF2-40B4-BE49-F238E27FC236}">
                <a16:creationId xmlns:a16="http://schemas.microsoft.com/office/drawing/2014/main" id="{751A1F2D-D4FC-4546-A79A-2BDF9E94C5FA}"/>
              </a:ext>
            </a:extLst>
          </p:cNvPr>
          <p:cNvPicPr>
            <a:picLocks noChangeAspect="1"/>
          </p:cNvPicPr>
          <p:nvPr/>
        </p:nvPicPr>
        <p:blipFill>
          <a:blip r:embed="rId3" cstate="screen">
            <a:extLst>
              <a:ext uri="{28A0092B-C50C-407E-A947-70E740481C1C}">
                <a14:useLocalDpi xmlns:a14="http://schemas.microsoft.com/office/drawing/2010/main"/>
              </a:ext>
            </a:extLst>
          </a:blip>
          <a:srcRect t="33635" b="32576"/>
          <a:stretch>
            <a:fillRect/>
          </a:stretch>
        </p:blipFill>
        <p:spPr>
          <a:xfrm>
            <a:off x="3671284" y="844439"/>
            <a:ext cx="1860002" cy="370112"/>
          </a:xfrm>
          <a:prstGeom prst="rect">
            <a:avLst/>
          </a:prstGeom>
          <a:ln w="12700">
            <a:miter lim="400000"/>
          </a:ln>
        </p:spPr>
      </p:pic>
      <p:sp>
        <p:nvSpPr>
          <p:cNvPr id="33" name="Straight Connector 27">
            <a:extLst>
              <a:ext uri="{FF2B5EF4-FFF2-40B4-BE49-F238E27FC236}">
                <a16:creationId xmlns:a16="http://schemas.microsoft.com/office/drawing/2014/main" id="{939EA12C-DB58-2245-833D-1E74092BA928}"/>
              </a:ext>
            </a:extLst>
          </p:cNvPr>
          <p:cNvSpPr/>
          <p:nvPr/>
        </p:nvSpPr>
        <p:spPr>
          <a:xfrm>
            <a:off x="6395686" y="1317526"/>
            <a:ext cx="2405633" cy="1"/>
          </a:xfrm>
          <a:prstGeom prst="line">
            <a:avLst/>
          </a:prstGeom>
          <a:ln w="12700">
            <a:solidFill>
              <a:srgbClr val="000000"/>
            </a:solidFill>
          </a:ln>
        </p:spPr>
        <p:txBody>
          <a:bodyPr lIns="45719" rIns="45719"/>
          <a:lstStyle/>
          <a:p>
            <a:pPr>
              <a:defRPr>
                <a:latin typeface="Arial"/>
                <a:ea typeface="Arial"/>
                <a:cs typeface="Arial"/>
                <a:sym typeface="Arial"/>
              </a:defRPr>
            </a:pPr>
            <a:endParaRPr/>
          </a:p>
        </p:txBody>
      </p:sp>
      <p:sp>
        <p:nvSpPr>
          <p:cNvPr id="34" name="Text Placeholder 17">
            <a:extLst>
              <a:ext uri="{FF2B5EF4-FFF2-40B4-BE49-F238E27FC236}">
                <a16:creationId xmlns:a16="http://schemas.microsoft.com/office/drawing/2014/main" id="{D5D6D0D9-5389-1C4D-A0C4-B91DE11918B3}"/>
              </a:ext>
            </a:extLst>
          </p:cNvPr>
          <p:cNvSpPr txBox="1"/>
          <p:nvPr/>
        </p:nvSpPr>
        <p:spPr>
          <a:xfrm>
            <a:off x="6106653" y="1508806"/>
            <a:ext cx="2793569" cy="134395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spcBef>
                <a:spcPts val="200"/>
              </a:spcBef>
              <a:defRPr sz="1100" b="1">
                <a:latin typeface="Arial"/>
                <a:ea typeface="Arial"/>
                <a:cs typeface="Arial"/>
                <a:sym typeface="Arial"/>
              </a:defRPr>
            </a:pPr>
            <a:r>
              <a:rPr sz="1100" dirty="0" err="1">
                <a:solidFill>
                  <a:srgbClr val="FFC000"/>
                </a:solidFill>
              </a:rPr>
              <a:t>Предпосылки</a:t>
            </a:r>
            <a:endParaRPr sz="1100" dirty="0">
              <a:solidFill>
                <a:srgbClr val="FFC000"/>
              </a:solidFill>
            </a:endParaRPr>
          </a:p>
          <a:p>
            <a:pPr marL="260350" lvl="2" indent="-171450">
              <a:spcBef>
                <a:spcPts val="400"/>
              </a:spcBef>
              <a:buClr>
                <a:srgbClr val="F0AB00"/>
              </a:buClr>
              <a:buSzPct val="100000"/>
              <a:buFont typeface="Arial" charset="0"/>
              <a:buChar char="•"/>
              <a:defRPr sz="1100">
                <a:latin typeface="Arial"/>
                <a:ea typeface="Arial"/>
                <a:cs typeface="Arial"/>
                <a:sym typeface="Arial"/>
              </a:defRPr>
            </a:pPr>
            <a:r>
              <a:rPr sz="1050" dirty="0"/>
              <a:t>75%+  </a:t>
            </a:r>
            <a:r>
              <a:rPr sz="1050" dirty="0" err="1"/>
              <a:t>позиций</a:t>
            </a:r>
            <a:r>
              <a:rPr sz="1050" dirty="0"/>
              <a:t> </a:t>
            </a:r>
            <a:r>
              <a:rPr sz="1050" dirty="0" err="1"/>
              <a:t>в</a:t>
            </a:r>
            <a:r>
              <a:rPr sz="1050" dirty="0"/>
              <a:t> </a:t>
            </a:r>
            <a:r>
              <a:rPr sz="1050" dirty="0" err="1"/>
              <a:t>заявках</a:t>
            </a:r>
            <a:r>
              <a:rPr sz="1050" dirty="0"/>
              <a:t> - </a:t>
            </a:r>
            <a:r>
              <a:rPr sz="1050" dirty="0" err="1"/>
              <a:t>текстовые</a:t>
            </a:r>
            <a:endParaRPr sz="1050" dirty="0"/>
          </a:p>
          <a:p>
            <a:pPr marL="260350" lvl="2" indent="-171450">
              <a:spcBef>
                <a:spcPts val="400"/>
              </a:spcBef>
              <a:buClr>
                <a:srgbClr val="F0AB00"/>
              </a:buClr>
              <a:buSzPct val="100000"/>
              <a:buFont typeface="Arial" charset="0"/>
              <a:buChar char="•"/>
              <a:defRPr sz="1100">
                <a:latin typeface="Arial"/>
                <a:ea typeface="Arial"/>
                <a:cs typeface="Arial"/>
                <a:sym typeface="Arial"/>
              </a:defRPr>
            </a:pPr>
            <a:r>
              <a:rPr sz="1050" dirty="0" err="1"/>
              <a:t>Ручное</a:t>
            </a:r>
            <a:r>
              <a:rPr sz="1050" dirty="0"/>
              <a:t> </a:t>
            </a:r>
            <a:r>
              <a:rPr sz="1050" dirty="0" err="1"/>
              <a:t>подтверждение</a:t>
            </a:r>
            <a:r>
              <a:rPr sz="1050" dirty="0"/>
              <a:t> </a:t>
            </a:r>
            <a:r>
              <a:rPr sz="1050" dirty="0" err="1"/>
              <a:t>заказа</a:t>
            </a:r>
            <a:r>
              <a:rPr sz="1050" dirty="0"/>
              <a:t> </a:t>
            </a:r>
            <a:r>
              <a:rPr sz="1050" dirty="0" err="1"/>
              <a:t>на</a:t>
            </a:r>
            <a:r>
              <a:rPr sz="1050" dirty="0"/>
              <a:t> </a:t>
            </a:r>
            <a:r>
              <a:rPr sz="1050" dirty="0" err="1"/>
              <a:t>поставку</a:t>
            </a:r>
            <a:endParaRPr sz="1050" dirty="0"/>
          </a:p>
          <a:p>
            <a:pPr marL="260350" lvl="2" indent="-171450">
              <a:spcBef>
                <a:spcPts val="400"/>
              </a:spcBef>
              <a:buClr>
                <a:srgbClr val="F0AB00"/>
              </a:buClr>
              <a:buSzPct val="100000"/>
              <a:buFont typeface="Arial" charset="0"/>
              <a:buChar char="•"/>
              <a:defRPr sz="1100">
                <a:latin typeface="Arial"/>
                <a:ea typeface="Arial"/>
                <a:cs typeface="Arial"/>
                <a:sym typeface="Arial"/>
              </a:defRPr>
            </a:pPr>
            <a:r>
              <a:rPr sz="1050" dirty="0"/>
              <a:t>Высокие затраты на обработку заказов и высокие риски срыва поставки</a:t>
            </a:r>
            <a:endParaRPr lang="ru-RU" sz="1050" dirty="0"/>
          </a:p>
          <a:p>
            <a:pPr marL="269875" lvl="2" indent="-180975">
              <a:spcBef>
                <a:spcPts val="400"/>
              </a:spcBef>
              <a:buClr>
                <a:srgbClr val="F0AB00"/>
              </a:buClr>
              <a:buSzPct val="100000"/>
              <a:buChar char="•"/>
              <a:defRPr sz="1100">
                <a:latin typeface="Arial"/>
                <a:ea typeface="Arial"/>
                <a:cs typeface="Arial"/>
                <a:sym typeface="Arial"/>
              </a:defRPr>
            </a:pPr>
            <a:endParaRPr sz="1050" dirty="0"/>
          </a:p>
        </p:txBody>
      </p:sp>
      <p:pic>
        <p:nvPicPr>
          <p:cNvPr id="35" name="Picture 10" descr="Picture 10">
            <a:hlinkClick r:id="rId4"/>
            <a:extLst>
              <a:ext uri="{FF2B5EF4-FFF2-40B4-BE49-F238E27FC236}">
                <a16:creationId xmlns:a16="http://schemas.microsoft.com/office/drawing/2014/main" id="{33493416-DA94-5E40-9C6E-83B05FA72410}"/>
              </a:ext>
            </a:extLst>
          </p:cNvPr>
          <p:cNvPicPr>
            <a:picLocks noChangeAspect="1"/>
          </p:cNvPicPr>
          <p:nvPr/>
        </p:nvPicPr>
        <p:blipFill>
          <a:blip r:embed="rId5">
            <a:extLst/>
          </a:blip>
          <a:stretch>
            <a:fillRect/>
          </a:stretch>
        </p:blipFill>
        <p:spPr>
          <a:xfrm>
            <a:off x="7194779" y="475474"/>
            <a:ext cx="769221" cy="731879"/>
          </a:xfrm>
          <a:prstGeom prst="rect">
            <a:avLst/>
          </a:prstGeom>
          <a:ln w="12700">
            <a:miter lim="400000"/>
          </a:ln>
        </p:spPr>
      </p:pic>
      <p:cxnSp>
        <p:nvCxnSpPr>
          <p:cNvPr id="36" name="Straight Connector 35">
            <a:extLst>
              <a:ext uri="{FF2B5EF4-FFF2-40B4-BE49-F238E27FC236}">
                <a16:creationId xmlns:a16="http://schemas.microsoft.com/office/drawing/2014/main" id="{BA4B0DF8-BCFC-5741-86C1-8D04E1B6D547}"/>
              </a:ext>
            </a:extLst>
          </p:cNvPr>
          <p:cNvCxnSpPr>
            <a:cxnSpLocks/>
          </p:cNvCxnSpPr>
          <p:nvPr/>
        </p:nvCxnSpPr>
        <p:spPr>
          <a:xfrm>
            <a:off x="9198175" y="1315394"/>
            <a:ext cx="2515589" cy="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17">
            <a:extLst>
              <a:ext uri="{FF2B5EF4-FFF2-40B4-BE49-F238E27FC236}">
                <a16:creationId xmlns:a16="http://schemas.microsoft.com/office/drawing/2014/main" id="{BB4450D0-85C5-5448-B745-C492C4561C15}"/>
              </a:ext>
            </a:extLst>
          </p:cNvPr>
          <p:cNvSpPr txBox="1">
            <a:spLocks/>
          </p:cNvSpPr>
          <p:nvPr/>
        </p:nvSpPr>
        <p:spPr>
          <a:xfrm>
            <a:off x="9004304" y="1515374"/>
            <a:ext cx="2814270" cy="2784163"/>
          </a:xfrm>
          <a:prstGeom prst="rect">
            <a:avLst/>
          </a:prstGeom>
        </p:spPr>
        <p:txBody>
          <a:bodyPr lIns="0" rIns="0"/>
          <a:lstStyle/>
          <a:p>
            <a:pPr indent="-910976" defTabSz="1828800">
              <a:spcBef>
                <a:spcPts val="840"/>
              </a:spcBef>
              <a:buClr>
                <a:schemeClr val="accent1"/>
              </a:buClr>
              <a:defRPr/>
            </a:pPr>
            <a:r>
              <a:rPr lang="ru-RU" sz="1100" b="1" dirty="0">
                <a:solidFill>
                  <a:srgbClr val="FFC000"/>
                </a:solidFill>
                <a:latin typeface="+mn-lt"/>
              </a:rPr>
              <a:t>Предпосылки</a:t>
            </a:r>
            <a:endParaRPr lang="en-US" sz="1100" b="1" dirty="0">
              <a:solidFill>
                <a:srgbClr val="FFC000"/>
              </a:solidFill>
              <a:latin typeface="+mn-lt"/>
            </a:endParaRPr>
          </a:p>
          <a:p>
            <a:pPr marL="349250" lvl="2" indent="-171450">
              <a:spcBef>
                <a:spcPts val="840"/>
              </a:spcBef>
              <a:buClr>
                <a:schemeClr val="accent1"/>
              </a:buClr>
              <a:buSzPct val="100000"/>
              <a:buFont typeface="Arial" charset="0"/>
              <a:buChar char="•"/>
              <a:defRPr/>
            </a:pPr>
            <a:r>
              <a:rPr lang="ru-RU" sz="1050" dirty="0">
                <a:ea typeface="Arial"/>
                <a:cs typeface="Arial"/>
              </a:rPr>
              <a:t>Высокие затраты при операционных закупках</a:t>
            </a:r>
            <a:endParaRPr lang="en-US" sz="1050" dirty="0">
              <a:ea typeface="Arial"/>
              <a:cs typeface="Arial"/>
            </a:endParaRPr>
          </a:p>
          <a:p>
            <a:pPr marL="349250" lvl="2" indent="-171450">
              <a:spcBef>
                <a:spcPts val="840"/>
              </a:spcBef>
              <a:buClr>
                <a:schemeClr val="accent1"/>
              </a:buClr>
              <a:buSzPct val="100000"/>
              <a:buFont typeface="Arial" charset="0"/>
              <a:buChar char="•"/>
              <a:defRPr/>
            </a:pPr>
            <a:r>
              <a:rPr lang="en-US" sz="1050" dirty="0">
                <a:ea typeface="Arial"/>
                <a:cs typeface="Arial"/>
              </a:rPr>
              <a:t>80%+ </a:t>
            </a:r>
            <a:r>
              <a:rPr lang="ru-RU" sz="1050" dirty="0">
                <a:ea typeface="Arial"/>
                <a:cs typeface="Arial"/>
              </a:rPr>
              <a:t>бумажных документов</a:t>
            </a:r>
          </a:p>
        </p:txBody>
      </p:sp>
      <p:pic>
        <p:nvPicPr>
          <p:cNvPr id="38" name="Picture 37">
            <a:extLst>
              <a:ext uri="{FF2B5EF4-FFF2-40B4-BE49-F238E27FC236}">
                <a16:creationId xmlns:a16="http://schemas.microsoft.com/office/drawing/2014/main" id="{CF473ACB-E620-E243-90F0-BB6FAC3239F2}"/>
              </a:ext>
            </a:extLst>
          </p:cNvPr>
          <p:cNvPicPr>
            <a:picLocks noChangeAspect="1" noChangeArrowheads="1"/>
          </p:cNvPicPr>
          <p:nvPr/>
        </p:nvPicPr>
        <p:blipFill>
          <a:blip r:embed="rId6" cstate="print"/>
          <a:stretch>
            <a:fillRect/>
          </a:stretch>
        </p:blipFill>
        <p:spPr bwMode="auto">
          <a:xfrm>
            <a:off x="9451369" y="585982"/>
            <a:ext cx="2009200" cy="639937"/>
          </a:xfrm>
          <a:prstGeom prst="rect">
            <a:avLst/>
          </a:prstGeom>
          <a:noFill/>
          <a:ln>
            <a:noFill/>
          </a:ln>
        </p:spPr>
      </p:pic>
      <p:sp>
        <p:nvSpPr>
          <p:cNvPr id="43" name="Text Placeholder 17">
            <a:extLst>
              <a:ext uri="{FF2B5EF4-FFF2-40B4-BE49-F238E27FC236}">
                <a16:creationId xmlns:a16="http://schemas.microsoft.com/office/drawing/2014/main" id="{D5D6D0D9-5389-1C4D-A0C4-B91DE11918B3}"/>
              </a:ext>
            </a:extLst>
          </p:cNvPr>
          <p:cNvSpPr txBox="1"/>
          <p:nvPr/>
        </p:nvSpPr>
        <p:spPr>
          <a:xfrm>
            <a:off x="6106653" y="2596938"/>
            <a:ext cx="2793569" cy="73096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69875" lvl="2" indent="-180975">
              <a:spcBef>
                <a:spcPts val="400"/>
              </a:spcBef>
              <a:buClr>
                <a:srgbClr val="F0AB00"/>
              </a:buClr>
              <a:buSzPct val="100000"/>
              <a:buChar char="•"/>
              <a:defRPr sz="1100">
                <a:latin typeface="Arial"/>
                <a:ea typeface="Arial"/>
                <a:cs typeface="Arial"/>
                <a:sym typeface="Arial"/>
              </a:defRPr>
            </a:pPr>
            <a:endParaRPr sz="1050" dirty="0"/>
          </a:p>
          <a:p>
            <a:pPr>
              <a:spcBef>
                <a:spcPts val="200"/>
              </a:spcBef>
              <a:defRPr sz="1100" b="1">
                <a:latin typeface="Arial"/>
                <a:ea typeface="Arial"/>
                <a:cs typeface="Arial"/>
                <a:sym typeface="Arial"/>
              </a:defRPr>
            </a:pPr>
            <a:r>
              <a:rPr sz="1100" dirty="0" err="1">
                <a:solidFill>
                  <a:srgbClr val="FFC000"/>
                </a:solidFill>
              </a:rPr>
              <a:t>Решение</a:t>
            </a:r>
            <a:endParaRPr sz="1100" dirty="0">
              <a:solidFill>
                <a:srgbClr val="FFC000"/>
              </a:solidFill>
            </a:endParaRPr>
          </a:p>
          <a:p>
            <a:pPr marL="260350" lvl="2" indent="-171450">
              <a:spcBef>
                <a:spcPts val="200"/>
              </a:spcBef>
              <a:buClr>
                <a:srgbClr val="F0AB00"/>
              </a:buClr>
              <a:buSzPct val="100000"/>
              <a:buChar char="▪"/>
              <a:defRPr sz="1100">
                <a:latin typeface="Arial"/>
                <a:ea typeface="Arial"/>
                <a:cs typeface="Arial"/>
                <a:sym typeface="Arial"/>
              </a:defRPr>
            </a:pPr>
            <a:r>
              <a:rPr sz="1050" dirty="0"/>
              <a:t>Ariba Network (PO/Invoice Automation)</a:t>
            </a:r>
            <a:endParaRPr lang="ru-RU" sz="1050" dirty="0"/>
          </a:p>
          <a:p>
            <a:pPr marL="260350" lvl="2" indent="-171450">
              <a:spcBef>
                <a:spcPts val="200"/>
              </a:spcBef>
              <a:buClr>
                <a:srgbClr val="F0AB00"/>
              </a:buClr>
              <a:buSzPct val="100000"/>
              <a:buChar char="▪"/>
              <a:defRPr sz="1100">
                <a:latin typeface="Arial"/>
                <a:ea typeface="Arial"/>
                <a:cs typeface="Arial"/>
                <a:sym typeface="Arial"/>
              </a:defRPr>
            </a:pPr>
            <a:endParaRPr sz="1050" dirty="0"/>
          </a:p>
        </p:txBody>
      </p:sp>
      <p:sp>
        <p:nvSpPr>
          <p:cNvPr id="44" name="Text Placeholder 17">
            <a:extLst>
              <a:ext uri="{FF2B5EF4-FFF2-40B4-BE49-F238E27FC236}">
                <a16:creationId xmlns:a16="http://schemas.microsoft.com/office/drawing/2014/main" id="{D5D6D0D9-5389-1C4D-A0C4-B91DE11918B3}"/>
              </a:ext>
            </a:extLst>
          </p:cNvPr>
          <p:cNvSpPr txBox="1"/>
          <p:nvPr/>
        </p:nvSpPr>
        <p:spPr>
          <a:xfrm>
            <a:off x="6106653" y="3305063"/>
            <a:ext cx="2793569" cy="9694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269875" lvl="2" indent="-180975">
              <a:spcBef>
                <a:spcPts val="400"/>
              </a:spcBef>
              <a:buClr>
                <a:srgbClr val="F0AB00"/>
              </a:buClr>
              <a:buSzPct val="100000"/>
              <a:buChar char="•"/>
              <a:defRPr sz="1100">
                <a:latin typeface="Arial"/>
                <a:ea typeface="Arial"/>
                <a:cs typeface="Arial"/>
                <a:sym typeface="Arial"/>
              </a:defRPr>
            </a:pPr>
            <a:endParaRPr sz="1050" dirty="0"/>
          </a:p>
          <a:p>
            <a:pPr>
              <a:spcBef>
                <a:spcPts val="400"/>
              </a:spcBef>
              <a:defRPr sz="1100" b="1">
                <a:latin typeface="Arial"/>
                <a:ea typeface="Arial"/>
                <a:cs typeface="Arial"/>
                <a:sym typeface="Arial"/>
              </a:defRPr>
            </a:pPr>
            <a:r>
              <a:rPr sz="1100" dirty="0">
                <a:solidFill>
                  <a:srgbClr val="FFC000"/>
                </a:solidFill>
              </a:rPr>
              <a:t>Результат</a:t>
            </a:r>
          </a:p>
          <a:p>
            <a:pPr marL="260350" lvl="2" indent="-171450">
              <a:spcBef>
                <a:spcPts val="400"/>
              </a:spcBef>
              <a:buClr>
                <a:srgbClr val="F0AB00"/>
              </a:buClr>
              <a:buSzPct val="100000"/>
              <a:buFont typeface="Arial" charset="0"/>
              <a:buChar char="•"/>
              <a:defRPr sz="1100">
                <a:latin typeface="Arial"/>
                <a:ea typeface="Arial"/>
                <a:cs typeface="Arial"/>
                <a:sym typeface="Arial"/>
              </a:defRPr>
            </a:pPr>
            <a:r>
              <a:rPr sz="1050" dirty="0" err="1"/>
              <a:t>Upstream</a:t>
            </a:r>
            <a:r>
              <a:rPr sz="1050" dirty="0"/>
              <a:t> &amp; Downstream </a:t>
            </a:r>
            <a:r>
              <a:rPr sz="1050" dirty="0" err="1"/>
              <a:t>подразделения</a:t>
            </a:r>
            <a:r>
              <a:rPr sz="1050" dirty="0"/>
              <a:t> </a:t>
            </a:r>
            <a:r>
              <a:rPr sz="1050" dirty="0" err="1"/>
              <a:t>подключены</a:t>
            </a:r>
            <a:r>
              <a:rPr sz="1050" dirty="0"/>
              <a:t> </a:t>
            </a:r>
            <a:r>
              <a:rPr sz="1050" dirty="0" err="1"/>
              <a:t>с</a:t>
            </a:r>
            <a:r>
              <a:rPr sz="1050" dirty="0"/>
              <a:t> </a:t>
            </a:r>
            <a:r>
              <a:rPr sz="1050" dirty="0" err="1"/>
              <a:t>Ariba</a:t>
            </a:r>
            <a:r>
              <a:rPr sz="1050" dirty="0"/>
              <a:t> Network</a:t>
            </a:r>
          </a:p>
          <a:p>
            <a:pPr marL="260350" lvl="2" indent="-171450">
              <a:spcBef>
                <a:spcPts val="400"/>
              </a:spcBef>
              <a:buClr>
                <a:srgbClr val="F0AB00"/>
              </a:buClr>
              <a:buSzPct val="100000"/>
              <a:buFont typeface="Arial" charset="0"/>
              <a:buChar char="•"/>
              <a:defRPr sz="1100">
                <a:latin typeface="Arial"/>
                <a:ea typeface="Arial"/>
                <a:cs typeface="Arial"/>
                <a:sym typeface="Arial"/>
              </a:defRPr>
            </a:pPr>
            <a:r>
              <a:rPr sz="1050" dirty="0"/>
              <a:t>1K+  </a:t>
            </a:r>
            <a:r>
              <a:rPr sz="1050" dirty="0" err="1"/>
              <a:t>подключенных</a:t>
            </a:r>
            <a:r>
              <a:rPr sz="1050" dirty="0"/>
              <a:t> </a:t>
            </a:r>
            <a:r>
              <a:rPr sz="1050" dirty="0" err="1"/>
              <a:t>поставщиков</a:t>
            </a:r>
            <a:endParaRPr sz="1050" dirty="0"/>
          </a:p>
        </p:txBody>
      </p:sp>
      <p:sp>
        <p:nvSpPr>
          <p:cNvPr id="45" name="Text Placeholder 17">
            <a:extLst>
              <a:ext uri="{FF2B5EF4-FFF2-40B4-BE49-F238E27FC236}">
                <a16:creationId xmlns:a16="http://schemas.microsoft.com/office/drawing/2014/main" id="{BB4450D0-85C5-5448-B745-C492C4561C15}"/>
              </a:ext>
            </a:extLst>
          </p:cNvPr>
          <p:cNvSpPr txBox="1">
            <a:spLocks/>
          </p:cNvSpPr>
          <p:nvPr/>
        </p:nvSpPr>
        <p:spPr>
          <a:xfrm>
            <a:off x="9004304" y="2731636"/>
            <a:ext cx="2814270" cy="650688"/>
          </a:xfrm>
          <a:prstGeom prst="rect">
            <a:avLst/>
          </a:prstGeom>
        </p:spPr>
        <p:txBody>
          <a:bodyPr lIns="0" rIns="0"/>
          <a:lstStyle/>
          <a:p>
            <a:pPr indent="-910976" defTabSz="1828800">
              <a:spcBef>
                <a:spcPts val="840"/>
              </a:spcBef>
              <a:buClr>
                <a:schemeClr val="accent1"/>
              </a:buClr>
              <a:defRPr/>
            </a:pPr>
            <a:r>
              <a:rPr lang="ru-RU" sz="1100" b="1" dirty="0">
                <a:solidFill>
                  <a:srgbClr val="FFC000"/>
                </a:solidFill>
                <a:latin typeface="+mn-lt"/>
              </a:rPr>
              <a:t>Решение</a:t>
            </a:r>
          </a:p>
          <a:p>
            <a:pPr marL="349250" lvl="2" indent="-171450" defTabSz="1828800" eaLnBrk="1" fontAlgn="auto" hangingPunct="1">
              <a:spcBef>
                <a:spcPts val="840"/>
              </a:spcBef>
              <a:spcAft>
                <a:spcPts val="0"/>
              </a:spcAft>
              <a:buClr>
                <a:schemeClr val="accent1"/>
              </a:buClr>
              <a:buSzPct val="100000"/>
              <a:buFont typeface="Arial" charset="0"/>
              <a:buChar char="•"/>
              <a:defRPr/>
            </a:pPr>
            <a:r>
              <a:rPr lang="en-US" sz="1050" dirty="0">
                <a:latin typeface="+mn-lt"/>
              </a:rPr>
              <a:t>SAP</a:t>
            </a:r>
            <a:r>
              <a:rPr lang="en-US" sz="1050" b="1" dirty="0">
                <a:latin typeface="+mn-lt"/>
              </a:rPr>
              <a:t> </a:t>
            </a:r>
            <a:r>
              <a:rPr lang="en-US" sz="1050" dirty="0" err="1">
                <a:latin typeface="+mn-lt"/>
              </a:rPr>
              <a:t>Ariba</a:t>
            </a:r>
            <a:r>
              <a:rPr lang="en-US" sz="1050" dirty="0">
                <a:latin typeface="+mn-lt"/>
              </a:rPr>
              <a:t> Buying</a:t>
            </a:r>
            <a:endParaRPr lang="ru-RU" sz="1050" dirty="0">
              <a:latin typeface="+mn-lt"/>
            </a:endParaRPr>
          </a:p>
        </p:txBody>
      </p:sp>
      <p:sp>
        <p:nvSpPr>
          <p:cNvPr id="46" name="Text Placeholder 17">
            <a:extLst>
              <a:ext uri="{FF2B5EF4-FFF2-40B4-BE49-F238E27FC236}">
                <a16:creationId xmlns:a16="http://schemas.microsoft.com/office/drawing/2014/main" id="{BB4450D0-85C5-5448-B745-C492C4561C15}"/>
              </a:ext>
            </a:extLst>
          </p:cNvPr>
          <p:cNvSpPr txBox="1">
            <a:spLocks/>
          </p:cNvSpPr>
          <p:nvPr/>
        </p:nvSpPr>
        <p:spPr>
          <a:xfrm>
            <a:off x="9004304" y="3472585"/>
            <a:ext cx="2814270" cy="2784163"/>
          </a:xfrm>
          <a:prstGeom prst="rect">
            <a:avLst/>
          </a:prstGeom>
        </p:spPr>
        <p:txBody>
          <a:bodyPr lIns="0" rIns="0"/>
          <a:lstStyle/>
          <a:p>
            <a:pPr indent="-910976" defTabSz="1828800">
              <a:spcBef>
                <a:spcPts val="840"/>
              </a:spcBef>
              <a:buClr>
                <a:schemeClr val="accent1"/>
              </a:buClr>
              <a:defRPr/>
            </a:pPr>
            <a:r>
              <a:rPr lang="ru-RU" sz="1100" b="1" dirty="0">
                <a:solidFill>
                  <a:srgbClr val="FFC000"/>
                </a:solidFill>
                <a:latin typeface="+mn-lt"/>
              </a:rPr>
              <a:t>Результат</a:t>
            </a:r>
            <a:endParaRPr lang="en-US" sz="1100" b="1" dirty="0">
              <a:solidFill>
                <a:srgbClr val="FFC000"/>
              </a:solidFill>
              <a:latin typeface="+mn-lt"/>
            </a:endParaRPr>
          </a:p>
          <a:p>
            <a:pPr marL="349250" lvl="2" indent="-171450">
              <a:spcBef>
                <a:spcPts val="840"/>
              </a:spcBef>
              <a:buClr>
                <a:schemeClr val="accent1"/>
              </a:buClr>
              <a:buSzPct val="100000"/>
              <a:buFont typeface="Arial" charset="0"/>
              <a:buChar char="•"/>
              <a:defRPr/>
            </a:pPr>
            <a:r>
              <a:rPr lang="ru-RU" sz="1050" dirty="0"/>
              <a:t>Положительный </a:t>
            </a:r>
            <a:r>
              <a:rPr lang="en-US" sz="1050" dirty="0"/>
              <a:t>ROI </a:t>
            </a:r>
            <a:r>
              <a:rPr lang="ru-RU" sz="1050" dirty="0"/>
              <a:t>в первый год</a:t>
            </a:r>
            <a:endParaRPr lang="en-US" sz="1050" dirty="0"/>
          </a:p>
          <a:p>
            <a:pPr marL="349250" lvl="2" indent="-171450">
              <a:spcBef>
                <a:spcPts val="840"/>
              </a:spcBef>
              <a:buClr>
                <a:schemeClr val="accent1"/>
              </a:buClr>
              <a:buSzPct val="100000"/>
              <a:buFont typeface="Arial" charset="0"/>
              <a:buChar char="•"/>
              <a:defRPr/>
            </a:pPr>
            <a:r>
              <a:rPr lang="ru-RU" sz="1050" dirty="0"/>
              <a:t>Высвобождение </a:t>
            </a:r>
            <a:r>
              <a:rPr lang="en-US" sz="1050" dirty="0"/>
              <a:t>30%+ </a:t>
            </a:r>
            <a:r>
              <a:rPr lang="ru-RU" sz="1050" dirty="0"/>
              <a:t>времени закупщика</a:t>
            </a:r>
            <a:endParaRPr lang="en-US" sz="1050" dirty="0"/>
          </a:p>
          <a:p>
            <a:pPr marL="349250" lvl="2" indent="-171450">
              <a:spcBef>
                <a:spcPts val="840"/>
              </a:spcBef>
              <a:buClr>
                <a:schemeClr val="accent1"/>
              </a:buClr>
              <a:buSzPct val="100000"/>
              <a:buFont typeface="Arial" charset="0"/>
              <a:buChar char="•"/>
              <a:defRPr/>
            </a:pPr>
            <a:r>
              <a:rPr lang="ru-RU" sz="1050" dirty="0"/>
              <a:t>Сокращение работы бухгалтеров </a:t>
            </a:r>
            <a:br>
              <a:rPr lang="ru-RU" sz="1050" dirty="0"/>
            </a:br>
            <a:r>
              <a:rPr lang="ru-RU" sz="1050" dirty="0"/>
              <a:t>на </a:t>
            </a:r>
            <a:r>
              <a:rPr lang="en-US" sz="1050" dirty="0"/>
              <a:t>50%</a:t>
            </a:r>
          </a:p>
          <a:p>
            <a:pPr marL="349250" lvl="2" indent="-171450">
              <a:spcBef>
                <a:spcPts val="840"/>
              </a:spcBef>
              <a:buClr>
                <a:schemeClr val="accent1"/>
              </a:buClr>
              <a:buSzPct val="100000"/>
              <a:buFont typeface="Arial" charset="0"/>
              <a:buChar char="•"/>
              <a:defRPr/>
            </a:pPr>
            <a:r>
              <a:rPr lang="ru-RU" sz="1050" dirty="0"/>
              <a:t>Смягчение рисков работы </a:t>
            </a:r>
            <a:br>
              <a:rPr lang="ru-RU" sz="1050" dirty="0"/>
            </a:br>
            <a:r>
              <a:rPr lang="ru-RU" sz="1050" dirty="0"/>
              <a:t>с поставщиками на нефтеперерабатывающих заводах</a:t>
            </a:r>
            <a:endParaRPr lang="en-US" sz="1050" dirty="0"/>
          </a:p>
          <a:p>
            <a:pPr marL="177800" lvl="2" defTabSz="1828800" eaLnBrk="1" fontAlgn="auto" hangingPunct="1">
              <a:spcBef>
                <a:spcPts val="840"/>
              </a:spcBef>
              <a:spcAft>
                <a:spcPts val="0"/>
              </a:spcAft>
              <a:buClr>
                <a:schemeClr val="accent1"/>
              </a:buClr>
              <a:buSzPct val="100000"/>
              <a:defRPr/>
            </a:pPr>
            <a:endParaRPr lang="en-US" sz="1050" dirty="0">
              <a:latin typeface="+mn-lt"/>
            </a:endParaRPr>
          </a:p>
        </p:txBody>
      </p:sp>
    </p:spTree>
    <p:extLst>
      <p:ext uri="{BB962C8B-B14F-4D97-AF65-F5344CB8AC3E}">
        <p14:creationId xmlns:p14="http://schemas.microsoft.com/office/powerpoint/2010/main" val="14836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7EC3-F43C-B14D-B4B6-3D8852C4CE10}"/>
              </a:ext>
            </a:extLst>
          </p:cNvPr>
          <p:cNvSpPr>
            <a:spLocks noGrp="1"/>
          </p:cNvSpPr>
          <p:nvPr>
            <p:ph type="title"/>
          </p:nvPr>
        </p:nvSpPr>
        <p:spPr>
          <a:xfrm>
            <a:off x="504001" y="504000"/>
            <a:ext cx="11186476" cy="738664"/>
          </a:xfrm>
        </p:spPr>
        <p:txBody>
          <a:bodyPr/>
          <a:lstStyle/>
          <a:p>
            <a:r>
              <a:rPr lang="ru-RU" dirty="0"/>
              <a:t>Информация о проекте внедрения </a:t>
            </a:r>
            <a:r>
              <a:rPr lang="en-US" dirty="0"/>
              <a:t>SAP </a:t>
            </a:r>
            <a:r>
              <a:rPr lang="en-US" dirty="0" err="1"/>
              <a:t>Ariba</a:t>
            </a:r>
            <a:r>
              <a:rPr lang="en-US" dirty="0"/>
              <a:t> </a:t>
            </a:r>
            <a:br>
              <a:rPr lang="en-US" dirty="0"/>
            </a:br>
            <a:r>
              <a:rPr lang="ru-RU" dirty="0"/>
              <a:t>в компании </a:t>
            </a:r>
            <a:r>
              <a:rPr lang="en-US" dirty="0">
                <a:solidFill>
                  <a:srgbClr val="FFC000"/>
                </a:solidFill>
              </a:rPr>
              <a:t>N.V. </a:t>
            </a:r>
            <a:r>
              <a:rPr lang="en-US" dirty="0" err="1">
                <a:solidFill>
                  <a:srgbClr val="FFC000"/>
                </a:solidFill>
              </a:rPr>
              <a:t>Nederlandse</a:t>
            </a:r>
            <a:r>
              <a:rPr lang="en-US" dirty="0">
                <a:solidFill>
                  <a:srgbClr val="FFC000"/>
                </a:solidFill>
              </a:rPr>
              <a:t> </a:t>
            </a:r>
            <a:r>
              <a:rPr lang="en-US" dirty="0" err="1">
                <a:solidFill>
                  <a:srgbClr val="FFC000"/>
                </a:solidFill>
              </a:rPr>
              <a:t>Gasunie</a:t>
            </a:r>
            <a:r>
              <a:rPr lang="en-US" dirty="0">
                <a:solidFill>
                  <a:srgbClr val="FFC000"/>
                </a:solidFill>
              </a:rPr>
              <a:t> </a:t>
            </a:r>
            <a:endParaRPr lang="ru-RU" dirty="0">
              <a:solidFill>
                <a:srgbClr val="FFC000"/>
              </a:solidFill>
            </a:endParaRPr>
          </a:p>
        </p:txBody>
      </p:sp>
      <p:sp>
        <p:nvSpPr>
          <p:cNvPr id="5" name="object 7">
            <a:extLst>
              <a:ext uri="{FF2B5EF4-FFF2-40B4-BE49-F238E27FC236}">
                <a16:creationId xmlns:a16="http://schemas.microsoft.com/office/drawing/2014/main" id="{3035D3EC-15D9-4F43-AA0D-E69EE3C3D47C}"/>
              </a:ext>
            </a:extLst>
          </p:cNvPr>
          <p:cNvSpPr txBox="1"/>
          <p:nvPr/>
        </p:nvSpPr>
        <p:spPr>
          <a:xfrm>
            <a:off x="4251218" y="2695031"/>
            <a:ext cx="610870" cy="267335"/>
          </a:xfrm>
          <a:prstGeom prst="rect">
            <a:avLst/>
          </a:prstGeom>
        </p:spPr>
        <p:txBody>
          <a:bodyPr vert="horz" wrap="square" lIns="0" tIns="16510" rIns="0" bIns="0" rtlCol="0">
            <a:spAutoFit/>
          </a:bodyPr>
          <a:lstStyle/>
          <a:p>
            <a:pPr marL="12700">
              <a:lnSpc>
                <a:spcPct val="100000"/>
              </a:lnSpc>
              <a:spcBef>
                <a:spcPts val="130"/>
              </a:spcBef>
            </a:pPr>
            <a:r>
              <a:rPr sz="1550" spc="10" dirty="0">
                <a:latin typeface="Verdana"/>
                <a:cs typeface="Verdana"/>
              </a:rPr>
              <a:t>1.200</a:t>
            </a:r>
            <a:endParaRPr sz="1550" dirty="0">
              <a:latin typeface="Verdana"/>
              <a:cs typeface="Verdana"/>
            </a:endParaRPr>
          </a:p>
        </p:txBody>
      </p:sp>
      <p:sp>
        <p:nvSpPr>
          <p:cNvPr id="6" name="object 8">
            <a:extLst>
              <a:ext uri="{FF2B5EF4-FFF2-40B4-BE49-F238E27FC236}">
                <a16:creationId xmlns:a16="http://schemas.microsoft.com/office/drawing/2014/main" id="{6FE83287-2CA3-0940-A794-2352888E0565}"/>
              </a:ext>
            </a:extLst>
          </p:cNvPr>
          <p:cNvSpPr txBox="1"/>
          <p:nvPr/>
        </p:nvSpPr>
        <p:spPr>
          <a:xfrm>
            <a:off x="4457763" y="3240595"/>
            <a:ext cx="409575" cy="267335"/>
          </a:xfrm>
          <a:prstGeom prst="rect">
            <a:avLst/>
          </a:prstGeom>
        </p:spPr>
        <p:txBody>
          <a:bodyPr vert="horz" wrap="square" lIns="0" tIns="16510" rIns="0" bIns="0" rtlCol="0">
            <a:spAutoFit/>
          </a:bodyPr>
          <a:lstStyle/>
          <a:p>
            <a:pPr marL="12700">
              <a:lnSpc>
                <a:spcPct val="100000"/>
              </a:lnSpc>
              <a:spcBef>
                <a:spcPts val="130"/>
              </a:spcBef>
            </a:pPr>
            <a:r>
              <a:rPr sz="1550" spc="15" dirty="0">
                <a:latin typeface="Verdana"/>
                <a:cs typeface="Verdana"/>
              </a:rPr>
              <a:t>380</a:t>
            </a:r>
            <a:endParaRPr sz="1550" dirty="0">
              <a:latin typeface="Verdana"/>
              <a:cs typeface="Verdana"/>
            </a:endParaRPr>
          </a:p>
        </p:txBody>
      </p:sp>
      <p:sp>
        <p:nvSpPr>
          <p:cNvPr id="7" name="object 9">
            <a:extLst>
              <a:ext uri="{FF2B5EF4-FFF2-40B4-BE49-F238E27FC236}">
                <a16:creationId xmlns:a16="http://schemas.microsoft.com/office/drawing/2014/main" id="{3ACD6C9D-A886-8B4F-80C3-56DF1A8E9705}"/>
              </a:ext>
            </a:extLst>
          </p:cNvPr>
          <p:cNvSpPr txBox="1"/>
          <p:nvPr/>
        </p:nvSpPr>
        <p:spPr>
          <a:xfrm>
            <a:off x="4249706" y="3770116"/>
            <a:ext cx="610870" cy="267335"/>
          </a:xfrm>
          <a:prstGeom prst="rect">
            <a:avLst/>
          </a:prstGeom>
        </p:spPr>
        <p:txBody>
          <a:bodyPr vert="horz" wrap="square" lIns="0" tIns="16510" rIns="0" bIns="0" rtlCol="0">
            <a:spAutoFit/>
          </a:bodyPr>
          <a:lstStyle/>
          <a:p>
            <a:pPr marL="12700">
              <a:lnSpc>
                <a:spcPct val="100000"/>
              </a:lnSpc>
              <a:spcBef>
                <a:spcPts val="130"/>
              </a:spcBef>
            </a:pPr>
            <a:r>
              <a:rPr sz="1550" spc="10" dirty="0">
                <a:latin typeface="Verdana"/>
                <a:cs typeface="Verdana"/>
              </a:rPr>
              <a:t>1.300</a:t>
            </a:r>
            <a:endParaRPr sz="1550" dirty="0">
              <a:latin typeface="Verdana"/>
              <a:cs typeface="Verdana"/>
            </a:endParaRPr>
          </a:p>
        </p:txBody>
      </p:sp>
      <p:sp>
        <p:nvSpPr>
          <p:cNvPr id="8" name="object 10">
            <a:extLst>
              <a:ext uri="{FF2B5EF4-FFF2-40B4-BE49-F238E27FC236}">
                <a16:creationId xmlns:a16="http://schemas.microsoft.com/office/drawing/2014/main" id="{7D42D7E1-5C6B-8346-81E0-BF0C2362AA2F}"/>
              </a:ext>
            </a:extLst>
          </p:cNvPr>
          <p:cNvSpPr txBox="1"/>
          <p:nvPr/>
        </p:nvSpPr>
        <p:spPr>
          <a:xfrm>
            <a:off x="4439006" y="4332652"/>
            <a:ext cx="409575" cy="267335"/>
          </a:xfrm>
          <a:prstGeom prst="rect">
            <a:avLst/>
          </a:prstGeom>
        </p:spPr>
        <p:txBody>
          <a:bodyPr vert="horz" wrap="square" lIns="0" tIns="16510" rIns="0" bIns="0" rtlCol="0">
            <a:spAutoFit/>
          </a:bodyPr>
          <a:lstStyle/>
          <a:p>
            <a:pPr marL="12700">
              <a:lnSpc>
                <a:spcPct val="100000"/>
              </a:lnSpc>
              <a:spcBef>
                <a:spcPts val="130"/>
              </a:spcBef>
            </a:pPr>
            <a:r>
              <a:rPr sz="1550" spc="15" dirty="0">
                <a:latin typeface="Verdana"/>
                <a:cs typeface="Verdana"/>
              </a:rPr>
              <a:t>140</a:t>
            </a:r>
            <a:endParaRPr sz="1550" dirty="0">
              <a:latin typeface="Verdana"/>
              <a:cs typeface="Verdana"/>
            </a:endParaRPr>
          </a:p>
        </p:txBody>
      </p:sp>
      <p:sp>
        <p:nvSpPr>
          <p:cNvPr id="9" name="object 11">
            <a:extLst>
              <a:ext uri="{FF2B5EF4-FFF2-40B4-BE49-F238E27FC236}">
                <a16:creationId xmlns:a16="http://schemas.microsoft.com/office/drawing/2014/main" id="{F65F9B44-F590-A24C-87FE-866365B856D0}"/>
              </a:ext>
            </a:extLst>
          </p:cNvPr>
          <p:cNvSpPr txBox="1"/>
          <p:nvPr/>
        </p:nvSpPr>
        <p:spPr>
          <a:xfrm>
            <a:off x="4448060" y="4884776"/>
            <a:ext cx="409575" cy="267335"/>
          </a:xfrm>
          <a:prstGeom prst="rect">
            <a:avLst/>
          </a:prstGeom>
        </p:spPr>
        <p:txBody>
          <a:bodyPr vert="horz" wrap="square" lIns="0" tIns="16510" rIns="0" bIns="0" rtlCol="0">
            <a:spAutoFit/>
          </a:bodyPr>
          <a:lstStyle/>
          <a:p>
            <a:pPr marL="12700">
              <a:lnSpc>
                <a:spcPct val="100000"/>
              </a:lnSpc>
              <a:spcBef>
                <a:spcPts val="130"/>
              </a:spcBef>
            </a:pPr>
            <a:r>
              <a:rPr sz="1550" spc="15" dirty="0">
                <a:latin typeface="Verdana"/>
                <a:cs typeface="Verdana"/>
              </a:rPr>
              <a:t>469</a:t>
            </a:r>
            <a:endParaRPr sz="1550" dirty="0">
              <a:latin typeface="Verdana"/>
              <a:cs typeface="Verdana"/>
            </a:endParaRPr>
          </a:p>
        </p:txBody>
      </p:sp>
      <p:sp>
        <p:nvSpPr>
          <p:cNvPr id="10" name="object 12">
            <a:extLst>
              <a:ext uri="{FF2B5EF4-FFF2-40B4-BE49-F238E27FC236}">
                <a16:creationId xmlns:a16="http://schemas.microsoft.com/office/drawing/2014/main" id="{3C96BE75-5B2A-0F4F-B545-C808F178AC27}"/>
              </a:ext>
            </a:extLst>
          </p:cNvPr>
          <p:cNvSpPr txBox="1"/>
          <p:nvPr/>
        </p:nvSpPr>
        <p:spPr>
          <a:xfrm>
            <a:off x="1617126" y="2652430"/>
            <a:ext cx="2656023" cy="498855"/>
          </a:xfrm>
          <a:prstGeom prst="rect">
            <a:avLst/>
          </a:prstGeom>
        </p:spPr>
        <p:txBody>
          <a:bodyPr vert="horz" wrap="square" lIns="0" tIns="59690" rIns="0" bIns="0" rtlCol="0">
            <a:spAutoFit/>
          </a:bodyPr>
          <a:lstStyle/>
          <a:p>
            <a:pPr marL="12700">
              <a:lnSpc>
                <a:spcPct val="100000"/>
              </a:lnSpc>
              <a:spcBef>
                <a:spcPts val="470"/>
              </a:spcBef>
              <a:tabLst>
                <a:tab pos="329565" algn="l"/>
                <a:tab pos="330200" algn="l"/>
              </a:tabLst>
            </a:pPr>
            <a:r>
              <a:rPr lang="ru-RU" sz="1550" spc="15" dirty="0">
                <a:latin typeface="Verdana"/>
                <a:cs typeface="Verdana"/>
              </a:rPr>
              <a:t>Пользователей</a:t>
            </a:r>
            <a:endParaRPr sz="1550" dirty="0">
              <a:latin typeface="Verdana"/>
              <a:cs typeface="Verdana"/>
            </a:endParaRPr>
          </a:p>
          <a:p>
            <a:pPr marL="329565" lvl="1">
              <a:lnSpc>
                <a:spcPct val="100000"/>
              </a:lnSpc>
              <a:spcBef>
                <a:spcPts val="290"/>
              </a:spcBef>
              <a:buNone/>
              <a:tabLst>
                <a:tab pos="646430" algn="l"/>
                <a:tab pos="647065" algn="l"/>
              </a:tabLst>
            </a:pPr>
            <a:r>
              <a:rPr lang="ru-RU" sz="1000" spc="5" dirty="0">
                <a:solidFill>
                  <a:schemeClr val="tx1">
                    <a:lumMod val="65000"/>
                    <a:lumOff val="35000"/>
                  </a:schemeClr>
                </a:solidFill>
                <a:latin typeface="Verdana"/>
                <a:cs typeface="Verdana"/>
              </a:rPr>
              <a:t>Включая 40 закупщиков</a:t>
            </a:r>
            <a:endParaRPr sz="1000" dirty="0">
              <a:solidFill>
                <a:schemeClr val="tx1">
                  <a:lumMod val="65000"/>
                  <a:lumOff val="35000"/>
                </a:schemeClr>
              </a:solidFill>
              <a:latin typeface="Verdana"/>
              <a:cs typeface="Verdana"/>
            </a:endParaRPr>
          </a:p>
        </p:txBody>
      </p:sp>
      <p:sp>
        <p:nvSpPr>
          <p:cNvPr id="11" name="object 13">
            <a:extLst>
              <a:ext uri="{FF2B5EF4-FFF2-40B4-BE49-F238E27FC236}">
                <a16:creationId xmlns:a16="http://schemas.microsoft.com/office/drawing/2014/main" id="{08CA2659-4235-BE4A-B79F-A5E56FD3ADA3}"/>
              </a:ext>
            </a:extLst>
          </p:cNvPr>
          <p:cNvSpPr txBox="1"/>
          <p:nvPr/>
        </p:nvSpPr>
        <p:spPr>
          <a:xfrm>
            <a:off x="4448520" y="5648188"/>
            <a:ext cx="409575" cy="267335"/>
          </a:xfrm>
          <a:prstGeom prst="rect">
            <a:avLst/>
          </a:prstGeom>
        </p:spPr>
        <p:txBody>
          <a:bodyPr vert="horz" wrap="square" lIns="0" tIns="16510" rIns="0" bIns="0" rtlCol="0">
            <a:spAutoFit/>
          </a:bodyPr>
          <a:lstStyle/>
          <a:p>
            <a:pPr marL="12700">
              <a:lnSpc>
                <a:spcPct val="100000"/>
              </a:lnSpc>
              <a:spcBef>
                <a:spcPts val="130"/>
              </a:spcBef>
            </a:pPr>
            <a:r>
              <a:rPr sz="1550" spc="15" dirty="0">
                <a:latin typeface="Verdana"/>
                <a:cs typeface="Verdana"/>
              </a:rPr>
              <a:t>356</a:t>
            </a:r>
            <a:endParaRPr sz="1550" dirty="0">
              <a:latin typeface="Verdana"/>
              <a:cs typeface="Verdana"/>
            </a:endParaRPr>
          </a:p>
        </p:txBody>
      </p:sp>
      <p:sp>
        <p:nvSpPr>
          <p:cNvPr id="12" name="object 14">
            <a:extLst>
              <a:ext uri="{FF2B5EF4-FFF2-40B4-BE49-F238E27FC236}">
                <a16:creationId xmlns:a16="http://schemas.microsoft.com/office/drawing/2014/main" id="{83164FF3-36F8-824E-A0CA-63CAB6893ACC}"/>
              </a:ext>
            </a:extLst>
          </p:cNvPr>
          <p:cNvSpPr txBox="1"/>
          <p:nvPr/>
        </p:nvSpPr>
        <p:spPr>
          <a:xfrm>
            <a:off x="1617127" y="5618167"/>
            <a:ext cx="2753707" cy="487954"/>
          </a:xfrm>
          <a:prstGeom prst="rect">
            <a:avLst/>
          </a:prstGeom>
        </p:spPr>
        <p:txBody>
          <a:bodyPr vert="horz" wrap="square" lIns="0" tIns="41275" rIns="0" bIns="0" rtlCol="0">
            <a:spAutoFit/>
          </a:bodyPr>
          <a:lstStyle/>
          <a:p>
            <a:pPr marL="12700">
              <a:lnSpc>
                <a:spcPct val="100000"/>
              </a:lnSpc>
              <a:spcBef>
                <a:spcPts val="295"/>
              </a:spcBef>
              <a:tabLst>
                <a:tab pos="329565" algn="l"/>
                <a:tab pos="330200" algn="l"/>
              </a:tabLst>
            </a:pPr>
            <a:r>
              <a:rPr lang="ru-RU" sz="1550" spc="10" dirty="0">
                <a:latin typeface="Verdana"/>
                <a:cs typeface="Verdana"/>
              </a:rPr>
              <a:t>Опубликовано каталогов</a:t>
            </a:r>
            <a:endParaRPr sz="1550" dirty="0">
              <a:latin typeface="Verdana"/>
              <a:cs typeface="Verdana"/>
            </a:endParaRPr>
          </a:p>
          <a:p>
            <a:pPr marL="329565" lvl="1">
              <a:lnSpc>
                <a:spcPct val="100000"/>
              </a:lnSpc>
              <a:spcBef>
                <a:spcPts val="315"/>
              </a:spcBef>
              <a:buNone/>
              <a:tabLst>
                <a:tab pos="646430" algn="l"/>
                <a:tab pos="647065" algn="l"/>
              </a:tabLst>
            </a:pPr>
            <a:r>
              <a:rPr sz="1000" spc="5" dirty="0">
                <a:solidFill>
                  <a:schemeClr val="tx1">
                    <a:lumMod val="65000"/>
                    <a:lumOff val="35000"/>
                  </a:schemeClr>
                </a:solidFill>
                <a:latin typeface="Verdana"/>
                <a:cs typeface="Verdana"/>
              </a:rPr>
              <a:t>11 CIF </a:t>
            </a:r>
            <a:r>
              <a:rPr sz="1000" spc="10" dirty="0">
                <a:solidFill>
                  <a:schemeClr val="tx1">
                    <a:lumMod val="65000"/>
                    <a:lumOff val="35000"/>
                  </a:schemeClr>
                </a:solidFill>
                <a:latin typeface="Verdana"/>
                <a:cs typeface="Verdana"/>
              </a:rPr>
              <a:t>+ 7</a:t>
            </a:r>
            <a:r>
              <a:rPr sz="1000" spc="-40" dirty="0">
                <a:solidFill>
                  <a:schemeClr val="tx1">
                    <a:lumMod val="65000"/>
                    <a:lumOff val="35000"/>
                  </a:schemeClr>
                </a:solidFill>
                <a:latin typeface="Verdana"/>
                <a:cs typeface="Verdana"/>
              </a:rPr>
              <a:t> </a:t>
            </a:r>
            <a:r>
              <a:rPr sz="1000" spc="0" dirty="0">
                <a:solidFill>
                  <a:schemeClr val="tx1">
                    <a:lumMod val="65000"/>
                    <a:lumOff val="35000"/>
                  </a:schemeClr>
                </a:solidFill>
                <a:latin typeface="Verdana"/>
                <a:cs typeface="Verdana"/>
              </a:rPr>
              <a:t>PunchOut</a:t>
            </a:r>
            <a:endParaRPr sz="1000" dirty="0">
              <a:solidFill>
                <a:schemeClr val="tx1">
                  <a:lumMod val="65000"/>
                  <a:lumOff val="35000"/>
                </a:schemeClr>
              </a:solidFill>
              <a:latin typeface="Verdana"/>
              <a:cs typeface="Verdana"/>
            </a:endParaRPr>
          </a:p>
        </p:txBody>
      </p:sp>
      <p:sp>
        <p:nvSpPr>
          <p:cNvPr id="13" name="object 17">
            <a:extLst>
              <a:ext uri="{FF2B5EF4-FFF2-40B4-BE49-F238E27FC236}">
                <a16:creationId xmlns:a16="http://schemas.microsoft.com/office/drawing/2014/main" id="{9D0CAF0B-432B-4146-AC76-6BB0621365D2}"/>
              </a:ext>
            </a:extLst>
          </p:cNvPr>
          <p:cNvSpPr txBox="1"/>
          <p:nvPr/>
        </p:nvSpPr>
        <p:spPr>
          <a:xfrm>
            <a:off x="9091938" y="2691759"/>
            <a:ext cx="738505" cy="267335"/>
          </a:xfrm>
          <a:prstGeom prst="rect">
            <a:avLst/>
          </a:prstGeom>
        </p:spPr>
        <p:txBody>
          <a:bodyPr vert="horz" wrap="square" lIns="0" tIns="16510" rIns="0" bIns="0" rtlCol="0">
            <a:spAutoFit/>
          </a:bodyPr>
          <a:lstStyle/>
          <a:p>
            <a:pPr marL="12700">
              <a:lnSpc>
                <a:spcPct val="100000"/>
              </a:lnSpc>
              <a:spcBef>
                <a:spcPts val="130"/>
              </a:spcBef>
            </a:pPr>
            <a:r>
              <a:rPr sz="1550" spc="15" dirty="0">
                <a:latin typeface="Verdana"/>
                <a:cs typeface="Verdana"/>
              </a:rPr>
              <a:t>20.000</a:t>
            </a:r>
            <a:endParaRPr sz="1550" dirty="0">
              <a:latin typeface="Verdana"/>
              <a:cs typeface="Verdana"/>
            </a:endParaRPr>
          </a:p>
        </p:txBody>
      </p:sp>
      <p:sp>
        <p:nvSpPr>
          <p:cNvPr id="14" name="object 18">
            <a:extLst>
              <a:ext uri="{FF2B5EF4-FFF2-40B4-BE49-F238E27FC236}">
                <a16:creationId xmlns:a16="http://schemas.microsoft.com/office/drawing/2014/main" id="{055A90FC-60A6-6E42-A85D-FA92DBC0B431}"/>
              </a:ext>
            </a:extLst>
          </p:cNvPr>
          <p:cNvSpPr txBox="1"/>
          <p:nvPr/>
        </p:nvSpPr>
        <p:spPr>
          <a:xfrm>
            <a:off x="9353114" y="3235075"/>
            <a:ext cx="482600" cy="267335"/>
          </a:xfrm>
          <a:prstGeom prst="rect">
            <a:avLst/>
          </a:prstGeom>
        </p:spPr>
        <p:txBody>
          <a:bodyPr vert="horz" wrap="square" lIns="0" tIns="16510" rIns="0" bIns="0" rtlCol="0">
            <a:spAutoFit/>
          </a:bodyPr>
          <a:lstStyle/>
          <a:p>
            <a:pPr marL="12700">
              <a:lnSpc>
                <a:spcPct val="100000"/>
              </a:lnSpc>
              <a:spcBef>
                <a:spcPts val="130"/>
              </a:spcBef>
            </a:pPr>
            <a:r>
              <a:rPr sz="1550" spc="10" dirty="0">
                <a:latin typeface="Verdana"/>
                <a:cs typeface="Verdana"/>
              </a:rPr>
              <a:t>2,42</a:t>
            </a:r>
            <a:endParaRPr sz="1550" dirty="0">
              <a:latin typeface="Verdana"/>
              <a:cs typeface="Verdana"/>
            </a:endParaRPr>
          </a:p>
        </p:txBody>
      </p:sp>
      <p:sp>
        <p:nvSpPr>
          <p:cNvPr id="15" name="object 19">
            <a:extLst>
              <a:ext uri="{FF2B5EF4-FFF2-40B4-BE49-F238E27FC236}">
                <a16:creationId xmlns:a16="http://schemas.microsoft.com/office/drawing/2014/main" id="{136679B4-899E-B946-9984-954AD9AD292C}"/>
              </a:ext>
            </a:extLst>
          </p:cNvPr>
          <p:cNvSpPr txBox="1"/>
          <p:nvPr/>
        </p:nvSpPr>
        <p:spPr>
          <a:xfrm>
            <a:off x="9333031" y="3751177"/>
            <a:ext cx="498475" cy="267335"/>
          </a:xfrm>
          <a:prstGeom prst="rect">
            <a:avLst/>
          </a:prstGeom>
        </p:spPr>
        <p:txBody>
          <a:bodyPr vert="horz" wrap="square" lIns="0" tIns="16510" rIns="0" bIns="0" rtlCol="0">
            <a:spAutoFit/>
          </a:bodyPr>
          <a:lstStyle/>
          <a:p>
            <a:pPr marL="12700">
              <a:lnSpc>
                <a:spcPct val="100000"/>
              </a:lnSpc>
              <a:spcBef>
                <a:spcPts val="130"/>
              </a:spcBef>
            </a:pPr>
            <a:r>
              <a:rPr sz="1550" spc="25" dirty="0">
                <a:latin typeface="Verdana"/>
                <a:cs typeface="Verdana"/>
              </a:rPr>
              <a:t>62%</a:t>
            </a:r>
            <a:endParaRPr sz="1550" dirty="0">
              <a:latin typeface="Verdana"/>
              <a:cs typeface="Verdana"/>
            </a:endParaRPr>
          </a:p>
        </p:txBody>
      </p:sp>
      <p:sp>
        <p:nvSpPr>
          <p:cNvPr id="16" name="object 20">
            <a:extLst>
              <a:ext uri="{FF2B5EF4-FFF2-40B4-BE49-F238E27FC236}">
                <a16:creationId xmlns:a16="http://schemas.microsoft.com/office/drawing/2014/main" id="{58C8F48B-423F-D24C-9EA0-68B556FD07D6}"/>
              </a:ext>
            </a:extLst>
          </p:cNvPr>
          <p:cNvSpPr txBox="1"/>
          <p:nvPr/>
        </p:nvSpPr>
        <p:spPr>
          <a:xfrm>
            <a:off x="6258160" y="2665342"/>
            <a:ext cx="2812241" cy="498855"/>
          </a:xfrm>
          <a:prstGeom prst="rect">
            <a:avLst/>
          </a:prstGeom>
        </p:spPr>
        <p:txBody>
          <a:bodyPr vert="horz" wrap="square" lIns="0" tIns="59690" rIns="0" bIns="0" rtlCol="0">
            <a:spAutoFit/>
          </a:bodyPr>
          <a:lstStyle/>
          <a:p>
            <a:pPr marL="12700">
              <a:lnSpc>
                <a:spcPct val="100000"/>
              </a:lnSpc>
              <a:spcBef>
                <a:spcPts val="470"/>
              </a:spcBef>
              <a:tabLst>
                <a:tab pos="329565" algn="l"/>
                <a:tab pos="330200" algn="l"/>
              </a:tabLst>
            </a:pPr>
            <a:r>
              <a:rPr lang="ru-RU" sz="1550" spc="5" dirty="0">
                <a:latin typeface="Verdana"/>
                <a:cs typeface="Verdana"/>
              </a:rPr>
              <a:t>Заявок в год</a:t>
            </a:r>
            <a:endParaRPr sz="1550" dirty="0">
              <a:latin typeface="Verdana"/>
              <a:cs typeface="Verdana"/>
            </a:endParaRPr>
          </a:p>
          <a:p>
            <a:pPr marL="329565" lvl="1">
              <a:lnSpc>
                <a:spcPct val="100000"/>
              </a:lnSpc>
              <a:spcBef>
                <a:spcPts val="290"/>
              </a:spcBef>
              <a:buNone/>
              <a:tabLst>
                <a:tab pos="646430" algn="l"/>
                <a:tab pos="647065" algn="l"/>
              </a:tabLst>
            </a:pPr>
            <a:r>
              <a:rPr lang="pt-BR" sz="1000" spc="5" dirty="0">
                <a:solidFill>
                  <a:schemeClr val="tx1">
                    <a:lumMod val="65000"/>
                    <a:lumOff val="35000"/>
                  </a:schemeClr>
                </a:solidFill>
                <a:latin typeface="Verdana"/>
                <a:cs typeface="Verdana"/>
              </a:rPr>
              <a:t>€</a:t>
            </a:r>
            <a:r>
              <a:rPr sz="1000" spc="0" dirty="0">
                <a:solidFill>
                  <a:schemeClr val="tx1">
                    <a:lumMod val="65000"/>
                    <a:lumOff val="35000"/>
                  </a:schemeClr>
                </a:solidFill>
                <a:latin typeface="Verdana"/>
                <a:cs typeface="Verdana"/>
              </a:rPr>
              <a:t>380</a:t>
            </a:r>
            <a:r>
              <a:rPr lang="de-DE" sz="1000" spc="35" dirty="0">
                <a:solidFill>
                  <a:schemeClr val="tx1">
                    <a:lumMod val="65000"/>
                    <a:lumOff val="35000"/>
                  </a:schemeClr>
                </a:solidFill>
                <a:latin typeface="Verdana"/>
                <a:cs typeface="Verdana"/>
              </a:rPr>
              <a:t> </a:t>
            </a:r>
            <a:r>
              <a:rPr lang="ru-RU" sz="1000" spc="5" dirty="0">
                <a:solidFill>
                  <a:schemeClr val="tx1">
                    <a:lumMod val="65000"/>
                    <a:lumOff val="35000"/>
                  </a:schemeClr>
                </a:solidFill>
                <a:latin typeface="Verdana"/>
                <a:cs typeface="Verdana"/>
              </a:rPr>
              <a:t>млн</a:t>
            </a:r>
            <a:endParaRPr sz="1000" dirty="0">
              <a:solidFill>
                <a:schemeClr val="tx1">
                  <a:lumMod val="65000"/>
                  <a:lumOff val="35000"/>
                </a:schemeClr>
              </a:solidFill>
              <a:latin typeface="Verdana"/>
              <a:cs typeface="Verdana"/>
            </a:endParaRPr>
          </a:p>
        </p:txBody>
      </p:sp>
      <p:sp>
        <p:nvSpPr>
          <p:cNvPr id="17" name="object 21">
            <a:extLst>
              <a:ext uri="{FF2B5EF4-FFF2-40B4-BE49-F238E27FC236}">
                <a16:creationId xmlns:a16="http://schemas.microsoft.com/office/drawing/2014/main" id="{6364D761-1471-6F41-9256-3FC1DF6EAECA}"/>
              </a:ext>
            </a:extLst>
          </p:cNvPr>
          <p:cNvSpPr txBox="1"/>
          <p:nvPr/>
        </p:nvSpPr>
        <p:spPr>
          <a:xfrm>
            <a:off x="9097501" y="4323867"/>
            <a:ext cx="738505" cy="267335"/>
          </a:xfrm>
          <a:prstGeom prst="rect">
            <a:avLst/>
          </a:prstGeom>
        </p:spPr>
        <p:txBody>
          <a:bodyPr vert="horz" wrap="square" lIns="0" tIns="16510" rIns="0" bIns="0" rtlCol="0">
            <a:spAutoFit/>
          </a:bodyPr>
          <a:lstStyle/>
          <a:p>
            <a:pPr marL="12700">
              <a:lnSpc>
                <a:spcPct val="100000"/>
              </a:lnSpc>
              <a:spcBef>
                <a:spcPts val="130"/>
              </a:spcBef>
            </a:pPr>
            <a:r>
              <a:rPr sz="1550" spc="15" dirty="0">
                <a:latin typeface="Verdana"/>
                <a:cs typeface="Verdana"/>
              </a:rPr>
              <a:t>55.000</a:t>
            </a:r>
            <a:endParaRPr sz="1550" dirty="0">
              <a:latin typeface="Verdana"/>
              <a:cs typeface="Verdana"/>
            </a:endParaRPr>
          </a:p>
        </p:txBody>
      </p:sp>
      <p:sp>
        <p:nvSpPr>
          <p:cNvPr id="19" name="object 23">
            <a:extLst>
              <a:ext uri="{FF2B5EF4-FFF2-40B4-BE49-F238E27FC236}">
                <a16:creationId xmlns:a16="http://schemas.microsoft.com/office/drawing/2014/main" id="{F4503420-8326-B64E-8711-EEDDE2FD9A1E}"/>
              </a:ext>
            </a:extLst>
          </p:cNvPr>
          <p:cNvSpPr txBox="1"/>
          <p:nvPr/>
        </p:nvSpPr>
        <p:spPr>
          <a:xfrm>
            <a:off x="9140446" y="5116169"/>
            <a:ext cx="699135" cy="267335"/>
          </a:xfrm>
          <a:prstGeom prst="rect">
            <a:avLst/>
          </a:prstGeom>
        </p:spPr>
        <p:txBody>
          <a:bodyPr vert="horz" wrap="square" lIns="0" tIns="16510" rIns="0" bIns="0" rtlCol="0">
            <a:spAutoFit/>
          </a:bodyPr>
          <a:lstStyle/>
          <a:p>
            <a:pPr marL="12700">
              <a:lnSpc>
                <a:spcPct val="100000"/>
              </a:lnSpc>
              <a:spcBef>
                <a:spcPts val="130"/>
              </a:spcBef>
            </a:pPr>
            <a:r>
              <a:rPr sz="1550" spc="15" dirty="0">
                <a:latin typeface="Verdana"/>
                <a:cs typeface="Verdana"/>
              </a:rPr>
              <a:t>93,6%</a:t>
            </a:r>
            <a:endParaRPr sz="1550" dirty="0">
              <a:latin typeface="Verdana"/>
              <a:cs typeface="Verdana"/>
            </a:endParaRPr>
          </a:p>
        </p:txBody>
      </p:sp>
      <p:sp>
        <p:nvSpPr>
          <p:cNvPr id="21" name="object 33">
            <a:extLst>
              <a:ext uri="{FF2B5EF4-FFF2-40B4-BE49-F238E27FC236}">
                <a16:creationId xmlns:a16="http://schemas.microsoft.com/office/drawing/2014/main" id="{FC6B938A-D9A7-2543-994D-3AE9D6A615D9}"/>
              </a:ext>
            </a:extLst>
          </p:cNvPr>
          <p:cNvSpPr/>
          <p:nvPr/>
        </p:nvSpPr>
        <p:spPr>
          <a:xfrm>
            <a:off x="3175239" y="1613393"/>
            <a:ext cx="1247140" cy="821284"/>
          </a:xfrm>
          <a:custGeom>
            <a:avLst/>
            <a:gdLst/>
            <a:ahLst/>
            <a:cxnLst/>
            <a:rect l="l" t="t" r="r" b="b"/>
            <a:pathLst>
              <a:path w="1247139" h="695325">
                <a:moveTo>
                  <a:pt x="1103376" y="0"/>
                </a:moveTo>
                <a:lnTo>
                  <a:pt x="0" y="0"/>
                </a:lnTo>
                <a:lnTo>
                  <a:pt x="143256" y="347459"/>
                </a:lnTo>
                <a:lnTo>
                  <a:pt x="0" y="694931"/>
                </a:lnTo>
                <a:lnTo>
                  <a:pt x="1103376" y="694931"/>
                </a:lnTo>
                <a:lnTo>
                  <a:pt x="1246619" y="347459"/>
                </a:lnTo>
                <a:lnTo>
                  <a:pt x="1103376" y="0"/>
                </a:lnTo>
                <a:close/>
              </a:path>
            </a:pathLst>
          </a:custGeom>
          <a:solidFill>
            <a:srgbClr val="99DEFF"/>
          </a:solidFill>
        </p:spPr>
        <p:txBody>
          <a:bodyPr wrap="square" lIns="0" tIns="0" rIns="0" bIns="0" rtlCol="0"/>
          <a:lstStyle/>
          <a:p>
            <a:endParaRPr/>
          </a:p>
        </p:txBody>
      </p:sp>
      <p:sp>
        <p:nvSpPr>
          <p:cNvPr id="23" name="object 35">
            <a:extLst>
              <a:ext uri="{FF2B5EF4-FFF2-40B4-BE49-F238E27FC236}">
                <a16:creationId xmlns:a16="http://schemas.microsoft.com/office/drawing/2014/main" id="{DE30EEE9-EAF2-AE4C-8D6A-AC53E90093FD}"/>
              </a:ext>
            </a:extLst>
          </p:cNvPr>
          <p:cNvSpPr txBox="1"/>
          <p:nvPr/>
        </p:nvSpPr>
        <p:spPr>
          <a:xfrm>
            <a:off x="3323843" y="1628125"/>
            <a:ext cx="1042948" cy="812210"/>
          </a:xfrm>
          <a:prstGeom prst="rect">
            <a:avLst/>
          </a:prstGeom>
        </p:spPr>
        <p:txBody>
          <a:bodyPr vert="horz" wrap="square" lIns="0" tIns="13335" rIns="0" bIns="0" rtlCol="0">
            <a:spAutoFit/>
          </a:bodyPr>
          <a:lstStyle/>
          <a:p>
            <a:pPr marL="12700">
              <a:lnSpc>
                <a:spcPct val="100000"/>
              </a:lnSpc>
              <a:spcBef>
                <a:spcPts val="105"/>
              </a:spcBef>
            </a:pPr>
            <a:r>
              <a:rPr lang="ru-RU" sz="1050" dirty="0">
                <a:latin typeface="Verdana"/>
                <a:cs typeface="Verdana"/>
              </a:rPr>
              <a:t>Выбор поставщиков</a:t>
            </a:r>
            <a:endParaRPr sz="1050" dirty="0">
              <a:latin typeface="Verdana"/>
              <a:cs typeface="Verdana"/>
            </a:endParaRPr>
          </a:p>
          <a:p>
            <a:pPr marL="12700" marR="5080">
              <a:lnSpc>
                <a:spcPct val="101400"/>
              </a:lnSpc>
              <a:spcBef>
                <a:spcPts val="830"/>
              </a:spcBef>
            </a:pPr>
            <a:r>
              <a:rPr lang="ru-RU" sz="800" spc="-10" dirty="0">
                <a:latin typeface="Verdana"/>
                <a:cs typeface="Verdana"/>
              </a:rPr>
              <a:t>Процессы </a:t>
            </a:r>
            <a:r>
              <a:rPr sz="800" spc="-10" dirty="0">
                <a:latin typeface="Verdana"/>
                <a:cs typeface="Verdana"/>
              </a:rPr>
              <a:t>RFx </a:t>
            </a:r>
            <a:r>
              <a:rPr lang="ru-RU" sz="800" spc="-5" dirty="0">
                <a:latin typeface="Verdana"/>
                <a:cs typeface="Verdana"/>
              </a:rPr>
              <a:t>Переговоры</a:t>
            </a:r>
            <a:br>
              <a:rPr lang="en-US" sz="800" spc="-5" dirty="0">
                <a:latin typeface="Verdana"/>
                <a:cs typeface="Verdana"/>
              </a:rPr>
            </a:br>
            <a:r>
              <a:rPr lang="ru-RU" sz="800" spc="-5" dirty="0">
                <a:latin typeface="Verdana"/>
                <a:cs typeface="Verdana"/>
              </a:rPr>
              <a:t>Выбор</a:t>
            </a:r>
            <a:endParaRPr sz="800" dirty="0">
              <a:latin typeface="Verdana"/>
              <a:cs typeface="Verdana"/>
            </a:endParaRPr>
          </a:p>
        </p:txBody>
      </p:sp>
      <p:sp>
        <p:nvSpPr>
          <p:cNvPr id="24" name="object 36">
            <a:extLst>
              <a:ext uri="{FF2B5EF4-FFF2-40B4-BE49-F238E27FC236}">
                <a16:creationId xmlns:a16="http://schemas.microsoft.com/office/drawing/2014/main" id="{88BE6F08-BA26-434D-A4AD-8F2B02BB9CA8}"/>
              </a:ext>
            </a:extLst>
          </p:cNvPr>
          <p:cNvSpPr/>
          <p:nvPr/>
        </p:nvSpPr>
        <p:spPr>
          <a:xfrm>
            <a:off x="4312155" y="1613393"/>
            <a:ext cx="1173480" cy="821284"/>
          </a:xfrm>
          <a:custGeom>
            <a:avLst/>
            <a:gdLst/>
            <a:ahLst/>
            <a:cxnLst/>
            <a:rect l="l" t="t" r="r" b="b"/>
            <a:pathLst>
              <a:path w="1173479" h="695325">
                <a:moveTo>
                  <a:pt x="1030224" y="0"/>
                </a:moveTo>
                <a:lnTo>
                  <a:pt x="0" y="0"/>
                </a:lnTo>
                <a:lnTo>
                  <a:pt x="143243" y="347459"/>
                </a:lnTo>
                <a:lnTo>
                  <a:pt x="0" y="694931"/>
                </a:lnTo>
                <a:lnTo>
                  <a:pt x="1030224" y="694931"/>
                </a:lnTo>
                <a:lnTo>
                  <a:pt x="1173467" y="347459"/>
                </a:lnTo>
                <a:lnTo>
                  <a:pt x="1030224" y="0"/>
                </a:lnTo>
                <a:close/>
              </a:path>
            </a:pathLst>
          </a:custGeom>
          <a:solidFill>
            <a:srgbClr val="7E7E7E"/>
          </a:solidFill>
        </p:spPr>
        <p:txBody>
          <a:bodyPr wrap="square" lIns="0" tIns="0" rIns="0" bIns="0" rtlCol="0"/>
          <a:lstStyle/>
          <a:p>
            <a:endParaRPr/>
          </a:p>
        </p:txBody>
      </p:sp>
      <p:sp>
        <p:nvSpPr>
          <p:cNvPr id="26" name="object 38">
            <a:extLst>
              <a:ext uri="{FF2B5EF4-FFF2-40B4-BE49-F238E27FC236}">
                <a16:creationId xmlns:a16="http://schemas.microsoft.com/office/drawing/2014/main" id="{B2279696-E22E-934F-B578-C2EC7EC1DA05}"/>
              </a:ext>
            </a:extLst>
          </p:cNvPr>
          <p:cNvSpPr txBox="1"/>
          <p:nvPr/>
        </p:nvSpPr>
        <p:spPr>
          <a:xfrm>
            <a:off x="4460970" y="1628125"/>
            <a:ext cx="862620" cy="774956"/>
          </a:xfrm>
          <a:prstGeom prst="rect">
            <a:avLst/>
          </a:prstGeom>
        </p:spPr>
        <p:txBody>
          <a:bodyPr vert="horz" wrap="square" lIns="0" tIns="13335" rIns="0" bIns="0" rtlCol="0">
            <a:spAutoFit/>
          </a:bodyPr>
          <a:lstStyle/>
          <a:p>
            <a:pPr marL="12700">
              <a:lnSpc>
                <a:spcPct val="100000"/>
              </a:lnSpc>
              <a:spcBef>
                <a:spcPts val="105"/>
              </a:spcBef>
            </a:pPr>
            <a:r>
              <a:rPr lang="ru-RU" sz="1050" dirty="0">
                <a:solidFill>
                  <a:srgbClr val="FFFFFF"/>
                </a:solidFill>
                <a:latin typeface="Verdana"/>
                <a:cs typeface="Verdana"/>
              </a:rPr>
              <a:t>Контракты</a:t>
            </a:r>
            <a:endParaRPr sz="1050" dirty="0">
              <a:latin typeface="Verdana"/>
              <a:cs typeface="Verdana"/>
            </a:endParaRPr>
          </a:p>
          <a:p>
            <a:pPr marL="12700" marR="5080">
              <a:lnSpc>
                <a:spcPct val="101400"/>
              </a:lnSpc>
              <a:spcBef>
                <a:spcPts val="830"/>
              </a:spcBef>
            </a:pPr>
            <a:r>
              <a:rPr lang="ru-RU" sz="800" spc="-15" dirty="0">
                <a:solidFill>
                  <a:srgbClr val="FFFFFF"/>
                </a:solidFill>
                <a:latin typeface="Verdana"/>
                <a:cs typeface="Verdana"/>
              </a:rPr>
              <a:t>Управление контрактами, поставщиками </a:t>
            </a:r>
            <a:br>
              <a:rPr lang="en-US" sz="800" spc="-15" dirty="0">
                <a:solidFill>
                  <a:srgbClr val="FFFFFF"/>
                </a:solidFill>
                <a:latin typeface="Verdana"/>
                <a:cs typeface="Verdana"/>
              </a:rPr>
            </a:br>
            <a:r>
              <a:rPr lang="ru-RU" sz="800" spc="-15" dirty="0">
                <a:solidFill>
                  <a:srgbClr val="FFFFFF"/>
                </a:solidFill>
                <a:latin typeface="Verdana"/>
                <a:cs typeface="Verdana"/>
              </a:rPr>
              <a:t>и контентом</a:t>
            </a:r>
            <a:endParaRPr sz="800" dirty="0">
              <a:latin typeface="Verdana"/>
              <a:cs typeface="Verdana"/>
            </a:endParaRPr>
          </a:p>
        </p:txBody>
      </p:sp>
      <p:sp>
        <p:nvSpPr>
          <p:cNvPr id="27" name="object 39">
            <a:extLst>
              <a:ext uri="{FF2B5EF4-FFF2-40B4-BE49-F238E27FC236}">
                <a16:creationId xmlns:a16="http://schemas.microsoft.com/office/drawing/2014/main" id="{EB1610F6-87A8-1842-8B3D-DB0F7DFE2B28}"/>
              </a:ext>
            </a:extLst>
          </p:cNvPr>
          <p:cNvSpPr/>
          <p:nvPr/>
        </p:nvSpPr>
        <p:spPr>
          <a:xfrm>
            <a:off x="5378955" y="1613393"/>
            <a:ext cx="1247140" cy="821284"/>
          </a:xfrm>
          <a:custGeom>
            <a:avLst/>
            <a:gdLst/>
            <a:ahLst/>
            <a:cxnLst/>
            <a:rect l="l" t="t" r="r" b="b"/>
            <a:pathLst>
              <a:path w="1247139" h="695325">
                <a:moveTo>
                  <a:pt x="1103363" y="0"/>
                </a:moveTo>
                <a:lnTo>
                  <a:pt x="0" y="0"/>
                </a:lnTo>
                <a:lnTo>
                  <a:pt x="146291" y="347459"/>
                </a:lnTo>
                <a:lnTo>
                  <a:pt x="0" y="694931"/>
                </a:lnTo>
                <a:lnTo>
                  <a:pt x="1103363" y="694931"/>
                </a:lnTo>
                <a:lnTo>
                  <a:pt x="1246619" y="347459"/>
                </a:lnTo>
                <a:lnTo>
                  <a:pt x="1103363" y="0"/>
                </a:lnTo>
                <a:close/>
              </a:path>
            </a:pathLst>
          </a:custGeom>
          <a:solidFill>
            <a:srgbClr val="CEF252"/>
          </a:solidFill>
        </p:spPr>
        <p:txBody>
          <a:bodyPr wrap="square" lIns="0" tIns="0" rIns="0" bIns="0" rtlCol="0"/>
          <a:lstStyle/>
          <a:p>
            <a:endParaRPr/>
          </a:p>
        </p:txBody>
      </p:sp>
      <p:sp>
        <p:nvSpPr>
          <p:cNvPr id="29" name="object 41">
            <a:extLst>
              <a:ext uri="{FF2B5EF4-FFF2-40B4-BE49-F238E27FC236}">
                <a16:creationId xmlns:a16="http://schemas.microsoft.com/office/drawing/2014/main" id="{C1DA7F43-AB3D-AE44-B7AE-773040E662EC}"/>
              </a:ext>
            </a:extLst>
          </p:cNvPr>
          <p:cNvSpPr txBox="1"/>
          <p:nvPr/>
        </p:nvSpPr>
        <p:spPr>
          <a:xfrm>
            <a:off x="5527547" y="1628125"/>
            <a:ext cx="764540" cy="523861"/>
          </a:xfrm>
          <a:prstGeom prst="rect">
            <a:avLst/>
          </a:prstGeom>
        </p:spPr>
        <p:txBody>
          <a:bodyPr vert="horz" wrap="square" lIns="0" tIns="13335" rIns="0" bIns="0" rtlCol="0">
            <a:spAutoFit/>
          </a:bodyPr>
          <a:lstStyle/>
          <a:p>
            <a:pPr marL="12700">
              <a:lnSpc>
                <a:spcPct val="100000"/>
              </a:lnSpc>
              <a:spcBef>
                <a:spcPts val="105"/>
              </a:spcBef>
            </a:pPr>
            <a:r>
              <a:rPr lang="ru-RU" sz="1050" spc="-5" dirty="0">
                <a:latin typeface="Verdana"/>
                <a:cs typeface="Verdana"/>
              </a:rPr>
              <a:t>Заявки</a:t>
            </a:r>
            <a:endParaRPr sz="1050" dirty="0">
              <a:latin typeface="Verdana"/>
              <a:cs typeface="Verdana"/>
            </a:endParaRPr>
          </a:p>
          <a:p>
            <a:pPr marL="12700" marR="21590">
              <a:lnSpc>
                <a:spcPct val="100000"/>
              </a:lnSpc>
              <a:spcBef>
                <a:spcPts val="840"/>
              </a:spcBef>
            </a:pPr>
            <a:r>
              <a:rPr lang="ru-RU" sz="800" spc="-5" dirty="0">
                <a:latin typeface="Verdana"/>
                <a:cs typeface="Verdana"/>
              </a:rPr>
              <a:t>Согласование заявок</a:t>
            </a:r>
            <a:endParaRPr sz="800" dirty="0">
              <a:latin typeface="Verdana"/>
              <a:cs typeface="Verdana"/>
            </a:endParaRPr>
          </a:p>
        </p:txBody>
      </p:sp>
      <p:sp>
        <p:nvSpPr>
          <p:cNvPr id="30" name="object 42">
            <a:extLst>
              <a:ext uri="{FF2B5EF4-FFF2-40B4-BE49-F238E27FC236}">
                <a16:creationId xmlns:a16="http://schemas.microsoft.com/office/drawing/2014/main" id="{518140E1-7359-674A-BD4F-CEDFD7553708}"/>
              </a:ext>
            </a:extLst>
          </p:cNvPr>
          <p:cNvSpPr/>
          <p:nvPr/>
        </p:nvSpPr>
        <p:spPr>
          <a:xfrm>
            <a:off x="6515847" y="1613393"/>
            <a:ext cx="1247140" cy="821284"/>
          </a:xfrm>
          <a:custGeom>
            <a:avLst/>
            <a:gdLst/>
            <a:ahLst/>
            <a:cxnLst/>
            <a:rect l="l" t="t" r="r" b="b"/>
            <a:pathLst>
              <a:path w="1247140" h="695325">
                <a:moveTo>
                  <a:pt x="1100315" y="0"/>
                </a:moveTo>
                <a:lnTo>
                  <a:pt x="0" y="0"/>
                </a:lnTo>
                <a:lnTo>
                  <a:pt x="143243" y="347459"/>
                </a:lnTo>
                <a:lnTo>
                  <a:pt x="0" y="694931"/>
                </a:lnTo>
                <a:lnTo>
                  <a:pt x="1100315" y="694931"/>
                </a:lnTo>
                <a:lnTo>
                  <a:pt x="1246619" y="347459"/>
                </a:lnTo>
                <a:lnTo>
                  <a:pt x="1100315" y="0"/>
                </a:lnTo>
                <a:close/>
              </a:path>
            </a:pathLst>
          </a:custGeom>
          <a:solidFill>
            <a:srgbClr val="CEF252"/>
          </a:solidFill>
        </p:spPr>
        <p:txBody>
          <a:bodyPr wrap="square" lIns="0" tIns="0" rIns="0" bIns="0" rtlCol="0"/>
          <a:lstStyle/>
          <a:p>
            <a:endParaRPr/>
          </a:p>
        </p:txBody>
      </p:sp>
      <p:sp>
        <p:nvSpPr>
          <p:cNvPr id="32" name="object 44">
            <a:extLst>
              <a:ext uri="{FF2B5EF4-FFF2-40B4-BE49-F238E27FC236}">
                <a16:creationId xmlns:a16="http://schemas.microsoft.com/office/drawing/2014/main" id="{C832A139-09B2-964D-9AF1-E6709B60E1E6}"/>
              </a:ext>
            </a:extLst>
          </p:cNvPr>
          <p:cNvSpPr txBox="1"/>
          <p:nvPr/>
        </p:nvSpPr>
        <p:spPr>
          <a:xfrm>
            <a:off x="6664464" y="1628125"/>
            <a:ext cx="514350" cy="523861"/>
          </a:xfrm>
          <a:prstGeom prst="rect">
            <a:avLst/>
          </a:prstGeom>
        </p:spPr>
        <p:txBody>
          <a:bodyPr vert="horz" wrap="square" lIns="0" tIns="13335" rIns="0" bIns="0" rtlCol="0">
            <a:spAutoFit/>
          </a:bodyPr>
          <a:lstStyle/>
          <a:p>
            <a:pPr marL="12700">
              <a:lnSpc>
                <a:spcPct val="100000"/>
              </a:lnSpc>
              <a:spcBef>
                <a:spcPts val="105"/>
              </a:spcBef>
            </a:pPr>
            <a:r>
              <a:rPr lang="ru-RU" sz="1050" spc="-5" dirty="0">
                <a:latin typeface="Verdana"/>
                <a:cs typeface="Verdana"/>
              </a:rPr>
              <a:t>Заказы</a:t>
            </a:r>
            <a:endParaRPr sz="1050" dirty="0">
              <a:latin typeface="Verdana"/>
              <a:cs typeface="Verdana"/>
            </a:endParaRPr>
          </a:p>
          <a:p>
            <a:pPr marL="12700">
              <a:lnSpc>
                <a:spcPct val="100000"/>
              </a:lnSpc>
              <a:spcBef>
                <a:spcPts val="840"/>
              </a:spcBef>
            </a:pPr>
            <a:r>
              <a:rPr lang="ru-RU" sz="800" spc="-10" dirty="0">
                <a:latin typeface="Verdana"/>
                <a:cs typeface="Verdana"/>
              </a:rPr>
              <a:t>Создание заказов</a:t>
            </a:r>
            <a:endParaRPr sz="800" dirty="0">
              <a:latin typeface="Verdana"/>
              <a:cs typeface="Verdana"/>
            </a:endParaRPr>
          </a:p>
        </p:txBody>
      </p:sp>
      <p:sp>
        <p:nvSpPr>
          <p:cNvPr id="33" name="object 45">
            <a:extLst>
              <a:ext uri="{FF2B5EF4-FFF2-40B4-BE49-F238E27FC236}">
                <a16:creationId xmlns:a16="http://schemas.microsoft.com/office/drawing/2014/main" id="{013710FA-F7D5-BC41-A7FF-443CE9350682}"/>
              </a:ext>
            </a:extLst>
          </p:cNvPr>
          <p:cNvSpPr/>
          <p:nvPr/>
        </p:nvSpPr>
        <p:spPr>
          <a:xfrm>
            <a:off x="7646655" y="1613393"/>
            <a:ext cx="1247140" cy="821284"/>
          </a:xfrm>
          <a:custGeom>
            <a:avLst/>
            <a:gdLst/>
            <a:ahLst/>
            <a:cxnLst/>
            <a:rect l="l" t="t" r="r" b="b"/>
            <a:pathLst>
              <a:path w="1247140" h="698500">
                <a:moveTo>
                  <a:pt x="1103363" y="0"/>
                </a:moveTo>
                <a:lnTo>
                  <a:pt x="0" y="0"/>
                </a:lnTo>
                <a:lnTo>
                  <a:pt x="143256" y="347459"/>
                </a:lnTo>
                <a:lnTo>
                  <a:pt x="0" y="697979"/>
                </a:lnTo>
                <a:lnTo>
                  <a:pt x="1103363" y="697979"/>
                </a:lnTo>
                <a:lnTo>
                  <a:pt x="1246632" y="347459"/>
                </a:lnTo>
                <a:lnTo>
                  <a:pt x="1103363" y="0"/>
                </a:lnTo>
                <a:close/>
              </a:path>
            </a:pathLst>
          </a:custGeom>
          <a:solidFill>
            <a:srgbClr val="CEF252"/>
          </a:solidFill>
        </p:spPr>
        <p:txBody>
          <a:bodyPr wrap="square" lIns="0" tIns="0" rIns="0" bIns="0" rtlCol="0"/>
          <a:lstStyle/>
          <a:p>
            <a:endParaRPr/>
          </a:p>
        </p:txBody>
      </p:sp>
      <p:sp>
        <p:nvSpPr>
          <p:cNvPr id="35" name="object 47">
            <a:extLst>
              <a:ext uri="{FF2B5EF4-FFF2-40B4-BE49-F238E27FC236}">
                <a16:creationId xmlns:a16="http://schemas.microsoft.com/office/drawing/2014/main" id="{0D6A38B2-87BD-5845-AF90-20FFD7E8D5E5}"/>
              </a:ext>
            </a:extLst>
          </p:cNvPr>
          <p:cNvSpPr txBox="1"/>
          <p:nvPr/>
        </p:nvSpPr>
        <p:spPr>
          <a:xfrm>
            <a:off x="7795271" y="1631173"/>
            <a:ext cx="838151" cy="523861"/>
          </a:xfrm>
          <a:prstGeom prst="rect">
            <a:avLst/>
          </a:prstGeom>
        </p:spPr>
        <p:txBody>
          <a:bodyPr vert="horz" wrap="square" lIns="0" tIns="13335" rIns="0" bIns="0" rtlCol="0">
            <a:spAutoFit/>
          </a:bodyPr>
          <a:lstStyle/>
          <a:p>
            <a:pPr marL="12700">
              <a:lnSpc>
                <a:spcPct val="100000"/>
              </a:lnSpc>
              <a:spcBef>
                <a:spcPts val="105"/>
              </a:spcBef>
            </a:pPr>
            <a:r>
              <a:rPr lang="ru-RU" sz="1050" spc="-5" dirty="0">
                <a:latin typeface="Verdana"/>
                <a:cs typeface="Verdana"/>
              </a:rPr>
              <a:t>Приемка</a:t>
            </a:r>
            <a:endParaRPr sz="1050" dirty="0">
              <a:latin typeface="Verdana"/>
              <a:cs typeface="Verdana"/>
            </a:endParaRPr>
          </a:p>
          <a:p>
            <a:pPr marL="12700">
              <a:lnSpc>
                <a:spcPct val="100000"/>
              </a:lnSpc>
              <a:spcBef>
                <a:spcPts val="840"/>
              </a:spcBef>
            </a:pPr>
            <a:r>
              <a:rPr lang="ru-RU" sz="800" spc="-5" dirty="0">
                <a:latin typeface="Verdana"/>
                <a:cs typeface="Verdana"/>
              </a:rPr>
              <a:t>Приемка работ и услуг</a:t>
            </a:r>
            <a:endParaRPr sz="800" dirty="0">
              <a:latin typeface="Verdana"/>
              <a:cs typeface="Verdana"/>
            </a:endParaRPr>
          </a:p>
        </p:txBody>
      </p:sp>
      <p:sp>
        <p:nvSpPr>
          <p:cNvPr id="36" name="object 48">
            <a:extLst>
              <a:ext uri="{FF2B5EF4-FFF2-40B4-BE49-F238E27FC236}">
                <a16:creationId xmlns:a16="http://schemas.microsoft.com/office/drawing/2014/main" id="{1FA85D8B-8D26-EF47-802E-4E629E3BD754}"/>
              </a:ext>
            </a:extLst>
          </p:cNvPr>
          <p:cNvSpPr/>
          <p:nvPr/>
        </p:nvSpPr>
        <p:spPr>
          <a:xfrm>
            <a:off x="8783558" y="1613393"/>
            <a:ext cx="1247140" cy="811431"/>
          </a:xfrm>
          <a:custGeom>
            <a:avLst/>
            <a:gdLst/>
            <a:ahLst/>
            <a:cxnLst/>
            <a:rect l="l" t="t" r="r" b="b"/>
            <a:pathLst>
              <a:path w="1247140" h="695325">
                <a:moveTo>
                  <a:pt x="1103363" y="0"/>
                </a:moveTo>
                <a:lnTo>
                  <a:pt x="0" y="0"/>
                </a:lnTo>
                <a:lnTo>
                  <a:pt x="143256" y="347459"/>
                </a:lnTo>
                <a:lnTo>
                  <a:pt x="0" y="694931"/>
                </a:lnTo>
                <a:lnTo>
                  <a:pt x="1103363" y="694931"/>
                </a:lnTo>
                <a:lnTo>
                  <a:pt x="1246632" y="347459"/>
                </a:lnTo>
                <a:lnTo>
                  <a:pt x="1103363" y="0"/>
                </a:lnTo>
                <a:close/>
              </a:path>
            </a:pathLst>
          </a:custGeom>
          <a:solidFill>
            <a:srgbClr val="CEF252"/>
          </a:solidFill>
        </p:spPr>
        <p:txBody>
          <a:bodyPr wrap="square" lIns="0" tIns="0" rIns="0" bIns="0" rtlCol="0"/>
          <a:lstStyle/>
          <a:p>
            <a:endParaRPr/>
          </a:p>
        </p:txBody>
      </p:sp>
      <p:sp>
        <p:nvSpPr>
          <p:cNvPr id="38" name="object 50">
            <a:extLst>
              <a:ext uri="{FF2B5EF4-FFF2-40B4-BE49-F238E27FC236}">
                <a16:creationId xmlns:a16="http://schemas.microsoft.com/office/drawing/2014/main" id="{69B2786D-2F55-0C45-93A2-0F158C3BF681}"/>
              </a:ext>
            </a:extLst>
          </p:cNvPr>
          <p:cNvSpPr txBox="1"/>
          <p:nvPr/>
        </p:nvSpPr>
        <p:spPr>
          <a:xfrm>
            <a:off x="8938191" y="1628125"/>
            <a:ext cx="724947" cy="523861"/>
          </a:xfrm>
          <a:prstGeom prst="rect">
            <a:avLst/>
          </a:prstGeom>
        </p:spPr>
        <p:txBody>
          <a:bodyPr vert="horz" wrap="square" lIns="0" tIns="13335" rIns="0" bIns="0" rtlCol="0">
            <a:spAutoFit/>
          </a:bodyPr>
          <a:lstStyle/>
          <a:p>
            <a:pPr marL="12700">
              <a:lnSpc>
                <a:spcPct val="100000"/>
              </a:lnSpc>
              <a:spcBef>
                <a:spcPts val="105"/>
              </a:spcBef>
            </a:pPr>
            <a:r>
              <a:rPr lang="ru-RU" sz="1050" spc="-5" dirty="0">
                <a:latin typeface="Verdana"/>
                <a:cs typeface="Verdana"/>
              </a:rPr>
              <a:t>Счета</a:t>
            </a:r>
            <a:endParaRPr sz="1050" dirty="0">
              <a:latin typeface="Verdana"/>
              <a:cs typeface="Verdana"/>
            </a:endParaRPr>
          </a:p>
          <a:p>
            <a:pPr marL="12700">
              <a:lnSpc>
                <a:spcPct val="100000"/>
              </a:lnSpc>
              <a:spcBef>
                <a:spcPts val="840"/>
              </a:spcBef>
            </a:pPr>
            <a:r>
              <a:rPr lang="ru-RU" sz="800" dirty="0">
                <a:latin typeface="Verdana"/>
                <a:cs typeface="Verdana"/>
              </a:rPr>
              <a:t>Обработка счетов</a:t>
            </a:r>
            <a:endParaRPr sz="800" dirty="0">
              <a:latin typeface="Verdana"/>
              <a:cs typeface="Verdana"/>
            </a:endParaRPr>
          </a:p>
        </p:txBody>
      </p:sp>
      <p:sp>
        <p:nvSpPr>
          <p:cNvPr id="39" name="object 51">
            <a:extLst>
              <a:ext uri="{FF2B5EF4-FFF2-40B4-BE49-F238E27FC236}">
                <a16:creationId xmlns:a16="http://schemas.microsoft.com/office/drawing/2014/main" id="{6976B7E6-3985-1A4D-A543-90D6A298AD2F}"/>
              </a:ext>
            </a:extLst>
          </p:cNvPr>
          <p:cNvSpPr/>
          <p:nvPr/>
        </p:nvSpPr>
        <p:spPr>
          <a:xfrm>
            <a:off x="9923511" y="1613393"/>
            <a:ext cx="1243965" cy="811431"/>
          </a:xfrm>
          <a:custGeom>
            <a:avLst/>
            <a:gdLst/>
            <a:ahLst/>
            <a:cxnLst/>
            <a:rect l="l" t="t" r="r" b="b"/>
            <a:pathLst>
              <a:path w="1243965" h="695325">
                <a:moveTo>
                  <a:pt x="1100328" y="0"/>
                </a:moveTo>
                <a:lnTo>
                  <a:pt x="0" y="0"/>
                </a:lnTo>
                <a:lnTo>
                  <a:pt x="143256" y="347459"/>
                </a:lnTo>
                <a:lnTo>
                  <a:pt x="0" y="694931"/>
                </a:lnTo>
                <a:lnTo>
                  <a:pt x="1100328" y="694931"/>
                </a:lnTo>
                <a:lnTo>
                  <a:pt x="1243584" y="347459"/>
                </a:lnTo>
                <a:lnTo>
                  <a:pt x="1100328" y="0"/>
                </a:lnTo>
                <a:close/>
              </a:path>
            </a:pathLst>
          </a:custGeom>
          <a:solidFill>
            <a:srgbClr val="CEF252"/>
          </a:solidFill>
        </p:spPr>
        <p:txBody>
          <a:bodyPr wrap="square" lIns="0" tIns="0" rIns="0" bIns="0" rtlCol="0"/>
          <a:lstStyle/>
          <a:p>
            <a:endParaRPr/>
          </a:p>
        </p:txBody>
      </p:sp>
      <p:sp>
        <p:nvSpPr>
          <p:cNvPr id="41" name="object 53">
            <a:extLst>
              <a:ext uri="{FF2B5EF4-FFF2-40B4-BE49-F238E27FC236}">
                <a16:creationId xmlns:a16="http://schemas.microsoft.com/office/drawing/2014/main" id="{E597E69E-25BE-CF40-BAD4-5B541ADAB3E2}"/>
              </a:ext>
            </a:extLst>
          </p:cNvPr>
          <p:cNvSpPr txBox="1"/>
          <p:nvPr/>
        </p:nvSpPr>
        <p:spPr>
          <a:xfrm>
            <a:off x="10075096" y="1628125"/>
            <a:ext cx="697230" cy="523861"/>
          </a:xfrm>
          <a:prstGeom prst="rect">
            <a:avLst/>
          </a:prstGeom>
        </p:spPr>
        <p:txBody>
          <a:bodyPr vert="horz" wrap="square" lIns="0" tIns="13335" rIns="0" bIns="0" rtlCol="0">
            <a:spAutoFit/>
          </a:bodyPr>
          <a:lstStyle/>
          <a:p>
            <a:pPr marL="12700">
              <a:lnSpc>
                <a:spcPct val="100000"/>
              </a:lnSpc>
              <a:spcBef>
                <a:spcPts val="105"/>
              </a:spcBef>
            </a:pPr>
            <a:r>
              <a:rPr lang="ru-RU" sz="1050" dirty="0">
                <a:latin typeface="Verdana"/>
                <a:cs typeface="Verdana"/>
              </a:rPr>
              <a:t>Оплата</a:t>
            </a:r>
            <a:endParaRPr sz="1050" dirty="0">
              <a:latin typeface="Verdana"/>
              <a:cs typeface="Verdana"/>
            </a:endParaRPr>
          </a:p>
          <a:p>
            <a:pPr marL="12700">
              <a:lnSpc>
                <a:spcPct val="100000"/>
              </a:lnSpc>
              <a:spcBef>
                <a:spcPts val="840"/>
              </a:spcBef>
            </a:pPr>
            <a:r>
              <a:rPr lang="ru-RU" sz="800" spc="-15" dirty="0">
                <a:latin typeface="Verdana"/>
                <a:cs typeface="Verdana"/>
              </a:rPr>
              <a:t>Проведение оплаты</a:t>
            </a:r>
            <a:endParaRPr sz="800" dirty="0">
              <a:latin typeface="Verdana"/>
              <a:cs typeface="Verdana"/>
            </a:endParaRPr>
          </a:p>
        </p:txBody>
      </p:sp>
      <p:sp>
        <p:nvSpPr>
          <p:cNvPr id="42" name="object 54">
            <a:extLst>
              <a:ext uri="{FF2B5EF4-FFF2-40B4-BE49-F238E27FC236}">
                <a16:creationId xmlns:a16="http://schemas.microsoft.com/office/drawing/2014/main" id="{03CD34E2-27D1-4345-B637-BD3D29E97B80}"/>
              </a:ext>
            </a:extLst>
          </p:cNvPr>
          <p:cNvSpPr/>
          <p:nvPr/>
        </p:nvSpPr>
        <p:spPr>
          <a:xfrm>
            <a:off x="977631" y="1610344"/>
            <a:ext cx="1173480" cy="824333"/>
          </a:xfrm>
          <a:custGeom>
            <a:avLst/>
            <a:gdLst/>
            <a:ahLst/>
            <a:cxnLst/>
            <a:rect l="l" t="t" r="r" b="b"/>
            <a:pathLst>
              <a:path w="1173480" h="698500">
                <a:moveTo>
                  <a:pt x="1027163" y="0"/>
                </a:moveTo>
                <a:lnTo>
                  <a:pt x="0" y="0"/>
                </a:lnTo>
                <a:lnTo>
                  <a:pt x="0" y="697979"/>
                </a:lnTo>
                <a:lnTo>
                  <a:pt x="1027163" y="697979"/>
                </a:lnTo>
                <a:lnTo>
                  <a:pt x="1173467" y="347472"/>
                </a:lnTo>
                <a:lnTo>
                  <a:pt x="1027163" y="0"/>
                </a:lnTo>
                <a:close/>
              </a:path>
            </a:pathLst>
          </a:custGeom>
          <a:solidFill>
            <a:srgbClr val="99DEFF"/>
          </a:solidFill>
        </p:spPr>
        <p:txBody>
          <a:bodyPr wrap="square" lIns="0" tIns="0" rIns="0" bIns="0" rtlCol="0"/>
          <a:lstStyle/>
          <a:p>
            <a:r>
              <a:rPr lang="de-DE" dirty="0" err="1"/>
              <a:t>z</a:t>
            </a:r>
            <a:endParaRPr dirty="0"/>
          </a:p>
        </p:txBody>
      </p:sp>
      <p:sp>
        <p:nvSpPr>
          <p:cNvPr id="43" name="object 55">
            <a:extLst>
              <a:ext uri="{FF2B5EF4-FFF2-40B4-BE49-F238E27FC236}">
                <a16:creationId xmlns:a16="http://schemas.microsoft.com/office/drawing/2014/main" id="{CCA2414C-D652-0744-86EB-6A723361AD92}"/>
              </a:ext>
            </a:extLst>
          </p:cNvPr>
          <p:cNvSpPr/>
          <p:nvPr/>
        </p:nvSpPr>
        <p:spPr>
          <a:xfrm>
            <a:off x="749028" y="1610344"/>
            <a:ext cx="953138" cy="824333"/>
          </a:xfrm>
          <a:custGeom>
            <a:avLst/>
            <a:gdLst/>
            <a:ahLst/>
            <a:cxnLst/>
            <a:rect l="l" t="t" r="r" b="b"/>
            <a:pathLst>
              <a:path w="1173480" h="698500">
                <a:moveTo>
                  <a:pt x="1027163" y="0"/>
                </a:moveTo>
                <a:lnTo>
                  <a:pt x="0" y="0"/>
                </a:lnTo>
                <a:lnTo>
                  <a:pt x="0" y="697979"/>
                </a:lnTo>
                <a:lnTo>
                  <a:pt x="1027163" y="697979"/>
                </a:lnTo>
                <a:lnTo>
                  <a:pt x="1173467" y="347472"/>
                </a:lnTo>
                <a:lnTo>
                  <a:pt x="1027163" y="0"/>
                </a:lnTo>
                <a:close/>
              </a:path>
            </a:pathLst>
          </a:custGeom>
          <a:solidFill>
            <a:srgbClr val="99DEFF"/>
          </a:solidFill>
        </p:spPr>
        <p:txBody>
          <a:bodyPr wrap="square" lIns="0" tIns="0" rIns="0" bIns="0" rtlCol="0"/>
          <a:lstStyle/>
          <a:p>
            <a:endParaRPr dirty="0"/>
          </a:p>
        </p:txBody>
      </p:sp>
      <p:sp>
        <p:nvSpPr>
          <p:cNvPr id="44" name="object 56">
            <a:extLst>
              <a:ext uri="{FF2B5EF4-FFF2-40B4-BE49-F238E27FC236}">
                <a16:creationId xmlns:a16="http://schemas.microsoft.com/office/drawing/2014/main" id="{F3072118-3C5A-1448-95B1-55413509CB94}"/>
              </a:ext>
            </a:extLst>
          </p:cNvPr>
          <p:cNvSpPr txBox="1"/>
          <p:nvPr/>
        </p:nvSpPr>
        <p:spPr>
          <a:xfrm>
            <a:off x="956466" y="1628125"/>
            <a:ext cx="858109" cy="523861"/>
          </a:xfrm>
          <a:prstGeom prst="rect">
            <a:avLst/>
          </a:prstGeom>
        </p:spPr>
        <p:txBody>
          <a:bodyPr vert="horz" wrap="square" lIns="0" tIns="13335" rIns="0" bIns="0" rtlCol="0">
            <a:spAutoFit/>
          </a:bodyPr>
          <a:lstStyle/>
          <a:p>
            <a:pPr marL="12700">
              <a:lnSpc>
                <a:spcPct val="100000"/>
              </a:lnSpc>
              <a:spcBef>
                <a:spcPts val="105"/>
              </a:spcBef>
            </a:pPr>
            <a:r>
              <a:rPr lang="ru-RU" sz="1050" dirty="0">
                <a:latin typeface="Verdana"/>
                <a:cs typeface="Verdana"/>
              </a:rPr>
              <a:t>Анализ</a:t>
            </a:r>
            <a:endParaRPr sz="1050" dirty="0">
              <a:latin typeface="Verdana"/>
              <a:cs typeface="Verdana"/>
            </a:endParaRPr>
          </a:p>
          <a:p>
            <a:pPr marL="12700">
              <a:lnSpc>
                <a:spcPct val="100000"/>
              </a:lnSpc>
              <a:spcBef>
                <a:spcPts val="840"/>
              </a:spcBef>
            </a:pPr>
            <a:r>
              <a:rPr lang="ru-RU" sz="800" spc="-15" dirty="0">
                <a:latin typeface="Verdana"/>
                <a:cs typeface="Verdana"/>
              </a:rPr>
              <a:t>Маркетинговые исследования</a:t>
            </a:r>
            <a:endParaRPr sz="800" dirty="0">
              <a:latin typeface="Verdana"/>
              <a:cs typeface="Verdana"/>
            </a:endParaRPr>
          </a:p>
        </p:txBody>
      </p:sp>
      <p:sp>
        <p:nvSpPr>
          <p:cNvPr id="46" name="object 58">
            <a:extLst>
              <a:ext uri="{FF2B5EF4-FFF2-40B4-BE49-F238E27FC236}">
                <a16:creationId xmlns:a16="http://schemas.microsoft.com/office/drawing/2014/main" id="{68C01B04-D0A2-3F4C-9FC3-BD6C3F74D324}"/>
              </a:ext>
            </a:extLst>
          </p:cNvPr>
          <p:cNvSpPr/>
          <p:nvPr/>
        </p:nvSpPr>
        <p:spPr>
          <a:xfrm>
            <a:off x="2038335" y="1610345"/>
            <a:ext cx="1247140" cy="824332"/>
          </a:xfrm>
          <a:custGeom>
            <a:avLst/>
            <a:gdLst/>
            <a:ahLst/>
            <a:cxnLst/>
            <a:rect l="l" t="t" r="r" b="b"/>
            <a:pathLst>
              <a:path w="1247139" h="698500">
                <a:moveTo>
                  <a:pt x="1103363" y="0"/>
                </a:moveTo>
                <a:lnTo>
                  <a:pt x="0" y="0"/>
                </a:lnTo>
                <a:lnTo>
                  <a:pt x="143256" y="347472"/>
                </a:lnTo>
                <a:lnTo>
                  <a:pt x="0" y="697979"/>
                </a:lnTo>
                <a:lnTo>
                  <a:pt x="1103363" y="697979"/>
                </a:lnTo>
                <a:lnTo>
                  <a:pt x="1246619" y="347472"/>
                </a:lnTo>
                <a:lnTo>
                  <a:pt x="1103363" y="0"/>
                </a:lnTo>
                <a:close/>
              </a:path>
            </a:pathLst>
          </a:custGeom>
          <a:solidFill>
            <a:srgbClr val="99DEFF"/>
          </a:solidFill>
        </p:spPr>
        <p:txBody>
          <a:bodyPr wrap="square" lIns="0" tIns="0" rIns="0" bIns="0" rtlCol="0"/>
          <a:lstStyle/>
          <a:p>
            <a:endParaRPr/>
          </a:p>
        </p:txBody>
      </p:sp>
      <p:sp>
        <p:nvSpPr>
          <p:cNvPr id="47" name="object 59">
            <a:extLst>
              <a:ext uri="{FF2B5EF4-FFF2-40B4-BE49-F238E27FC236}">
                <a16:creationId xmlns:a16="http://schemas.microsoft.com/office/drawing/2014/main" id="{FE7E3EF7-03A0-F143-BE7E-E089DEFF06F4}"/>
              </a:ext>
            </a:extLst>
          </p:cNvPr>
          <p:cNvSpPr txBox="1"/>
          <p:nvPr/>
        </p:nvSpPr>
        <p:spPr>
          <a:xfrm>
            <a:off x="2186939" y="1628125"/>
            <a:ext cx="1042924" cy="685444"/>
          </a:xfrm>
          <a:prstGeom prst="rect">
            <a:avLst/>
          </a:prstGeom>
        </p:spPr>
        <p:txBody>
          <a:bodyPr vert="horz" wrap="square" lIns="0" tIns="13335" rIns="0" bIns="0" rtlCol="0">
            <a:spAutoFit/>
          </a:bodyPr>
          <a:lstStyle/>
          <a:p>
            <a:pPr marL="12700">
              <a:lnSpc>
                <a:spcPct val="100000"/>
              </a:lnSpc>
              <a:spcBef>
                <a:spcPts val="105"/>
              </a:spcBef>
            </a:pPr>
            <a:r>
              <a:rPr lang="ru-RU" sz="1050" spc="-5" dirty="0">
                <a:latin typeface="Verdana"/>
                <a:cs typeface="Verdana"/>
              </a:rPr>
              <a:t>Регистрация поставщиков</a:t>
            </a:r>
            <a:endParaRPr sz="1050" dirty="0">
              <a:latin typeface="Verdana"/>
              <a:cs typeface="Verdana"/>
            </a:endParaRPr>
          </a:p>
          <a:p>
            <a:pPr marL="12700" marR="248285">
              <a:lnSpc>
                <a:spcPct val="100000"/>
              </a:lnSpc>
              <a:spcBef>
                <a:spcPts val="840"/>
              </a:spcBef>
            </a:pPr>
            <a:r>
              <a:rPr lang="ru-RU" sz="800" dirty="0">
                <a:latin typeface="Verdana"/>
                <a:cs typeface="Verdana"/>
              </a:rPr>
              <a:t>Управление поставщиками</a:t>
            </a:r>
            <a:endParaRPr sz="800" dirty="0">
              <a:latin typeface="Verdana"/>
              <a:cs typeface="Verdana"/>
            </a:endParaRPr>
          </a:p>
        </p:txBody>
      </p:sp>
      <p:sp>
        <p:nvSpPr>
          <p:cNvPr id="48" name="object 6">
            <a:extLst>
              <a:ext uri="{FF2B5EF4-FFF2-40B4-BE49-F238E27FC236}">
                <a16:creationId xmlns:a16="http://schemas.microsoft.com/office/drawing/2014/main" id="{76B6DFB4-2416-7A41-AEEA-CC2C5AFA14D4}"/>
              </a:ext>
            </a:extLst>
          </p:cNvPr>
          <p:cNvSpPr/>
          <p:nvPr/>
        </p:nvSpPr>
        <p:spPr>
          <a:xfrm>
            <a:off x="9401094" y="883572"/>
            <a:ext cx="1795272" cy="51206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cxnSp>
        <p:nvCxnSpPr>
          <p:cNvPr id="49" name="Прямая соединительная линия 48"/>
          <p:cNvCxnSpPr/>
          <p:nvPr/>
        </p:nvCxnSpPr>
        <p:spPr>
          <a:xfrm>
            <a:off x="1541762" y="2962366"/>
            <a:ext cx="3347507"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1541762" y="3504435"/>
            <a:ext cx="3347507"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object 12">
            <a:extLst>
              <a:ext uri="{FF2B5EF4-FFF2-40B4-BE49-F238E27FC236}">
                <a16:creationId xmlns:a16="http://schemas.microsoft.com/office/drawing/2014/main" id="{3C96BE75-5B2A-0F4F-B545-C808F178AC27}"/>
              </a:ext>
            </a:extLst>
          </p:cNvPr>
          <p:cNvSpPr txBox="1"/>
          <p:nvPr/>
        </p:nvSpPr>
        <p:spPr>
          <a:xfrm>
            <a:off x="1623448" y="4840073"/>
            <a:ext cx="2656023" cy="683520"/>
          </a:xfrm>
          <a:prstGeom prst="rect">
            <a:avLst/>
          </a:prstGeom>
        </p:spPr>
        <p:txBody>
          <a:bodyPr vert="horz" wrap="square" lIns="0" tIns="59690" rIns="0" bIns="0" rtlCol="0">
            <a:spAutoFit/>
          </a:bodyPr>
          <a:lstStyle/>
          <a:p>
            <a:pPr marL="12700">
              <a:lnSpc>
                <a:spcPct val="100000"/>
              </a:lnSpc>
              <a:spcBef>
                <a:spcPts val="295"/>
              </a:spcBef>
              <a:tabLst>
                <a:tab pos="329565" algn="l"/>
                <a:tab pos="330200" algn="l"/>
              </a:tabLst>
            </a:pPr>
            <a:r>
              <a:rPr lang="ru-RU" sz="1550" spc="5" dirty="0">
                <a:latin typeface="Verdana"/>
                <a:cs typeface="Verdana"/>
              </a:rPr>
              <a:t>Активных контрактов</a:t>
            </a:r>
            <a:endParaRPr sz="1550" dirty="0">
              <a:latin typeface="Verdana"/>
              <a:cs typeface="Verdana"/>
            </a:endParaRPr>
          </a:p>
          <a:p>
            <a:pPr marL="329565" lvl="1">
              <a:lnSpc>
                <a:spcPct val="100000"/>
              </a:lnSpc>
              <a:spcBef>
                <a:spcPts val="290"/>
              </a:spcBef>
              <a:buNone/>
              <a:tabLst>
                <a:tab pos="646430" algn="l"/>
                <a:tab pos="647065" algn="l"/>
              </a:tabLst>
            </a:pPr>
            <a:r>
              <a:rPr sz="1000" spc="0" dirty="0">
                <a:solidFill>
                  <a:schemeClr val="tx1">
                    <a:lumMod val="65000"/>
                    <a:lumOff val="35000"/>
                  </a:schemeClr>
                </a:solidFill>
                <a:latin typeface="Verdana"/>
                <a:cs typeface="Verdana"/>
              </a:rPr>
              <a:t>€760</a:t>
            </a:r>
            <a:r>
              <a:rPr lang="ru-RU" sz="1000" spc="0" dirty="0">
                <a:solidFill>
                  <a:schemeClr val="tx1">
                    <a:lumMod val="65000"/>
                    <a:lumOff val="35000"/>
                  </a:schemeClr>
                </a:solidFill>
                <a:latin typeface="Verdana"/>
                <a:cs typeface="Verdana"/>
              </a:rPr>
              <a:t> млн</a:t>
            </a:r>
            <a:endParaRPr lang="en-US" sz="1000" spc="0" dirty="0">
              <a:solidFill>
                <a:schemeClr val="tx1">
                  <a:lumMod val="65000"/>
                  <a:lumOff val="35000"/>
                </a:schemeClr>
              </a:solidFill>
              <a:latin typeface="Verdana"/>
              <a:cs typeface="Verdana"/>
            </a:endParaRPr>
          </a:p>
          <a:p>
            <a:pPr marL="329565" lvl="1">
              <a:spcBef>
                <a:spcPts val="290"/>
              </a:spcBef>
              <a:buNone/>
              <a:tabLst>
                <a:tab pos="646430" algn="l"/>
                <a:tab pos="647065" algn="l"/>
              </a:tabLst>
            </a:pPr>
            <a:r>
              <a:rPr lang="ru-RU" sz="1000" dirty="0">
                <a:solidFill>
                  <a:schemeClr val="tx1">
                    <a:lumMod val="65000"/>
                    <a:lumOff val="35000"/>
                  </a:schemeClr>
                </a:solidFill>
                <a:latin typeface="Verdana"/>
                <a:cs typeface="Verdana"/>
              </a:rPr>
              <a:t>76%</a:t>
            </a:r>
            <a:r>
              <a:rPr lang="ru-RU" sz="1000" spc="25" dirty="0">
                <a:solidFill>
                  <a:schemeClr val="tx1">
                    <a:lumMod val="65000"/>
                    <a:lumOff val="35000"/>
                  </a:schemeClr>
                </a:solidFill>
                <a:latin typeface="Verdana"/>
                <a:cs typeface="Verdana"/>
              </a:rPr>
              <a:t> </a:t>
            </a:r>
            <a:r>
              <a:rPr lang="ru-RU" sz="1000" spc="10" dirty="0">
                <a:solidFill>
                  <a:schemeClr val="tx1">
                    <a:lumMod val="65000"/>
                    <a:lumOff val="35000"/>
                  </a:schemeClr>
                </a:solidFill>
                <a:latin typeface="Verdana"/>
                <a:cs typeface="Verdana"/>
              </a:rPr>
              <a:t>каталогов</a:t>
            </a:r>
            <a:endParaRPr lang="ru-RU" sz="1000" dirty="0">
              <a:solidFill>
                <a:schemeClr val="tx1">
                  <a:lumMod val="65000"/>
                  <a:lumOff val="35000"/>
                </a:schemeClr>
              </a:solidFill>
              <a:latin typeface="Verdana"/>
              <a:cs typeface="Verdana"/>
            </a:endParaRPr>
          </a:p>
        </p:txBody>
      </p:sp>
      <p:sp>
        <p:nvSpPr>
          <p:cNvPr id="62" name="object 12">
            <a:extLst>
              <a:ext uri="{FF2B5EF4-FFF2-40B4-BE49-F238E27FC236}">
                <a16:creationId xmlns:a16="http://schemas.microsoft.com/office/drawing/2014/main" id="{3C96BE75-5B2A-0F4F-B545-C808F178AC27}"/>
              </a:ext>
            </a:extLst>
          </p:cNvPr>
          <p:cNvSpPr txBox="1"/>
          <p:nvPr/>
        </p:nvSpPr>
        <p:spPr>
          <a:xfrm>
            <a:off x="1614158" y="3200022"/>
            <a:ext cx="2743319" cy="498855"/>
          </a:xfrm>
          <a:prstGeom prst="rect">
            <a:avLst/>
          </a:prstGeom>
        </p:spPr>
        <p:txBody>
          <a:bodyPr vert="horz" wrap="square" lIns="0" tIns="59690" rIns="0" bIns="0" rtlCol="0">
            <a:spAutoFit/>
          </a:bodyPr>
          <a:lstStyle/>
          <a:p>
            <a:pPr marL="12700">
              <a:lnSpc>
                <a:spcPct val="100000"/>
              </a:lnSpc>
              <a:spcBef>
                <a:spcPts val="295"/>
              </a:spcBef>
              <a:tabLst>
                <a:tab pos="329565" algn="l"/>
                <a:tab pos="330200" algn="l"/>
              </a:tabLst>
            </a:pPr>
            <a:r>
              <a:rPr lang="ru-RU" sz="1550" spc="10" dirty="0">
                <a:latin typeface="Verdana"/>
                <a:cs typeface="Verdana"/>
              </a:rPr>
              <a:t>Ежегодные затраты</a:t>
            </a:r>
            <a:r>
              <a:rPr lang="en-US" sz="1550" spc="10" dirty="0">
                <a:latin typeface="Verdana"/>
                <a:cs typeface="Verdana"/>
              </a:rPr>
              <a:t> </a:t>
            </a:r>
            <a:r>
              <a:rPr sz="1050" spc="10" dirty="0">
                <a:latin typeface="Verdana"/>
                <a:cs typeface="Verdana"/>
              </a:rPr>
              <a:t>(</a:t>
            </a:r>
            <a:r>
              <a:rPr lang="ru-RU" sz="1050" spc="10" dirty="0">
                <a:latin typeface="Verdana"/>
                <a:cs typeface="Verdana"/>
              </a:rPr>
              <a:t>млн</a:t>
            </a:r>
            <a:r>
              <a:rPr lang="en-US" sz="1050" spc="10" dirty="0">
                <a:latin typeface="Verdana"/>
                <a:cs typeface="Verdana"/>
              </a:rPr>
              <a:t> </a:t>
            </a:r>
            <a:r>
              <a:rPr sz="1050" spc="10" dirty="0">
                <a:latin typeface="Verdana"/>
                <a:cs typeface="Verdana"/>
              </a:rPr>
              <a:t>€)</a:t>
            </a:r>
            <a:endParaRPr sz="1050" dirty="0">
              <a:latin typeface="Verdana"/>
              <a:cs typeface="Verdana"/>
            </a:endParaRPr>
          </a:p>
          <a:p>
            <a:pPr marL="329565" lvl="1">
              <a:lnSpc>
                <a:spcPct val="100000"/>
              </a:lnSpc>
              <a:spcBef>
                <a:spcPts val="315"/>
              </a:spcBef>
              <a:buNone/>
              <a:tabLst>
                <a:tab pos="646430" algn="l"/>
                <a:tab pos="647065" algn="l"/>
              </a:tabLst>
            </a:pPr>
            <a:r>
              <a:rPr lang="ru-RU" sz="1000" spc="-25" dirty="0">
                <a:solidFill>
                  <a:schemeClr val="tx1">
                    <a:lumMod val="65000"/>
                    <a:lumOff val="35000"/>
                  </a:schemeClr>
                </a:solidFill>
                <a:latin typeface="Verdana"/>
                <a:cs typeface="Verdana"/>
              </a:rPr>
              <a:t>Всего затраты </a:t>
            </a:r>
            <a:r>
              <a:rPr lang="bg-BG" sz="1000" dirty="0">
                <a:solidFill>
                  <a:schemeClr val="tx1">
                    <a:lumMod val="65000"/>
                    <a:lumOff val="35000"/>
                  </a:schemeClr>
                </a:solidFill>
                <a:latin typeface="Verdana"/>
                <a:cs typeface="Verdana"/>
              </a:rPr>
              <a:t>€600 </a:t>
            </a:r>
            <a:r>
              <a:rPr lang="bg-BG" sz="1000" dirty="0" err="1">
                <a:solidFill>
                  <a:schemeClr val="tx1">
                    <a:lumMod val="65000"/>
                    <a:lumOff val="35000"/>
                  </a:schemeClr>
                </a:solidFill>
                <a:latin typeface="Verdana"/>
                <a:cs typeface="Verdana"/>
              </a:rPr>
              <a:t>млн</a:t>
            </a:r>
            <a:endParaRPr lang="bg-BG" sz="1000" dirty="0">
              <a:solidFill>
                <a:schemeClr val="tx1">
                  <a:lumMod val="65000"/>
                  <a:lumOff val="35000"/>
                </a:schemeClr>
              </a:solidFill>
              <a:latin typeface="Verdana"/>
              <a:cs typeface="Verdana"/>
            </a:endParaRPr>
          </a:p>
        </p:txBody>
      </p:sp>
      <p:sp>
        <p:nvSpPr>
          <p:cNvPr id="71" name="object 12">
            <a:extLst>
              <a:ext uri="{FF2B5EF4-FFF2-40B4-BE49-F238E27FC236}">
                <a16:creationId xmlns:a16="http://schemas.microsoft.com/office/drawing/2014/main" id="{3C96BE75-5B2A-0F4F-B545-C808F178AC27}"/>
              </a:ext>
            </a:extLst>
          </p:cNvPr>
          <p:cNvSpPr txBox="1"/>
          <p:nvPr/>
        </p:nvSpPr>
        <p:spPr>
          <a:xfrm>
            <a:off x="1622769" y="3733043"/>
            <a:ext cx="2656023" cy="498855"/>
          </a:xfrm>
          <a:prstGeom prst="rect">
            <a:avLst/>
          </a:prstGeom>
        </p:spPr>
        <p:txBody>
          <a:bodyPr vert="horz" wrap="square" lIns="0" tIns="59690" rIns="0" bIns="0" rtlCol="0">
            <a:spAutoFit/>
          </a:bodyPr>
          <a:lstStyle/>
          <a:p>
            <a:pPr marL="12700">
              <a:lnSpc>
                <a:spcPct val="100000"/>
              </a:lnSpc>
              <a:spcBef>
                <a:spcPts val="300"/>
              </a:spcBef>
              <a:tabLst>
                <a:tab pos="329565" algn="l"/>
                <a:tab pos="330200" algn="l"/>
              </a:tabLst>
            </a:pPr>
            <a:r>
              <a:rPr lang="ru-RU" sz="1550" spc="5" dirty="0">
                <a:latin typeface="Verdana"/>
                <a:cs typeface="Verdana"/>
              </a:rPr>
              <a:t>Вовлечено поставщиков</a:t>
            </a:r>
            <a:endParaRPr sz="1550" dirty="0">
              <a:latin typeface="Verdana"/>
              <a:cs typeface="Verdana"/>
            </a:endParaRPr>
          </a:p>
          <a:p>
            <a:pPr marL="329565" lvl="1">
              <a:lnSpc>
                <a:spcPct val="100000"/>
              </a:lnSpc>
              <a:spcBef>
                <a:spcPts val="310"/>
              </a:spcBef>
              <a:buNone/>
              <a:tabLst>
                <a:tab pos="646430" algn="l"/>
                <a:tab pos="647065" algn="l"/>
              </a:tabLst>
            </a:pPr>
            <a:r>
              <a:rPr lang="ru-RU" sz="1000" spc="10" dirty="0">
                <a:solidFill>
                  <a:schemeClr val="tx1">
                    <a:lumMod val="65000"/>
                    <a:lumOff val="35000"/>
                  </a:schemeClr>
                </a:solidFill>
                <a:latin typeface="Verdana"/>
                <a:cs typeface="Verdana"/>
              </a:rPr>
              <a:t>В</a:t>
            </a:r>
            <a:r>
              <a:rPr sz="1000" spc="10" dirty="0">
                <a:solidFill>
                  <a:schemeClr val="tx1">
                    <a:lumMod val="65000"/>
                    <a:lumOff val="35000"/>
                  </a:schemeClr>
                </a:solidFill>
                <a:latin typeface="Verdana"/>
                <a:cs typeface="Verdana"/>
              </a:rPr>
              <a:t> Ariba</a:t>
            </a:r>
            <a:r>
              <a:rPr sz="1000" spc="-20" dirty="0">
                <a:solidFill>
                  <a:schemeClr val="tx1">
                    <a:lumMod val="65000"/>
                    <a:lumOff val="35000"/>
                  </a:schemeClr>
                </a:solidFill>
                <a:latin typeface="Verdana"/>
                <a:cs typeface="Verdana"/>
              </a:rPr>
              <a:t> </a:t>
            </a:r>
            <a:r>
              <a:rPr sz="1000" spc="5" dirty="0">
                <a:solidFill>
                  <a:schemeClr val="tx1">
                    <a:lumMod val="65000"/>
                    <a:lumOff val="35000"/>
                  </a:schemeClr>
                </a:solidFill>
                <a:latin typeface="Verdana"/>
                <a:cs typeface="Verdana"/>
              </a:rPr>
              <a:t>Network</a:t>
            </a:r>
            <a:endParaRPr sz="1000" dirty="0">
              <a:solidFill>
                <a:schemeClr val="tx1">
                  <a:lumMod val="65000"/>
                  <a:lumOff val="35000"/>
                </a:schemeClr>
              </a:solidFill>
              <a:latin typeface="Verdana"/>
              <a:cs typeface="Verdana"/>
            </a:endParaRPr>
          </a:p>
        </p:txBody>
      </p:sp>
      <p:cxnSp>
        <p:nvCxnSpPr>
          <p:cNvPr id="72" name="Прямая соединительная линия 71"/>
          <p:cNvCxnSpPr/>
          <p:nvPr/>
        </p:nvCxnSpPr>
        <p:spPr>
          <a:xfrm>
            <a:off x="1541762" y="4030224"/>
            <a:ext cx="3347507"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object 12">
            <a:extLst>
              <a:ext uri="{FF2B5EF4-FFF2-40B4-BE49-F238E27FC236}">
                <a16:creationId xmlns:a16="http://schemas.microsoft.com/office/drawing/2014/main" id="{3C96BE75-5B2A-0F4F-B545-C808F178AC27}"/>
              </a:ext>
            </a:extLst>
          </p:cNvPr>
          <p:cNvSpPr txBox="1"/>
          <p:nvPr/>
        </p:nvSpPr>
        <p:spPr>
          <a:xfrm>
            <a:off x="1617075" y="4284173"/>
            <a:ext cx="2656023" cy="506549"/>
          </a:xfrm>
          <a:prstGeom prst="rect">
            <a:avLst/>
          </a:prstGeom>
        </p:spPr>
        <p:txBody>
          <a:bodyPr vert="horz" wrap="square" lIns="0" tIns="59690" rIns="0" bIns="0" rtlCol="0">
            <a:spAutoFit/>
          </a:bodyPr>
          <a:lstStyle/>
          <a:p>
            <a:pPr marL="12700">
              <a:lnSpc>
                <a:spcPct val="100000"/>
              </a:lnSpc>
              <a:spcBef>
                <a:spcPts val="300"/>
              </a:spcBef>
              <a:tabLst>
                <a:tab pos="329565" algn="l"/>
                <a:tab pos="330200" algn="l"/>
              </a:tabLst>
            </a:pPr>
            <a:r>
              <a:rPr sz="1550" spc="5" dirty="0">
                <a:latin typeface="Verdana"/>
                <a:cs typeface="Verdana"/>
              </a:rPr>
              <a:t>RfP </a:t>
            </a:r>
            <a:r>
              <a:rPr lang="ru-RU" sz="1550" spc="5" dirty="0">
                <a:latin typeface="Verdana"/>
                <a:cs typeface="Verdana"/>
              </a:rPr>
              <a:t>в год</a:t>
            </a:r>
            <a:endParaRPr sz="1550" dirty="0">
              <a:latin typeface="Verdana"/>
              <a:cs typeface="Verdana"/>
            </a:endParaRPr>
          </a:p>
          <a:p>
            <a:pPr marL="329565" lvl="1">
              <a:lnSpc>
                <a:spcPct val="100000"/>
              </a:lnSpc>
              <a:spcBef>
                <a:spcPts val="315"/>
              </a:spcBef>
              <a:buNone/>
              <a:tabLst>
                <a:tab pos="646430" algn="l"/>
                <a:tab pos="647065" algn="l"/>
              </a:tabLst>
            </a:pPr>
            <a:r>
              <a:rPr sz="1000" spc="0" dirty="0">
                <a:solidFill>
                  <a:schemeClr val="tx1">
                    <a:lumMod val="65000"/>
                    <a:lumOff val="35000"/>
                  </a:schemeClr>
                </a:solidFill>
                <a:latin typeface="Verdana"/>
                <a:cs typeface="Verdana"/>
              </a:rPr>
              <a:t>€600</a:t>
            </a:r>
            <a:r>
              <a:rPr lang="ru-RU" sz="1000" spc="0" dirty="0">
                <a:solidFill>
                  <a:schemeClr val="tx1">
                    <a:lumMod val="65000"/>
                    <a:lumOff val="35000"/>
                  </a:schemeClr>
                </a:solidFill>
                <a:latin typeface="Verdana"/>
                <a:cs typeface="Verdana"/>
              </a:rPr>
              <a:t> млн</a:t>
            </a:r>
            <a:endParaRPr lang="en-US" sz="1000" spc="0" dirty="0">
              <a:solidFill>
                <a:schemeClr val="tx1">
                  <a:lumMod val="65000"/>
                  <a:lumOff val="35000"/>
                </a:schemeClr>
              </a:solidFill>
              <a:latin typeface="Verdana"/>
              <a:cs typeface="Verdana"/>
            </a:endParaRPr>
          </a:p>
        </p:txBody>
      </p:sp>
      <p:cxnSp>
        <p:nvCxnSpPr>
          <p:cNvPr id="74" name="Прямая соединительная линия 73"/>
          <p:cNvCxnSpPr/>
          <p:nvPr/>
        </p:nvCxnSpPr>
        <p:spPr>
          <a:xfrm>
            <a:off x="1541762" y="4599479"/>
            <a:ext cx="3347507"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1541762" y="5149039"/>
            <a:ext cx="3347507"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1541762" y="5917653"/>
            <a:ext cx="3347507"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6176810" y="2962366"/>
            <a:ext cx="3685700"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object 20">
            <a:extLst>
              <a:ext uri="{FF2B5EF4-FFF2-40B4-BE49-F238E27FC236}">
                <a16:creationId xmlns:a16="http://schemas.microsoft.com/office/drawing/2014/main" id="{58C8F48B-423F-D24C-9EA0-68B556FD07D6}"/>
              </a:ext>
            </a:extLst>
          </p:cNvPr>
          <p:cNvSpPr txBox="1"/>
          <p:nvPr/>
        </p:nvSpPr>
        <p:spPr>
          <a:xfrm>
            <a:off x="6254418" y="3216664"/>
            <a:ext cx="2981544" cy="498855"/>
          </a:xfrm>
          <a:prstGeom prst="rect">
            <a:avLst/>
          </a:prstGeom>
        </p:spPr>
        <p:txBody>
          <a:bodyPr vert="horz" wrap="square" lIns="0" tIns="59690" rIns="0" bIns="0" rtlCol="0">
            <a:spAutoFit/>
          </a:bodyPr>
          <a:lstStyle/>
          <a:p>
            <a:pPr marL="12700">
              <a:lnSpc>
                <a:spcPct val="100000"/>
              </a:lnSpc>
              <a:spcBef>
                <a:spcPts val="295"/>
              </a:spcBef>
              <a:tabLst>
                <a:tab pos="329565" algn="l"/>
                <a:tab pos="330200" algn="l"/>
              </a:tabLst>
            </a:pPr>
            <a:r>
              <a:rPr lang="ru-RU" sz="1550" spc="5" dirty="0">
                <a:latin typeface="Verdana"/>
                <a:cs typeface="Verdana"/>
              </a:rPr>
              <a:t>Согласование заявки</a:t>
            </a:r>
            <a:r>
              <a:rPr lang="en-US" sz="1550" spc="5" dirty="0">
                <a:latin typeface="Verdana"/>
                <a:cs typeface="Verdana"/>
              </a:rPr>
              <a:t> </a:t>
            </a:r>
            <a:r>
              <a:rPr lang="ru-RU" sz="1050" spc="5" dirty="0">
                <a:latin typeface="Verdana"/>
                <a:cs typeface="Verdana"/>
              </a:rPr>
              <a:t>(в днях)</a:t>
            </a:r>
            <a:endParaRPr sz="1550" dirty="0">
              <a:latin typeface="Verdana"/>
              <a:cs typeface="Verdana"/>
            </a:endParaRPr>
          </a:p>
          <a:p>
            <a:pPr marL="329565" lvl="1">
              <a:lnSpc>
                <a:spcPct val="100000"/>
              </a:lnSpc>
              <a:spcBef>
                <a:spcPts val="315"/>
              </a:spcBef>
              <a:buNone/>
              <a:tabLst>
                <a:tab pos="646430" algn="l"/>
                <a:tab pos="647065" algn="l"/>
              </a:tabLst>
            </a:pPr>
            <a:r>
              <a:rPr lang="ru-RU" sz="1000" spc="0" dirty="0">
                <a:solidFill>
                  <a:schemeClr val="tx1">
                    <a:lumMod val="65000"/>
                    <a:lumOff val="35000"/>
                  </a:schemeClr>
                </a:solidFill>
                <a:latin typeface="Verdana"/>
                <a:cs typeface="Verdana"/>
              </a:rPr>
              <a:t>Раньше было </a:t>
            </a:r>
            <a:r>
              <a:rPr sz="1000" spc="0" dirty="0">
                <a:solidFill>
                  <a:schemeClr val="tx1">
                    <a:lumMod val="65000"/>
                    <a:lumOff val="35000"/>
                  </a:schemeClr>
                </a:solidFill>
                <a:latin typeface="Verdana"/>
                <a:cs typeface="Verdana"/>
              </a:rPr>
              <a:t>14</a:t>
            </a:r>
            <a:r>
              <a:rPr sz="1000" spc="25" dirty="0">
                <a:solidFill>
                  <a:schemeClr val="tx1">
                    <a:lumMod val="65000"/>
                    <a:lumOff val="35000"/>
                  </a:schemeClr>
                </a:solidFill>
                <a:latin typeface="Verdana"/>
                <a:cs typeface="Verdana"/>
              </a:rPr>
              <a:t> </a:t>
            </a:r>
            <a:r>
              <a:rPr lang="ru-RU" sz="1000" spc="5" dirty="0">
                <a:solidFill>
                  <a:schemeClr val="tx1">
                    <a:lumMod val="65000"/>
                    <a:lumOff val="35000"/>
                  </a:schemeClr>
                </a:solidFill>
                <a:latin typeface="Verdana"/>
                <a:cs typeface="Verdana"/>
              </a:rPr>
              <a:t>дней</a:t>
            </a:r>
            <a:endParaRPr sz="1050" dirty="0">
              <a:solidFill>
                <a:schemeClr val="tx1">
                  <a:lumMod val="65000"/>
                  <a:lumOff val="35000"/>
                </a:schemeClr>
              </a:solidFill>
              <a:latin typeface="Verdana"/>
              <a:cs typeface="Verdana"/>
            </a:endParaRPr>
          </a:p>
        </p:txBody>
      </p:sp>
      <p:cxnSp>
        <p:nvCxnSpPr>
          <p:cNvPr id="82" name="Прямая соединительная линия 81"/>
          <p:cNvCxnSpPr/>
          <p:nvPr/>
        </p:nvCxnSpPr>
        <p:spPr>
          <a:xfrm>
            <a:off x="6176810" y="3505890"/>
            <a:ext cx="3685700"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object 20">
            <a:extLst>
              <a:ext uri="{FF2B5EF4-FFF2-40B4-BE49-F238E27FC236}">
                <a16:creationId xmlns:a16="http://schemas.microsoft.com/office/drawing/2014/main" id="{58C8F48B-423F-D24C-9EA0-68B556FD07D6}"/>
              </a:ext>
            </a:extLst>
          </p:cNvPr>
          <p:cNvSpPr txBox="1"/>
          <p:nvPr/>
        </p:nvSpPr>
        <p:spPr>
          <a:xfrm>
            <a:off x="6254583" y="3715519"/>
            <a:ext cx="2812241" cy="498855"/>
          </a:xfrm>
          <a:prstGeom prst="rect">
            <a:avLst/>
          </a:prstGeom>
        </p:spPr>
        <p:txBody>
          <a:bodyPr vert="horz" wrap="square" lIns="0" tIns="59690" rIns="0" bIns="0" rtlCol="0">
            <a:spAutoFit/>
          </a:bodyPr>
          <a:lstStyle/>
          <a:p>
            <a:pPr marL="12700">
              <a:lnSpc>
                <a:spcPct val="100000"/>
              </a:lnSpc>
              <a:spcBef>
                <a:spcPts val="300"/>
              </a:spcBef>
              <a:tabLst>
                <a:tab pos="329565" algn="l"/>
                <a:tab pos="330200" algn="l"/>
              </a:tabLst>
            </a:pPr>
            <a:r>
              <a:rPr lang="ru-RU" sz="1550" spc="5" dirty="0">
                <a:latin typeface="Verdana"/>
                <a:cs typeface="Verdana"/>
              </a:rPr>
              <a:t>Заказов по контрактам</a:t>
            </a:r>
            <a:endParaRPr sz="1550" dirty="0">
              <a:latin typeface="Verdana"/>
              <a:cs typeface="Verdana"/>
            </a:endParaRPr>
          </a:p>
          <a:p>
            <a:pPr marL="329565" lvl="1">
              <a:lnSpc>
                <a:spcPct val="100000"/>
              </a:lnSpc>
              <a:spcBef>
                <a:spcPts val="310"/>
              </a:spcBef>
              <a:buNone/>
              <a:tabLst>
                <a:tab pos="646430" algn="l"/>
                <a:tab pos="647065" algn="l"/>
              </a:tabLst>
            </a:pPr>
            <a:r>
              <a:rPr lang="ru-RU" sz="1000" spc="0" dirty="0">
                <a:solidFill>
                  <a:schemeClr val="tx1">
                    <a:lumMod val="65000"/>
                    <a:lumOff val="35000"/>
                  </a:schemeClr>
                </a:solidFill>
                <a:latin typeface="Verdana"/>
                <a:cs typeface="Verdana"/>
              </a:rPr>
              <a:t>Контракт</a:t>
            </a:r>
            <a:r>
              <a:rPr sz="1000" spc="0" dirty="0">
                <a:solidFill>
                  <a:schemeClr val="tx1">
                    <a:lumMod val="65000"/>
                    <a:lumOff val="35000"/>
                  </a:schemeClr>
                </a:solidFill>
                <a:latin typeface="Verdana"/>
                <a:cs typeface="Verdana"/>
              </a:rPr>
              <a:t> </a:t>
            </a:r>
            <a:r>
              <a:rPr sz="1000" spc="10" dirty="0">
                <a:solidFill>
                  <a:schemeClr val="tx1">
                    <a:lumMod val="65000"/>
                    <a:lumOff val="35000"/>
                  </a:schemeClr>
                </a:solidFill>
                <a:latin typeface="Verdana"/>
                <a:cs typeface="Verdana"/>
              </a:rPr>
              <a:t>=</a:t>
            </a:r>
            <a:r>
              <a:rPr sz="1000" spc="15" dirty="0">
                <a:solidFill>
                  <a:schemeClr val="tx1">
                    <a:lumMod val="65000"/>
                    <a:lumOff val="35000"/>
                  </a:schemeClr>
                </a:solidFill>
                <a:latin typeface="Verdana"/>
                <a:cs typeface="Verdana"/>
              </a:rPr>
              <a:t> </a:t>
            </a:r>
            <a:r>
              <a:rPr lang="ru-RU" sz="1000" spc="10" dirty="0">
                <a:solidFill>
                  <a:schemeClr val="tx1">
                    <a:lumMod val="65000"/>
                    <a:lumOff val="35000"/>
                  </a:schemeClr>
                </a:solidFill>
                <a:latin typeface="Verdana"/>
                <a:cs typeface="Verdana"/>
              </a:rPr>
              <a:t>каталог</a:t>
            </a:r>
            <a:endParaRPr sz="1000" dirty="0">
              <a:solidFill>
                <a:schemeClr val="tx1">
                  <a:lumMod val="65000"/>
                  <a:lumOff val="35000"/>
                </a:schemeClr>
              </a:solidFill>
              <a:latin typeface="Verdana"/>
              <a:cs typeface="Verdana"/>
            </a:endParaRPr>
          </a:p>
        </p:txBody>
      </p:sp>
      <p:cxnSp>
        <p:nvCxnSpPr>
          <p:cNvPr id="88" name="Прямая соединительная линия 87"/>
          <p:cNvCxnSpPr/>
          <p:nvPr/>
        </p:nvCxnSpPr>
        <p:spPr>
          <a:xfrm>
            <a:off x="6176810" y="4024267"/>
            <a:ext cx="3685700"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6176810" y="5377727"/>
            <a:ext cx="3685700"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object 20">
            <a:extLst>
              <a:ext uri="{FF2B5EF4-FFF2-40B4-BE49-F238E27FC236}">
                <a16:creationId xmlns:a16="http://schemas.microsoft.com/office/drawing/2014/main" id="{58C8F48B-423F-D24C-9EA0-68B556FD07D6}"/>
              </a:ext>
            </a:extLst>
          </p:cNvPr>
          <p:cNvSpPr txBox="1"/>
          <p:nvPr/>
        </p:nvSpPr>
        <p:spPr>
          <a:xfrm>
            <a:off x="6254583" y="4306392"/>
            <a:ext cx="2812241" cy="698909"/>
          </a:xfrm>
          <a:prstGeom prst="rect">
            <a:avLst/>
          </a:prstGeom>
        </p:spPr>
        <p:txBody>
          <a:bodyPr vert="horz" wrap="square" lIns="0" tIns="59690" rIns="0" bIns="0" rtlCol="0">
            <a:spAutoFit/>
          </a:bodyPr>
          <a:lstStyle/>
          <a:p>
            <a:pPr marL="12700">
              <a:lnSpc>
                <a:spcPct val="100000"/>
              </a:lnSpc>
              <a:spcBef>
                <a:spcPts val="300"/>
              </a:spcBef>
              <a:tabLst>
                <a:tab pos="329565" algn="l"/>
                <a:tab pos="330200" algn="l"/>
              </a:tabLst>
            </a:pPr>
            <a:r>
              <a:rPr lang="ru-RU" sz="1550" spc="5" dirty="0">
                <a:latin typeface="Verdana"/>
                <a:cs typeface="Verdana"/>
              </a:rPr>
              <a:t>Счетов через бизнес-сеть</a:t>
            </a:r>
            <a:endParaRPr lang="en-US" sz="1550" spc="5" dirty="0">
              <a:latin typeface="Verdana"/>
              <a:cs typeface="Verdana"/>
            </a:endParaRPr>
          </a:p>
          <a:p>
            <a:pPr marL="329565" lvl="1">
              <a:spcBef>
                <a:spcPts val="310"/>
              </a:spcBef>
              <a:buNone/>
              <a:tabLst>
                <a:tab pos="646430" algn="l"/>
                <a:tab pos="647065" algn="l"/>
              </a:tabLst>
            </a:pPr>
            <a:r>
              <a:rPr lang="hr-HR" sz="1000" dirty="0">
                <a:solidFill>
                  <a:schemeClr val="tx1">
                    <a:lumMod val="65000"/>
                    <a:lumOff val="35000"/>
                  </a:schemeClr>
                </a:solidFill>
                <a:latin typeface="Verdana"/>
                <a:cs typeface="Verdana"/>
              </a:rPr>
              <a:t>55.000 </a:t>
            </a:r>
            <a:r>
              <a:rPr lang="hr-HR" sz="1000" dirty="0" err="1">
                <a:solidFill>
                  <a:schemeClr val="tx1">
                    <a:lumMod val="65000"/>
                    <a:lumOff val="35000"/>
                  </a:schemeClr>
                </a:solidFill>
                <a:latin typeface="Verdana"/>
                <a:cs typeface="Verdana"/>
              </a:rPr>
              <a:t>в</a:t>
            </a:r>
            <a:r>
              <a:rPr lang="hr-HR" sz="1000" dirty="0">
                <a:solidFill>
                  <a:schemeClr val="tx1">
                    <a:lumMod val="65000"/>
                    <a:lumOff val="35000"/>
                  </a:schemeClr>
                </a:solidFill>
                <a:latin typeface="Verdana"/>
                <a:cs typeface="Verdana"/>
              </a:rPr>
              <a:t> </a:t>
            </a:r>
            <a:r>
              <a:rPr lang="hr-HR" sz="1000" dirty="0" err="1">
                <a:solidFill>
                  <a:schemeClr val="tx1">
                    <a:lumMod val="65000"/>
                    <a:lumOff val="35000"/>
                  </a:schemeClr>
                </a:solidFill>
                <a:latin typeface="Verdana"/>
                <a:cs typeface="Verdana"/>
              </a:rPr>
              <a:t>год</a:t>
            </a:r>
            <a:endParaRPr lang="hr-HR" sz="1000" dirty="0">
              <a:solidFill>
                <a:schemeClr val="tx1">
                  <a:lumMod val="65000"/>
                  <a:lumOff val="35000"/>
                </a:schemeClr>
              </a:solidFill>
              <a:latin typeface="Verdana"/>
              <a:cs typeface="Verdana"/>
            </a:endParaRPr>
          </a:p>
          <a:p>
            <a:pPr marL="329565" lvl="1">
              <a:spcBef>
                <a:spcPts val="310"/>
              </a:spcBef>
              <a:buNone/>
              <a:tabLst>
                <a:tab pos="646430" algn="l"/>
                <a:tab pos="647065" algn="l"/>
              </a:tabLst>
            </a:pPr>
            <a:r>
              <a:rPr lang="hr-HR" sz="1000" dirty="0">
                <a:solidFill>
                  <a:schemeClr val="tx1">
                    <a:lumMod val="65000"/>
                    <a:lumOff val="35000"/>
                  </a:schemeClr>
                </a:solidFill>
                <a:latin typeface="Verdana"/>
                <a:cs typeface="Verdana"/>
              </a:rPr>
              <a:t>80% </a:t>
            </a:r>
            <a:r>
              <a:rPr lang="hr-HR" sz="1000" dirty="0" err="1">
                <a:solidFill>
                  <a:schemeClr val="tx1">
                    <a:lumMod val="65000"/>
                    <a:lumOff val="35000"/>
                  </a:schemeClr>
                </a:solidFill>
                <a:latin typeface="Verdana"/>
                <a:cs typeface="Verdana"/>
              </a:rPr>
              <a:t>полностью</a:t>
            </a:r>
            <a:r>
              <a:rPr lang="hr-HR" sz="1000" dirty="0">
                <a:solidFill>
                  <a:schemeClr val="tx1">
                    <a:lumMod val="65000"/>
                    <a:lumOff val="35000"/>
                  </a:schemeClr>
                </a:solidFill>
                <a:latin typeface="Verdana"/>
                <a:cs typeface="Verdana"/>
              </a:rPr>
              <a:t> </a:t>
            </a:r>
            <a:r>
              <a:rPr lang="hr-HR" sz="1000" dirty="0" err="1">
                <a:solidFill>
                  <a:schemeClr val="tx1">
                    <a:lumMod val="65000"/>
                    <a:lumOff val="35000"/>
                  </a:schemeClr>
                </a:solidFill>
                <a:latin typeface="Verdana"/>
                <a:cs typeface="Verdana"/>
              </a:rPr>
              <a:t>digital</a:t>
            </a:r>
            <a:endParaRPr lang="hr-HR" sz="1000" dirty="0">
              <a:solidFill>
                <a:schemeClr val="tx1">
                  <a:lumMod val="65000"/>
                  <a:lumOff val="35000"/>
                </a:schemeClr>
              </a:solidFill>
              <a:latin typeface="Verdana"/>
              <a:cs typeface="Verdana"/>
            </a:endParaRPr>
          </a:p>
        </p:txBody>
      </p:sp>
      <p:sp>
        <p:nvSpPr>
          <p:cNvPr id="92" name="object 20">
            <a:extLst>
              <a:ext uri="{FF2B5EF4-FFF2-40B4-BE49-F238E27FC236}">
                <a16:creationId xmlns:a16="http://schemas.microsoft.com/office/drawing/2014/main" id="{58C8F48B-423F-D24C-9EA0-68B556FD07D6}"/>
              </a:ext>
            </a:extLst>
          </p:cNvPr>
          <p:cNvSpPr txBox="1"/>
          <p:nvPr/>
        </p:nvSpPr>
        <p:spPr>
          <a:xfrm>
            <a:off x="6254583" y="5069470"/>
            <a:ext cx="2812241" cy="698909"/>
          </a:xfrm>
          <a:prstGeom prst="rect">
            <a:avLst/>
          </a:prstGeom>
        </p:spPr>
        <p:txBody>
          <a:bodyPr vert="horz" wrap="square" lIns="0" tIns="59690" rIns="0" bIns="0" rtlCol="0">
            <a:spAutoFit/>
          </a:bodyPr>
          <a:lstStyle/>
          <a:p>
            <a:pPr marL="12700">
              <a:lnSpc>
                <a:spcPct val="100000"/>
              </a:lnSpc>
              <a:spcBef>
                <a:spcPts val="500"/>
              </a:spcBef>
              <a:tabLst>
                <a:tab pos="329565" algn="l"/>
                <a:tab pos="330200" algn="l"/>
              </a:tabLst>
            </a:pPr>
            <a:r>
              <a:rPr lang="ru-RU" sz="1550" spc="10" dirty="0">
                <a:latin typeface="Verdana"/>
                <a:cs typeface="Verdana"/>
              </a:rPr>
              <a:t>Оплата в срок</a:t>
            </a:r>
            <a:endParaRPr lang="ru-RU" sz="1550" dirty="0">
              <a:latin typeface="Verdana"/>
              <a:cs typeface="Verdana"/>
            </a:endParaRPr>
          </a:p>
          <a:p>
            <a:pPr marL="329565" lvl="1">
              <a:spcBef>
                <a:spcPts val="310"/>
              </a:spcBef>
              <a:buNone/>
              <a:tabLst>
                <a:tab pos="646430" algn="l"/>
                <a:tab pos="647065" algn="l"/>
              </a:tabLst>
            </a:pPr>
            <a:r>
              <a:rPr lang="is-IS" sz="1000" dirty="0">
                <a:solidFill>
                  <a:schemeClr val="tx1">
                    <a:lumMod val="65000"/>
                    <a:lumOff val="35000"/>
                  </a:schemeClr>
                </a:solidFill>
                <a:latin typeface="Verdana"/>
                <a:cs typeface="Verdana"/>
              </a:rPr>
              <a:t>В 2013 </a:t>
            </a:r>
            <a:r>
              <a:rPr lang="is-IS" sz="1000" spc="10" dirty="0">
                <a:solidFill>
                  <a:schemeClr val="tx1">
                    <a:lumMod val="65000"/>
                    <a:lumOff val="35000"/>
                  </a:schemeClr>
                </a:solidFill>
                <a:latin typeface="Verdana"/>
                <a:cs typeface="Verdana"/>
              </a:rPr>
              <a:t>было </a:t>
            </a:r>
            <a:r>
              <a:rPr lang="is-IS" sz="1000" dirty="0">
                <a:solidFill>
                  <a:schemeClr val="tx1">
                    <a:lumMod val="65000"/>
                    <a:lumOff val="35000"/>
                  </a:schemeClr>
                </a:solidFill>
                <a:latin typeface="Verdana"/>
                <a:cs typeface="Verdana"/>
              </a:rPr>
              <a:t>81.6%</a:t>
            </a:r>
          </a:p>
          <a:p>
            <a:pPr marL="646430" lvl="1" indent="-316865">
              <a:lnSpc>
                <a:spcPct val="100000"/>
              </a:lnSpc>
              <a:spcBef>
                <a:spcPts val="310"/>
              </a:spcBef>
              <a:buFont typeface="Arial Unicode MS"/>
              <a:buChar char="■"/>
              <a:tabLst>
                <a:tab pos="646430" algn="l"/>
                <a:tab pos="647065" algn="l"/>
              </a:tabLst>
            </a:pPr>
            <a:endParaRPr sz="1050" dirty="0">
              <a:solidFill>
                <a:schemeClr val="tx1">
                  <a:lumMod val="65000"/>
                  <a:lumOff val="35000"/>
                </a:schemeClr>
              </a:solidFill>
              <a:latin typeface="Verdana"/>
              <a:cs typeface="Verdana"/>
            </a:endParaRPr>
          </a:p>
        </p:txBody>
      </p:sp>
      <p:cxnSp>
        <p:nvCxnSpPr>
          <p:cNvPr id="93" name="Прямая соединительная линия 92"/>
          <p:cNvCxnSpPr/>
          <p:nvPr/>
        </p:nvCxnSpPr>
        <p:spPr>
          <a:xfrm>
            <a:off x="6176810" y="4599479"/>
            <a:ext cx="3685700" cy="0"/>
          </a:xfrm>
          <a:prstGeom prst="line">
            <a:avLst/>
          </a:prstGeom>
          <a:ln w="3175">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a:xfrm>
            <a:off x="504000" y="2905487"/>
            <a:ext cx="5593588" cy="2501010"/>
          </a:xfrm>
        </p:spPr>
        <p:txBody>
          <a:bodyPr/>
          <a:lstStyle/>
          <a:p>
            <a:pPr lvl="1"/>
            <a:r>
              <a:rPr lang="ru-RU" b="1" dirty="0"/>
              <a:t>Артем Левченко</a:t>
            </a:r>
            <a:endParaRPr lang="en-US" b="1" dirty="0"/>
          </a:p>
          <a:p>
            <a:pPr lvl="1"/>
            <a:r>
              <a:rPr lang="ru-RU" dirty="0"/>
              <a:t>Архитектор бизнес решений</a:t>
            </a:r>
            <a:endParaRPr lang="en-US" dirty="0"/>
          </a:p>
          <a:p>
            <a:pPr lvl="1"/>
            <a:r>
              <a:rPr lang="en-US" dirty="0">
                <a:hlinkClick r:id="rId2"/>
              </a:rPr>
              <a:t>artem.levchenko@sap.com</a:t>
            </a:r>
            <a:endParaRPr lang="en-US" dirty="0"/>
          </a:p>
        </p:txBody>
      </p:sp>
      <p:sp>
        <p:nvSpPr>
          <p:cNvPr id="2" name="Thank you"/>
          <p:cNvSpPr>
            <a:spLocks noGrp="1"/>
          </p:cNvSpPr>
          <p:nvPr>
            <p:ph type="ctrTitle"/>
          </p:nvPr>
        </p:nvSpPr>
        <p:spPr/>
        <p:txBody>
          <a:bodyPr/>
          <a:lstStyle/>
          <a:p>
            <a:r>
              <a:rPr lang="ru-RU" dirty="0"/>
              <a:t>Вопросы</a:t>
            </a:r>
            <a:endParaRPr lang="en-US" dirty="0"/>
          </a:p>
        </p:txBody>
      </p:sp>
      <p:pic>
        <p:nvPicPr>
          <p:cNvPr id="5" name="Picture 4">
            <a:extLst>
              <a:ext uri="{FF2B5EF4-FFF2-40B4-BE49-F238E27FC236}">
                <a16:creationId xmlns:a16="http://schemas.microsoft.com/office/drawing/2014/main" id="{AA4210FB-DDBC-DA41-923A-19DC6EEBC4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827" y="5650027"/>
            <a:ext cx="1130804" cy="707422"/>
          </a:xfrm>
          <a:prstGeom prst="rect">
            <a:avLst/>
          </a:prstGeom>
        </p:spPr>
      </p:pic>
      <p:pic>
        <p:nvPicPr>
          <p:cNvPr id="6" name="Picture 5">
            <a:extLst>
              <a:ext uri="{FF2B5EF4-FFF2-40B4-BE49-F238E27FC236}">
                <a16:creationId xmlns:a16="http://schemas.microsoft.com/office/drawing/2014/main" id="{72773657-5F00-A849-8F10-D9B57174A2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0631" y="5650027"/>
            <a:ext cx="707421" cy="707421"/>
          </a:xfrm>
          <a:prstGeom prst="rect">
            <a:avLst/>
          </a:prstGeom>
        </p:spPr>
      </p:pic>
    </p:spTree>
    <p:extLst>
      <p:ext uri="{BB962C8B-B14F-4D97-AF65-F5344CB8AC3E}">
        <p14:creationId xmlns:p14="http://schemas.microsoft.com/office/powerpoint/2010/main" val="188185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p:txBody>
          <a:bodyPr/>
          <a:lstStyle/>
          <a:p>
            <a:r>
              <a:rPr lang="ru-RU" dirty="0"/>
              <a:t>Компания </a:t>
            </a:r>
            <a:r>
              <a:rPr lang="en-US" dirty="0">
                <a:solidFill>
                  <a:schemeClr val="accent1"/>
                </a:solidFill>
              </a:rPr>
              <a:t>SAP</a:t>
            </a:r>
          </a:p>
        </p:txBody>
      </p:sp>
    </p:spTree>
    <p:extLst>
      <p:ext uri="{BB962C8B-B14F-4D97-AF65-F5344CB8AC3E}">
        <p14:creationId xmlns:p14="http://schemas.microsoft.com/office/powerpoint/2010/main" val="79920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Quote placeholder"/>
          <p:cNvSpPr>
            <a:spLocks noGrp="1"/>
          </p:cNvSpPr>
          <p:nvPr>
            <p:ph type="body" sz="quarter" idx="10"/>
          </p:nvPr>
        </p:nvSpPr>
        <p:spPr bwMode="gray">
          <a:xfrm>
            <a:off x="364852" y="806087"/>
            <a:ext cx="11185200" cy="3285032"/>
          </a:xfrm>
        </p:spPr>
        <p:txBody>
          <a:bodyPr>
            <a:normAutofit/>
          </a:bodyPr>
          <a:lstStyle/>
          <a:p>
            <a:pPr lvl="0"/>
            <a:r>
              <a:rPr lang="en-US" dirty="0">
                <a:solidFill>
                  <a:srgbClr val="FFC000"/>
                </a:solidFill>
                <a:latin typeface="Times New Roman" panose="02020603050405020304" pitchFamily="18" charset="0"/>
                <a:cs typeface="Times New Roman" panose="02020603050405020304" pitchFamily="18" charset="0"/>
              </a:rPr>
              <a:t>76% </a:t>
            </a:r>
            <a:r>
              <a:rPr lang="ru-RU" sz="4000" dirty="0">
                <a:latin typeface="Times New Roman" panose="02020603050405020304" pitchFamily="18" charset="0"/>
                <a:cs typeface="Times New Roman" panose="02020603050405020304" pitchFamily="18" charset="0"/>
              </a:rPr>
              <a:t>всех мировых финансовых транзакций затрагивают системы </a:t>
            </a:r>
            <a:r>
              <a:rPr lang="en-US" sz="4000" dirty="0">
                <a:latin typeface="Times New Roman" panose="02020603050405020304" pitchFamily="18" charset="0"/>
                <a:cs typeface="Times New Roman" panose="02020603050405020304" pitchFamily="18" charset="0"/>
              </a:rPr>
              <a:t>SAP</a:t>
            </a:r>
            <a:endParaRPr lang="en-US" dirty="0">
              <a:latin typeface="Times New Roman" panose="02020603050405020304" pitchFamily="18" charset="0"/>
              <a:cs typeface="Times New Roman" panose="02020603050405020304" pitchFamily="18" charset="0"/>
            </a:endParaRPr>
          </a:p>
        </p:txBody>
      </p:sp>
      <p:sp>
        <p:nvSpPr>
          <p:cNvPr id="3" name="Quote placeholder">
            <a:extLst>
              <a:ext uri="{FF2B5EF4-FFF2-40B4-BE49-F238E27FC236}">
                <a16:creationId xmlns:a16="http://schemas.microsoft.com/office/drawing/2014/main" id="{B20884DC-61FE-E446-82D9-B60DBD36FA28}"/>
              </a:ext>
            </a:extLst>
          </p:cNvPr>
          <p:cNvSpPr txBox="1">
            <a:spLocks/>
          </p:cNvSpPr>
          <p:nvPr/>
        </p:nvSpPr>
        <p:spPr bwMode="gray">
          <a:xfrm>
            <a:off x="743275" y="2876363"/>
            <a:ext cx="11185200" cy="3285032"/>
          </a:xfrm>
          <a:prstGeom prst="rect">
            <a:avLst/>
          </a:prstGeom>
        </p:spPr>
        <p:txBody>
          <a:bodyPr vert="horz" lIns="0" tIns="0" rIns="0" bIns="0" rtlCol="0">
            <a:normAutofit/>
          </a:bodyPr>
          <a:lstStyle>
            <a:lvl1pPr marL="395921" indent="-395921" algn="l" defTabSz="1088558" rtl="0" eaLnBrk="1" latinLnBrk="0" hangingPunct="1">
              <a:lnSpc>
                <a:spcPct val="90000"/>
              </a:lnSpc>
              <a:spcBef>
                <a:spcPts val="600"/>
              </a:spcBef>
              <a:buClr>
                <a:schemeClr val="accent1"/>
              </a:buClr>
              <a:buSzPct val="80000"/>
              <a:buFontTx/>
              <a:buNone/>
              <a:defRPr sz="5999" b="1" kern="1200">
                <a:solidFill>
                  <a:schemeClr val="tx1"/>
                </a:solidFill>
                <a:latin typeface="+mn-lt"/>
                <a:ea typeface="+mn-ea"/>
                <a:cs typeface="+mn-cs"/>
              </a:defRPr>
            </a:lvl1pPr>
            <a:lvl2pPr marL="395921" indent="0" algn="l" defTabSz="1088558" rtl="0" eaLnBrk="1" latinLnBrk="0" hangingPunct="1">
              <a:spcBef>
                <a:spcPts val="600"/>
              </a:spcBef>
              <a:buClr>
                <a:schemeClr val="accent1"/>
              </a:buClr>
              <a:buSzPct val="100000"/>
              <a:buFont typeface="Wingdings" pitchFamily="2" charset="2"/>
              <a:buNone/>
              <a:defRPr sz="12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solidFill>
                  <a:srgbClr val="FFC000"/>
                </a:solidFill>
                <a:latin typeface="Times New Roman" panose="02020603050405020304" pitchFamily="18" charset="0"/>
                <a:cs typeface="Times New Roman" panose="02020603050405020304" pitchFamily="18" charset="0"/>
              </a:rPr>
              <a:t>98 </a:t>
            </a:r>
            <a:r>
              <a:rPr lang="ru-RU" sz="4000" dirty="0">
                <a:latin typeface="Times New Roman" panose="02020603050405020304" pitchFamily="18" charset="0"/>
                <a:cs typeface="Times New Roman" panose="02020603050405020304" pitchFamily="18" charset="0"/>
              </a:rPr>
              <a:t>из </a:t>
            </a:r>
            <a:r>
              <a:rPr lang="ru-RU" sz="4000" dirty="0">
                <a:solidFill>
                  <a:srgbClr val="FFC000"/>
                </a:solidFill>
                <a:latin typeface="Times New Roman" panose="02020603050405020304" pitchFamily="18" charset="0"/>
                <a:cs typeface="Times New Roman" panose="02020603050405020304" pitchFamily="18" charset="0"/>
              </a:rPr>
              <a:t>100</a:t>
            </a:r>
            <a:r>
              <a:rPr lang="ru-RU" sz="4000" dirty="0">
                <a:latin typeface="Times New Roman" panose="02020603050405020304" pitchFamily="18" charset="0"/>
                <a:cs typeface="Times New Roman" panose="02020603050405020304" pitchFamily="18" charset="0"/>
              </a:rPr>
              <a:t> наиболее дорогих брендов мира являются клиентами </a:t>
            </a:r>
            <a:r>
              <a:rPr lang="en-US" sz="4000" dirty="0">
                <a:latin typeface="Times New Roman" panose="02020603050405020304" pitchFamily="18" charset="0"/>
                <a:cs typeface="Times New Roman" panose="02020603050405020304" pitchFamily="18" charset="0"/>
              </a:rPr>
              <a:t>SAP</a:t>
            </a:r>
            <a:endParaRPr lang="en-US" dirty="0">
              <a:latin typeface="Times New Roman" panose="02020603050405020304" pitchFamily="18" charset="0"/>
              <a:cs typeface="Times New Roman" panose="02020603050405020304" pitchFamily="18" charset="0"/>
            </a:endParaRPr>
          </a:p>
        </p:txBody>
      </p:sp>
      <p:sp>
        <p:nvSpPr>
          <p:cNvPr id="4" name="Quote placeholder">
            <a:extLst>
              <a:ext uri="{FF2B5EF4-FFF2-40B4-BE49-F238E27FC236}">
                <a16:creationId xmlns:a16="http://schemas.microsoft.com/office/drawing/2014/main" id="{FC7FCFC2-C451-1F4B-AF4D-CDCE6BA1DB2B}"/>
              </a:ext>
            </a:extLst>
          </p:cNvPr>
          <p:cNvSpPr txBox="1">
            <a:spLocks/>
          </p:cNvSpPr>
          <p:nvPr/>
        </p:nvSpPr>
        <p:spPr bwMode="gray">
          <a:xfrm>
            <a:off x="476575" y="4608707"/>
            <a:ext cx="11718600" cy="3285032"/>
          </a:xfrm>
          <a:prstGeom prst="rect">
            <a:avLst/>
          </a:prstGeom>
        </p:spPr>
        <p:txBody>
          <a:bodyPr vert="horz" lIns="0" tIns="0" rIns="0" bIns="0" rtlCol="0">
            <a:normAutofit/>
          </a:bodyPr>
          <a:lstStyle>
            <a:lvl1pPr marL="395921" indent="-395921" algn="l" defTabSz="1088558" rtl="0" eaLnBrk="1" latinLnBrk="0" hangingPunct="1">
              <a:lnSpc>
                <a:spcPct val="90000"/>
              </a:lnSpc>
              <a:spcBef>
                <a:spcPts val="600"/>
              </a:spcBef>
              <a:buClr>
                <a:schemeClr val="accent1"/>
              </a:buClr>
              <a:buSzPct val="80000"/>
              <a:buFontTx/>
              <a:buNone/>
              <a:defRPr sz="5999" b="1" kern="1200">
                <a:solidFill>
                  <a:schemeClr val="tx1"/>
                </a:solidFill>
                <a:latin typeface="+mn-lt"/>
                <a:ea typeface="+mn-ea"/>
                <a:cs typeface="+mn-cs"/>
              </a:defRPr>
            </a:lvl1pPr>
            <a:lvl2pPr marL="395921" indent="0" algn="l" defTabSz="1088558" rtl="0" eaLnBrk="1" latinLnBrk="0" hangingPunct="1">
              <a:spcBef>
                <a:spcPts val="600"/>
              </a:spcBef>
              <a:buClr>
                <a:schemeClr val="accent1"/>
              </a:buClr>
              <a:buSzPct val="100000"/>
              <a:buFont typeface="Wingdings" pitchFamily="2" charset="2"/>
              <a:buNone/>
              <a:defRPr sz="12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solidFill>
                  <a:srgbClr val="FFC000"/>
                </a:solidFill>
                <a:latin typeface="Times New Roman" panose="02020603050405020304" pitchFamily="18" charset="0"/>
                <a:cs typeface="Times New Roman" panose="02020603050405020304" pitchFamily="18" charset="0"/>
              </a:rPr>
              <a:t>330 </a:t>
            </a:r>
            <a:r>
              <a:rPr lang="ru-RU" dirty="0">
                <a:solidFill>
                  <a:srgbClr val="FFC000"/>
                </a:solidFill>
                <a:latin typeface="Times New Roman" panose="02020603050405020304" pitchFamily="18" charset="0"/>
                <a:cs typeface="Times New Roman" panose="02020603050405020304" pitchFamily="18" charset="0"/>
              </a:rPr>
              <a:t>000</a:t>
            </a:r>
            <a:r>
              <a:rPr lang="ru-RU" sz="3600" dirty="0">
                <a:solidFill>
                  <a:srgbClr val="FFC000"/>
                </a:solidFill>
                <a:latin typeface="Times New Roman" panose="02020603050405020304" pitchFamily="18" charset="0"/>
                <a:cs typeface="Times New Roman" panose="02020603050405020304" pitchFamily="18" charset="0"/>
              </a:rPr>
              <a:t>+</a:t>
            </a:r>
            <a:r>
              <a:rPr lang="en-US" dirty="0">
                <a:solidFill>
                  <a:srgbClr val="FFC000"/>
                </a:solidFill>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компаний являются участниками крупнейшей экосистемы </a:t>
            </a:r>
            <a:r>
              <a:rPr lang="en-US" sz="4000" dirty="0">
                <a:latin typeface="Times New Roman" panose="02020603050405020304" pitchFamily="18" charset="0"/>
                <a:cs typeface="Times New Roman" panose="02020603050405020304" pitchFamily="18" charset="0"/>
              </a:rPr>
              <a:t>SAP</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5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612C-A8C6-5F41-8941-026C7D7F64B1}"/>
              </a:ext>
            </a:extLst>
          </p:cNvPr>
          <p:cNvSpPr>
            <a:spLocks noGrp="1"/>
          </p:cNvSpPr>
          <p:nvPr>
            <p:ph type="title"/>
          </p:nvPr>
        </p:nvSpPr>
        <p:spPr/>
        <p:txBody>
          <a:bodyPr/>
          <a:lstStyle/>
          <a:p>
            <a:r>
              <a:rPr lang="en-US" spc="30" dirty="0">
                <a:latin typeface="Times New Roman"/>
                <a:cs typeface="Times New Roman"/>
              </a:rPr>
              <a:t>SAP Ariba – </a:t>
            </a:r>
            <a:r>
              <a:rPr lang="ru-RU" spc="30" dirty="0">
                <a:solidFill>
                  <a:srgbClr val="FFC000"/>
                </a:solidFill>
                <a:latin typeface="Times New Roman"/>
                <a:cs typeface="Times New Roman"/>
              </a:rPr>
              <a:t>лидер</a:t>
            </a:r>
            <a:r>
              <a:rPr lang="ru-RU" spc="30" dirty="0">
                <a:latin typeface="Times New Roman"/>
                <a:cs typeface="Times New Roman"/>
              </a:rPr>
              <a:t> на рынке </a:t>
            </a:r>
            <a:r>
              <a:rPr lang="en-US" spc="30" dirty="0">
                <a:latin typeface="Times New Roman"/>
                <a:cs typeface="Times New Roman"/>
              </a:rPr>
              <a:t>IT-</a:t>
            </a:r>
            <a:r>
              <a:rPr lang="ru-RU" spc="30" dirty="0">
                <a:latin typeface="Times New Roman"/>
                <a:cs typeface="Times New Roman"/>
              </a:rPr>
              <a:t>решений по управлению закупками</a:t>
            </a:r>
          </a:p>
        </p:txBody>
      </p:sp>
      <p:pic>
        <p:nvPicPr>
          <p:cNvPr id="3" name="Content Placeholder 3">
            <a:extLst>
              <a:ext uri="{FF2B5EF4-FFF2-40B4-BE49-F238E27FC236}">
                <a16:creationId xmlns:a16="http://schemas.microsoft.com/office/drawing/2014/main" id="{805C442A-2A4E-2544-A224-424A4E7D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979" y="1247796"/>
            <a:ext cx="5096550" cy="5096550"/>
          </a:xfrm>
          <a:prstGeom prst="rect">
            <a:avLst/>
          </a:prstGeom>
        </p:spPr>
      </p:pic>
      <p:sp>
        <p:nvSpPr>
          <p:cNvPr id="4" name="Oval 3">
            <a:extLst>
              <a:ext uri="{FF2B5EF4-FFF2-40B4-BE49-F238E27FC236}">
                <a16:creationId xmlns:a16="http://schemas.microsoft.com/office/drawing/2014/main" id="{266ABDF1-7903-104C-B422-EFE99A8D8D25}"/>
              </a:ext>
            </a:extLst>
          </p:cNvPr>
          <p:cNvSpPr/>
          <p:nvPr/>
        </p:nvSpPr>
        <p:spPr bwMode="gray">
          <a:xfrm>
            <a:off x="4146629" y="2528449"/>
            <a:ext cx="1574157" cy="337292"/>
          </a:xfrm>
          <a:prstGeom prst="ellipse">
            <a:avLst/>
          </a:prstGeom>
          <a:noFill/>
          <a:ln w="1905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 name="Rectangle 4">
            <a:extLst>
              <a:ext uri="{FF2B5EF4-FFF2-40B4-BE49-F238E27FC236}">
                <a16:creationId xmlns:a16="http://schemas.microsoft.com/office/drawing/2014/main" id="{86E19CAB-8E53-FE49-8765-7A879ACB0AC2}"/>
              </a:ext>
            </a:extLst>
          </p:cNvPr>
          <p:cNvSpPr/>
          <p:nvPr/>
        </p:nvSpPr>
        <p:spPr>
          <a:xfrm>
            <a:off x="5949707" y="1259742"/>
            <a:ext cx="4713150" cy="261610"/>
          </a:xfrm>
          <a:prstGeom prst="rect">
            <a:avLst/>
          </a:prstGeom>
        </p:spPr>
        <p:txBody>
          <a:bodyPr wrap="none">
            <a:spAutoFit/>
          </a:bodyPr>
          <a:lstStyle/>
          <a:p>
            <a:pPr>
              <a:buClrTx/>
              <a:buSzTx/>
              <a:buFontTx/>
              <a:buNone/>
            </a:pPr>
            <a:r>
              <a:rPr lang="en-US" sz="1100" u="sng" dirty="0"/>
              <a:t>https://</a:t>
            </a:r>
            <a:r>
              <a:rPr lang="en-US" sz="1100" u="sng" dirty="0" err="1"/>
              <a:t>www.gartner.com</a:t>
            </a:r>
            <a:r>
              <a:rPr lang="en-US" sz="1100" u="sng" dirty="0"/>
              <a:t>/doc/</a:t>
            </a:r>
            <a:r>
              <a:rPr lang="en-US" sz="1100" u="sng" dirty="0" err="1"/>
              <a:t>reprints?id</a:t>
            </a:r>
            <a:r>
              <a:rPr lang="en-US" sz="1100" u="sng" dirty="0"/>
              <a:t>=1-50MCVQJ&amp;ct=180522&amp;st=</a:t>
            </a:r>
            <a:r>
              <a:rPr lang="en-US" sz="1100" u="sng" dirty="0" err="1"/>
              <a:t>sb</a:t>
            </a:r>
            <a:endParaRPr lang="ru-RU" sz="1100" u="sng" dirty="0"/>
          </a:p>
        </p:txBody>
      </p:sp>
      <p:sp>
        <p:nvSpPr>
          <p:cNvPr id="6" name="Rectangle 5">
            <a:extLst>
              <a:ext uri="{FF2B5EF4-FFF2-40B4-BE49-F238E27FC236}">
                <a16:creationId xmlns:a16="http://schemas.microsoft.com/office/drawing/2014/main" id="{2A5826BE-8BC1-EF4C-BC99-A4F1B830DBA6}"/>
              </a:ext>
            </a:extLst>
          </p:cNvPr>
          <p:cNvSpPr/>
          <p:nvPr/>
        </p:nvSpPr>
        <p:spPr>
          <a:xfrm>
            <a:off x="5949707" y="1676609"/>
            <a:ext cx="5530885" cy="4524315"/>
          </a:xfrm>
          <a:prstGeom prst="rect">
            <a:avLst/>
          </a:prstGeom>
        </p:spPr>
        <p:txBody>
          <a:bodyPr wrap="square">
            <a:spAutoFit/>
          </a:bodyPr>
          <a:lstStyle/>
          <a:p>
            <a:r>
              <a:rPr lang="en-US" sz="1800" dirty="0">
                <a:latin typeface="Times New Roman" panose="02020603050405020304" pitchFamily="18" charset="0"/>
                <a:ea typeface="+mj-ea"/>
                <a:cs typeface="Times New Roman" panose="02020603050405020304" pitchFamily="18" charset="0"/>
              </a:rPr>
              <a:t>SAP Ariba had </a:t>
            </a:r>
            <a:r>
              <a:rPr lang="en-US" sz="1800" b="1" dirty="0">
                <a:solidFill>
                  <a:srgbClr val="FFC000"/>
                </a:solidFill>
                <a:latin typeface="Times New Roman" panose="02020603050405020304" pitchFamily="18" charset="0"/>
                <a:ea typeface="+mj-ea"/>
                <a:cs typeface="Times New Roman" panose="02020603050405020304" pitchFamily="18" charset="0"/>
              </a:rPr>
              <a:t>the best reference customer score</a:t>
            </a:r>
            <a:r>
              <a:rPr lang="en-US" sz="1800" dirty="0">
                <a:latin typeface="Times New Roman" panose="02020603050405020304" pitchFamily="18" charset="0"/>
                <a:ea typeface="+mj-ea"/>
                <a:cs typeface="Times New Roman" panose="02020603050405020304" pitchFamily="18" charset="0"/>
              </a:rPr>
              <a:t> of all the vendors in this Magic Quadrant for the change over the past year in customers' overall experience with the vendor and its P2P suite solution</a:t>
            </a:r>
            <a:endParaRPr lang="ru-RU" sz="1800" dirty="0">
              <a:latin typeface="Times New Roman" panose="02020603050405020304" pitchFamily="18" charset="0"/>
              <a:ea typeface="+mj-ea"/>
              <a:cs typeface="Times New Roman" panose="02020603050405020304" pitchFamily="18" charset="0"/>
            </a:endParaRPr>
          </a:p>
          <a:p>
            <a:endParaRPr lang="en-US" sz="1800" dirty="0">
              <a:latin typeface="Times New Roman" panose="02020603050405020304" pitchFamily="18" charset="0"/>
              <a:ea typeface="+mj-ea"/>
              <a:cs typeface="Times New Roman" panose="02020603050405020304" pitchFamily="18" charset="0"/>
            </a:endParaRPr>
          </a:p>
          <a:p>
            <a:r>
              <a:rPr lang="en-US" sz="1800" dirty="0">
                <a:latin typeface="Times New Roman" panose="02020603050405020304" pitchFamily="18" charset="0"/>
                <a:ea typeface="+mj-ea"/>
                <a:cs typeface="Times New Roman" panose="02020603050405020304" pitchFamily="18" charset="0"/>
              </a:rPr>
              <a:t>SAP Ariba's </a:t>
            </a:r>
            <a:r>
              <a:rPr lang="en-US" sz="1800" b="1" dirty="0">
                <a:solidFill>
                  <a:srgbClr val="FFC000"/>
                </a:solidFill>
                <a:latin typeface="Times New Roman" panose="02020603050405020304" pitchFamily="18" charset="0"/>
                <a:ea typeface="+mj-ea"/>
                <a:cs typeface="Times New Roman" panose="02020603050405020304" pitchFamily="18" charset="0"/>
              </a:rPr>
              <a:t>improvements to the UI </a:t>
            </a:r>
            <a:r>
              <a:rPr lang="en-US" sz="1800" dirty="0">
                <a:latin typeface="Times New Roman" panose="02020603050405020304" pitchFamily="18" charset="0"/>
                <a:ea typeface="+mj-ea"/>
                <a:cs typeface="Times New Roman" panose="02020603050405020304" pitchFamily="18" charset="0"/>
              </a:rPr>
              <a:t>were well-received by the customer base</a:t>
            </a:r>
            <a:endParaRPr lang="ru-RU" sz="1800" dirty="0">
              <a:latin typeface="Times New Roman" panose="02020603050405020304" pitchFamily="18" charset="0"/>
              <a:ea typeface="+mj-ea"/>
              <a:cs typeface="Times New Roman" panose="02020603050405020304" pitchFamily="18" charset="0"/>
            </a:endParaRPr>
          </a:p>
          <a:p>
            <a:endParaRPr lang="en-US" sz="1800" dirty="0">
              <a:latin typeface="Times New Roman" panose="02020603050405020304" pitchFamily="18" charset="0"/>
              <a:ea typeface="+mj-ea"/>
              <a:cs typeface="Times New Roman" panose="02020603050405020304" pitchFamily="18" charset="0"/>
            </a:endParaRPr>
          </a:p>
          <a:p>
            <a:r>
              <a:rPr lang="en-US" sz="1800" dirty="0">
                <a:latin typeface="Times New Roman" panose="02020603050405020304" pitchFamily="18" charset="0"/>
                <a:ea typeface="+mj-ea"/>
                <a:cs typeface="Times New Roman" panose="02020603050405020304" pitchFamily="18" charset="0"/>
              </a:rPr>
              <a:t>SAP Ariba provides one of </a:t>
            </a:r>
            <a:r>
              <a:rPr lang="en-US" sz="1800" b="1" dirty="0">
                <a:solidFill>
                  <a:srgbClr val="FFC000"/>
                </a:solidFill>
                <a:latin typeface="Times New Roman" panose="02020603050405020304" pitchFamily="18" charset="0"/>
                <a:ea typeface="+mj-ea"/>
                <a:cs typeface="Times New Roman" panose="02020603050405020304" pitchFamily="18" charset="0"/>
              </a:rPr>
              <a:t>the largest supplier network</a:t>
            </a:r>
            <a:r>
              <a:rPr lang="en-US" sz="1800" dirty="0">
                <a:latin typeface="Times New Roman" panose="02020603050405020304" pitchFamily="18" charset="0"/>
                <a:ea typeface="+mj-ea"/>
                <a:cs typeface="Times New Roman" panose="02020603050405020304" pitchFamily="18" charset="0"/>
              </a:rPr>
              <a:t>s of any vendor evaluated in this Magic Quadrant. SAP is also one of the world's largest software companies</a:t>
            </a:r>
            <a:endParaRPr lang="ru-RU" sz="1800" dirty="0">
              <a:latin typeface="Times New Roman" panose="02020603050405020304" pitchFamily="18" charset="0"/>
              <a:ea typeface="+mj-ea"/>
              <a:cs typeface="Times New Roman" panose="02020603050405020304" pitchFamily="18" charset="0"/>
            </a:endParaRPr>
          </a:p>
          <a:p>
            <a:endParaRPr lang="en-US" sz="1800" dirty="0">
              <a:latin typeface="Times New Roman" panose="02020603050405020304" pitchFamily="18" charset="0"/>
              <a:ea typeface="+mj-ea"/>
              <a:cs typeface="Times New Roman" panose="02020603050405020304" pitchFamily="18" charset="0"/>
            </a:endParaRPr>
          </a:p>
          <a:p>
            <a:r>
              <a:rPr lang="en-US" sz="1800" dirty="0">
                <a:latin typeface="Times New Roman" panose="02020603050405020304" pitchFamily="18" charset="0"/>
                <a:ea typeface="+mj-ea"/>
                <a:cs typeface="Times New Roman" panose="02020603050405020304" pitchFamily="18" charset="0"/>
              </a:rPr>
              <a:t>SAP Ariba's ability to provide opportunities for customers to share </a:t>
            </a:r>
            <a:r>
              <a:rPr lang="en-US" sz="1800" b="1" dirty="0">
                <a:solidFill>
                  <a:srgbClr val="FFC000"/>
                </a:solidFill>
                <a:latin typeface="Times New Roman" panose="02020603050405020304" pitchFamily="18" charset="0"/>
                <a:ea typeface="+mj-ea"/>
                <a:cs typeface="Times New Roman" panose="02020603050405020304" pitchFamily="18" charset="0"/>
              </a:rPr>
              <a:t>best practices </a:t>
            </a:r>
            <a:r>
              <a:rPr lang="en-US" sz="1800" dirty="0">
                <a:latin typeface="Times New Roman" panose="02020603050405020304" pitchFamily="18" charset="0"/>
                <a:ea typeface="+mj-ea"/>
                <a:cs typeface="Times New Roman" panose="02020603050405020304" pitchFamily="18" charset="0"/>
              </a:rPr>
              <a:t>with other customers ranked very highly among reference customers</a:t>
            </a:r>
          </a:p>
        </p:txBody>
      </p:sp>
    </p:spTree>
    <p:extLst>
      <p:ext uri="{BB962C8B-B14F-4D97-AF65-F5344CB8AC3E}">
        <p14:creationId xmlns:p14="http://schemas.microsoft.com/office/powerpoint/2010/main" val="297836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p:txBody>
          <a:bodyPr/>
          <a:lstStyle/>
          <a:p>
            <a:r>
              <a:rPr lang="ru-RU" dirty="0"/>
              <a:t>Закупки </a:t>
            </a:r>
            <a:r>
              <a:rPr lang="ru-RU" dirty="0">
                <a:solidFill>
                  <a:schemeClr val="accent1"/>
                </a:solidFill>
              </a:rPr>
              <a:t>2025</a:t>
            </a:r>
            <a:endParaRPr lang="en-US" dirty="0">
              <a:solidFill>
                <a:schemeClr val="accent1"/>
              </a:solidFill>
            </a:endParaRPr>
          </a:p>
        </p:txBody>
      </p:sp>
    </p:spTree>
    <p:extLst>
      <p:ext uri="{BB962C8B-B14F-4D97-AF65-F5344CB8AC3E}">
        <p14:creationId xmlns:p14="http://schemas.microsoft.com/office/powerpoint/2010/main" val="1174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D9DB-312C-144E-8A14-BA9C6C503452}"/>
              </a:ext>
            </a:extLst>
          </p:cNvPr>
          <p:cNvSpPr>
            <a:spLocks noGrp="1"/>
          </p:cNvSpPr>
          <p:nvPr>
            <p:ph type="title"/>
          </p:nvPr>
        </p:nvSpPr>
        <p:spPr/>
        <p:txBody>
          <a:bodyPr/>
          <a:lstStyle/>
          <a:p>
            <a:r>
              <a:rPr lang="ru-RU" spc="30" dirty="0">
                <a:latin typeface="Times New Roman"/>
                <a:cs typeface="Times New Roman"/>
              </a:rPr>
              <a:t>Организационная структура </a:t>
            </a:r>
            <a:r>
              <a:rPr lang="ru-RU" spc="30" dirty="0">
                <a:solidFill>
                  <a:srgbClr val="FFC000"/>
                </a:solidFill>
                <a:latin typeface="Times New Roman"/>
                <a:cs typeface="Times New Roman"/>
              </a:rPr>
              <a:t>Департамента закупок в нефтегазовом холдинге</a:t>
            </a:r>
          </a:p>
        </p:txBody>
      </p:sp>
      <p:sp>
        <p:nvSpPr>
          <p:cNvPr id="3" name="object 6">
            <a:extLst>
              <a:ext uri="{FF2B5EF4-FFF2-40B4-BE49-F238E27FC236}">
                <a16:creationId xmlns:a16="http://schemas.microsoft.com/office/drawing/2014/main" id="{90D76FEA-6E07-0040-AFB1-EA7E123AA8ED}"/>
              </a:ext>
            </a:extLst>
          </p:cNvPr>
          <p:cNvSpPr/>
          <p:nvPr/>
        </p:nvSpPr>
        <p:spPr>
          <a:xfrm>
            <a:off x="1683952" y="1209336"/>
            <a:ext cx="4476810" cy="3809395"/>
          </a:xfrm>
          <a:prstGeom prst="rect">
            <a:avLst/>
          </a:prstGeom>
          <a:blipFill>
            <a:blip r:embed="rId3" cstate="print"/>
            <a:stretch>
              <a:fillRect/>
            </a:stretch>
          </a:blipFill>
        </p:spPr>
        <p:txBody>
          <a:bodyPr wrap="square" lIns="0" tIns="0" rIns="0" bIns="0" rtlCol="0"/>
          <a:lstStyle/>
          <a:p>
            <a:pPr marR="3921125" algn="ctr">
              <a:lnSpc>
                <a:spcPts val="1080"/>
              </a:lnSpc>
            </a:pPr>
            <a:endParaRPr lang="en-US" sz="1050" spc="90" dirty="0">
              <a:latin typeface="Times New Roman" panose="02020603050405020304" pitchFamily="18" charset="0"/>
              <a:cs typeface="Times New Roman" panose="02020603050405020304" pitchFamily="18" charset="0"/>
            </a:endParaRPr>
          </a:p>
        </p:txBody>
      </p:sp>
      <p:sp>
        <p:nvSpPr>
          <p:cNvPr id="4" name="object 8">
            <a:extLst>
              <a:ext uri="{FF2B5EF4-FFF2-40B4-BE49-F238E27FC236}">
                <a16:creationId xmlns:a16="http://schemas.microsoft.com/office/drawing/2014/main" id="{BB6D7EA1-8520-4543-B23D-6928ED285550}"/>
              </a:ext>
            </a:extLst>
          </p:cNvPr>
          <p:cNvSpPr txBox="1"/>
          <p:nvPr/>
        </p:nvSpPr>
        <p:spPr>
          <a:xfrm>
            <a:off x="5410820" y="2699920"/>
            <a:ext cx="4558893" cy="675185"/>
          </a:xfrm>
          <a:prstGeom prst="rect">
            <a:avLst/>
          </a:prstGeom>
        </p:spPr>
        <p:txBody>
          <a:bodyPr vert="horz" wrap="square" lIns="0" tIns="13335" rIns="0" bIns="0" rtlCol="0">
            <a:spAutoFit/>
          </a:bodyPr>
          <a:lstStyle/>
          <a:p>
            <a:pPr marL="12700" marR="5080">
              <a:lnSpc>
                <a:spcPct val="100000"/>
              </a:lnSpc>
              <a:spcBef>
                <a:spcPts val="105"/>
              </a:spcBef>
            </a:pPr>
            <a:r>
              <a:rPr lang="ru-RU" sz="1100" b="1" spc="50" dirty="0">
                <a:latin typeface="Times New Roman" panose="02020603050405020304" pitchFamily="18" charset="0"/>
                <a:cs typeface="Times New Roman" panose="02020603050405020304" pitchFamily="18" charset="0"/>
              </a:rPr>
              <a:t>Партнерства и сотрудничества с бизнес-подразделениями </a:t>
            </a:r>
            <a:br>
              <a:rPr lang="ru-RU" sz="1100" b="1" spc="50" dirty="0">
                <a:latin typeface="Times New Roman" panose="02020603050405020304" pitchFamily="18" charset="0"/>
                <a:cs typeface="Times New Roman" panose="02020603050405020304" pitchFamily="18" charset="0"/>
              </a:rPr>
            </a:br>
            <a:r>
              <a:rPr lang="ru-RU" sz="1100" b="1" spc="50" dirty="0">
                <a:latin typeface="Times New Roman" panose="02020603050405020304" pitchFamily="18" charset="0"/>
                <a:cs typeface="Times New Roman" panose="02020603050405020304" pitchFamily="18" charset="0"/>
              </a:rPr>
              <a:t>для управления экономией затрат</a:t>
            </a:r>
            <a:endParaRPr lang="de-DE" sz="1100" b="1" spc="50" dirty="0">
              <a:latin typeface="Times New Roman" panose="02020603050405020304" pitchFamily="18" charset="0"/>
              <a:cs typeface="Times New Roman" panose="02020603050405020304" pitchFamily="18" charset="0"/>
            </a:endParaRPr>
          </a:p>
          <a:p>
            <a:pPr marL="12700" marR="154940">
              <a:lnSpc>
                <a:spcPct val="100000"/>
              </a:lnSpc>
            </a:pP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Управление затратами по категории</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Управление поставщиками</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Управление контрактами </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Инновации</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Поиск поставщиков</a:t>
            </a:r>
            <a:endParaRPr lang="de-DE" sz="1000" spc="5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object 9">
            <a:extLst>
              <a:ext uri="{FF2B5EF4-FFF2-40B4-BE49-F238E27FC236}">
                <a16:creationId xmlns:a16="http://schemas.microsoft.com/office/drawing/2014/main" id="{C5F255EA-0128-D143-9A7E-AF9369ECE77F}"/>
              </a:ext>
            </a:extLst>
          </p:cNvPr>
          <p:cNvSpPr txBox="1"/>
          <p:nvPr/>
        </p:nvSpPr>
        <p:spPr>
          <a:xfrm>
            <a:off x="6240274" y="3863467"/>
            <a:ext cx="3729439" cy="1306127"/>
          </a:xfrm>
          <a:prstGeom prst="rect">
            <a:avLst/>
          </a:prstGeom>
        </p:spPr>
        <p:txBody>
          <a:bodyPr vert="horz" wrap="square" lIns="0" tIns="13335" rIns="0" bIns="0" rtlCol="0">
            <a:spAutoFit/>
          </a:bodyPr>
          <a:lstStyle/>
          <a:p>
            <a:pPr marL="12700" marR="5080">
              <a:lnSpc>
                <a:spcPct val="100000"/>
              </a:lnSpc>
              <a:spcBef>
                <a:spcPts val="105"/>
              </a:spcBef>
            </a:pPr>
            <a:r>
              <a:rPr lang="ru-RU" sz="1100" b="1" spc="50" dirty="0">
                <a:latin typeface="Times New Roman" panose="02020603050405020304" pitchFamily="18" charset="0"/>
                <a:cs typeface="Times New Roman" panose="02020603050405020304" pitchFamily="18" charset="0"/>
              </a:rPr>
              <a:t>Выполнение высоко автоматизированного </a:t>
            </a:r>
            <a:br>
              <a:rPr lang="ru-RU" sz="1100" b="1" spc="50" dirty="0">
                <a:latin typeface="Times New Roman" panose="02020603050405020304" pitchFamily="18" charset="0"/>
                <a:cs typeface="Times New Roman" panose="02020603050405020304" pitchFamily="18" charset="0"/>
              </a:rPr>
            </a:br>
            <a:r>
              <a:rPr lang="ru-RU" sz="1100" b="1" spc="50" dirty="0">
                <a:latin typeface="Times New Roman" panose="02020603050405020304" pitchFamily="18" charset="0"/>
                <a:cs typeface="Times New Roman" panose="02020603050405020304" pitchFamily="18" charset="0"/>
              </a:rPr>
              <a:t>и автономного набора активностей для оптимизации затрат, аккуратности процесса и времени закупочного цикла</a:t>
            </a:r>
            <a:endParaRPr lang="de-DE" sz="1100" b="1" spc="50" dirty="0">
              <a:latin typeface="Times New Roman" panose="02020603050405020304" pitchFamily="18" charset="0"/>
              <a:cs typeface="Times New Roman" panose="02020603050405020304" pitchFamily="18" charset="0"/>
            </a:endParaRPr>
          </a:p>
          <a:p>
            <a:pPr marL="12700" marR="45720">
              <a:lnSpc>
                <a:spcPct val="100000"/>
              </a:lnSpc>
            </a:pP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Транзакционные закупки </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обработка заказов и счетов</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поступление материалов и приемка услуг</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аудиты</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тактическая закупка</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Управление основными данными </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Аналитика</a:t>
            </a:r>
            <a:r>
              <a:rPr lang="de-DE" sz="1000" spc="50"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 Поддержка</a:t>
            </a:r>
            <a:endParaRPr lang="de-DE" sz="1000" spc="5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object 14">
            <a:extLst>
              <a:ext uri="{FF2B5EF4-FFF2-40B4-BE49-F238E27FC236}">
                <a16:creationId xmlns:a16="http://schemas.microsoft.com/office/drawing/2014/main" id="{8ECA6353-3E3E-EB46-A8A6-4681E9A5B45F}"/>
              </a:ext>
            </a:extLst>
          </p:cNvPr>
          <p:cNvSpPr/>
          <p:nvPr/>
        </p:nvSpPr>
        <p:spPr>
          <a:xfrm>
            <a:off x="4038281" y="1199865"/>
            <a:ext cx="5931433" cy="68453"/>
          </a:xfrm>
          <a:custGeom>
            <a:avLst/>
            <a:gdLst/>
            <a:ahLst/>
            <a:cxnLst/>
            <a:rect l="l" t="t" r="r" b="b"/>
            <a:pathLst>
              <a:path w="4401820" h="50800">
                <a:moveTo>
                  <a:pt x="4376928" y="50292"/>
                </a:moveTo>
                <a:lnTo>
                  <a:pt x="4366450" y="48172"/>
                </a:lnTo>
                <a:lnTo>
                  <a:pt x="4358259" y="42481"/>
                </a:lnTo>
                <a:lnTo>
                  <a:pt x="4352925" y="34218"/>
                </a:lnTo>
                <a:lnTo>
                  <a:pt x="4351020" y="24384"/>
                </a:lnTo>
                <a:lnTo>
                  <a:pt x="4352925" y="14787"/>
                </a:lnTo>
                <a:lnTo>
                  <a:pt x="4358259" y="7048"/>
                </a:lnTo>
                <a:lnTo>
                  <a:pt x="4366450" y="1881"/>
                </a:lnTo>
                <a:lnTo>
                  <a:pt x="4376928" y="0"/>
                </a:lnTo>
                <a:lnTo>
                  <a:pt x="4386524" y="1881"/>
                </a:lnTo>
                <a:lnTo>
                  <a:pt x="4394263" y="7048"/>
                </a:lnTo>
                <a:lnTo>
                  <a:pt x="4399430" y="14787"/>
                </a:lnTo>
                <a:lnTo>
                  <a:pt x="4400714" y="21336"/>
                </a:lnTo>
                <a:lnTo>
                  <a:pt x="4376928" y="21336"/>
                </a:lnTo>
                <a:lnTo>
                  <a:pt x="4376928" y="27432"/>
                </a:lnTo>
                <a:lnTo>
                  <a:pt x="4400728" y="27432"/>
                </a:lnTo>
                <a:lnTo>
                  <a:pt x="4399430" y="34218"/>
                </a:lnTo>
                <a:lnTo>
                  <a:pt x="4394263" y="42481"/>
                </a:lnTo>
                <a:lnTo>
                  <a:pt x="4386524" y="48172"/>
                </a:lnTo>
                <a:lnTo>
                  <a:pt x="4376928" y="50292"/>
                </a:lnTo>
                <a:close/>
              </a:path>
              <a:path w="4401820" h="50800">
                <a:moveTo>
                  <a:pt x="4351610" y="27432"/>
                </a:moveTo>
                <a:lnTo>
                  <a:pt x="0" y="27432"/>
                </a:lnTo>
                <a:lnTo>
                  <a:pt x="0" y="21336"/>
                </a:lnTo>
                <a:lnTo>
                  <a:pt x="4351625" y="21336"/>
                </a:lnTo>
                <a:lnTo>
                  <a:pt x="4351020" y="24384"/>
                </a:lnTo>
                <a:lnTo>
                  <a:pt x="4351610" y="27432"/>
                </a:lnTo>
                <a:close/>
              </a:path>
              <a:path w="4401820" h="50800">
                <a:moveTo>
                  <a:pt x="4400728" y="27432"/>
                </a:moveTo>
                <a:lnTo>
                  <a:pt x="4376928" y="27432"/>
                </a:lnTo>
                <a:lnTo>
                  <a:pt x="4376928" y="21336"/>
                </a:lnTo>
                <a:lnTo>
                  <a:pt x="4400714" y="21336"/>
                </a:lnTo>
                <a:lnTo>
                  <a:pt x="4401312" y="24384"/>
                </a:lnTo>
                <a:lnTo>
                  <a:pt x="4400728" y="27432"/>
                </a:lnTo>
                <a:close/>
              </a:path>
            </a:pathLst>
          </a:custGeom>
          <a:solidFill>
            <a:srgbClr val="BFBFBF"/>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 name="object 15">
            <a:extLst>
              <a:ext uri="{FF2B5EF4-FFF2-40B4-BE49-F238E27FC236}">
                <a16:creationId xmlns:a16="http://schemas.microsoft.com/office/drawing/2014/main" id="{6CAC25CF-0FA0-334A-AB1F-940C8EFBC534}"/>
              </a:ext>
            </a:extLst>
          </p:cNvPr>
          <p:cNvSpPr/>
          <p:nvPr/>
        </p:nvSpPr>
        <p:spPr>
          <a:xfrm>
            <a:off x="4835756" y="2661738"/>
            <a:ext cx="5133958" cy="68453"/>
          </a:xfrm>
          <a:custGeom>
            <a:avLst/>
            <a:gdLst/>
            <a:ahLst/>
            <a:cxnLst/>
            <a:rect l="l" t="t" r="r" b="b"/>
            <a:pathLst>
              <a:path w="3810000" h="50800">
                <a:moveTo>
                  <a:pt x="3784092" y="50292"/>
                </a:moveTo>
                <a:lnTo>
                  <a:pt x="3774257" y="48172"/>
                </a:lnTo>
                <a:lnTo>
                  <a:pt x="3765994" y="42481"/>
                </a:lnTo>
                <a:lnTo>
                  <a:pt x="3760303" y="34218"/>
                </a:lnTo>
                <a:lnTo>
                  <a:pt x="3758184" y="24384"/>
                </a:lnTo>
                <a:lnTo>
                  <a:pt x="3760303" y="14787"/>
                </a:lnTo>
                <a:lnTo>
                  <a:pt x="3765994" y="7048"/>
                </a:lnTo>
                <a:lnTo>
                  <a:pt x="3774257" y="1881"/>
                </a:lnTo>
                <a:lnTo>
                  <a:pt x="3784092" y="0"/>
                </a:lnTo>
                <a:lnTo>
                  <a:pt x="3793926" y="1881"/>
                </a:lnTo>
                <a:lnTo>
                  <a:pt x="3802189" y="7048"/>
                </a:lnTo>
                <a:lnTo>
                  <a:pt x="3807880" y="14787"/>
                </a:lnTo>
                <a:lnTo>
                  <a:pt x="3809326" y="21336"/>
                </a:lnTo>
                <a:lnTo>
                  <a:pt x="3784092" y="21336"/>
                </a:lnTo>
                <a:lnTo>
                  <a:pt x="3784092" y="27432"/>
                </a:lnTo>
                <a:lnTo>
                  <a:pt x="3809343" y="27432"/>
                </a:lnTo>
                <a:lnTo>
                  <a:pt x="3807880" y="34218"/>
                </a:lnTo>
                <a:lnTo>
                  <a:pt x="3802189" y="42481"/>
                </a:lnTo>
                <a:lnTo>
                  <a:pt x="3793926" y="48172"/>
                </a:lnTo>
                <a:lnTo>
                  <a:pt x="3784092" y="50292"/>
                </a:lnTo>
                <a:close/>
              </a:path>
              <a:path w="3810000" h="50800">
                <a:moveTo>
                  <a:pt x="3758840" y="27432"/>
                </a:moveTo>
                <a:lnTo>
                  <a:pt x="0" y="27432"/>
                </a:lnTo>
                <a:lnTo>
                  <a:pt x="0" y="21336"/>
                </a:lnTo>
                <a:lnTo>
                  <a:pt x="3758857" y="21336"/>
                </a:lnTo>
                <a:lnTo>
                  <a:pt x="3758184" y="24384"/>
                </a:lnTo>
                <a:lnTo>
                  <a:pt x="3758840" y="27432"/>
                </a:lnTo>
                <a:close/>
              </a:path>
              <a:path w="3810000" h="50800">
                <a:moveTo>
                  <a:pt x="3809343" y="27432"/>
                </a:moveTo>
                <a:lnTo>
                  <a:pt x="3784092" y="27432"/>
                </a:lnTo>
                <a:lnTo>
                  <a:pt x="3784092" y="21336"/>
                </a:lnTo>
                <a:lnTo>
                  <a:pt x="3809326" y="21336"/>
                </a:lnTo>
                <a:lnTo>
                  <a:pt x="3810000" y="24384"/>
                </a:lnTo>
                <a:lnTo>
                  <a:pt x="3809343" y="27432"/>
                </a:lnTo>
                <a:close/>
              </a:path>
            </a:pathLst>
          </a:custGeom>
          <a:solidFill>
            <a:srgbClr val="BFBFBF"/>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8" name="object 16">
            <a:extLst>
              <a:ext uri="{FF2B5EF4-FFF2-40B4-BE49-F238E27FC236}">
                <a16:creationId xmlns:a16="http://schemas.microsoft.com/office/drawing/2014/main" id="{9FCC0420-5E6D-6744-A36B-1D592036691E}"/>
              </a:ext>
            </a:extLst>
          </p:cNvPr>
          <p:cNvSpPr/>
          <p:nvPr/>
        </p:nvSpPr>
        <p:spPr>
          <a:xfrm>
            <a:off x="5648886" y="3838192"/>
            <a:ext cx="4320828" cy="45719"/>
          </a:xfrm>
          <a:custGeom>
            <a:avLst/>
            <a:gdLst/>
            <a:ahLst/>
            <a:cxnLst/>
            <a:rect l="l" t="t" r="r" b="b"/>
            <a:pathLst>
              <a:path w="3333115" h="50800">
                <a:moveTo>
                  <a:pt x="3307080" y="50292"/>
                </a:moveTo>
                <a:lnTo>
                  <a:pt x="3297483" y="48387"/>
                </a:lnTo>
                <a:lnTo>
                  <a:pt x="3289744" y="43053"/>
                </a:lnTo>
                <a:lnTo>
                  <a:pt x="3284577" y="34861"/>
                </a:lnTo>
                <a:lnTo>
                  <a:pt x="3282696" y="24384"/>
                </a:lnTo>
                <a:lnTo>
                  <a:pt x="3284577" y="14787"/>
                </a:lnTo>
                <a:lnTo>
                  <a:pt x="3289744" y="7048"/>
                </a:lnTo>
                <a:lnTo>
                  <a:pt x="3297483" y="1881"/>
                </a:lnTo>
                <a:lnTo>
                  <a:pt x="3307080" y="0"/>
                </a:lnTo>
                <a:lnTo>
                  <a:pt x="3316914" y="1881"/>
                </a:lnTo>
                <a:lnTo>
                  <a:pt x="3325177" y="7048"/>
                </a:lnTo>
                <a:lnTo>
                  <a:pt x="3330868" y="14787"/>
                </a:lnTo>
                <a:lnTo>
                  <a:pt x="3332315" y="21336"/>
                </a:lnTo>
                <a:lnTo>
                  <a:pt x="3307080" y="21336"/>
                </a:lnTo>
                <a:lnTo>
                  <a:pt x="3307080" y="27432"/>
                </a:lnTo>
                <a:lnTo>
                  <a:pt x="3332371" y="27432"/>
                </a:lnTo>
                <a:lnTo>
                  <a:pt x="3330868" y="34861"/>
                </a:lnTo>
                <a:lnTo>
                  <a:pt x="3325177" y="43053"/>
                </a:lnTo>
                <a:lnTo>
                  <a:pt x="3316914" y="48387"/>
                </a:lnTo>
                <a:lnTo>
                  <a:pt x="3307080" y="50292"/>
                </a:lnTo>
                <a:close/>
              </a:path>
              <a:path w="3333115" h="50800">
                <a:moveTo>
                  <a:pt x="3283243" y="27432"/>
                </a:moveTo>
                <a:lnTo>
                  <a:pt x="0" y="27432"/>
                </a:lnTo>
                <a:lnTo>
                  <a:pt x="0" y="21336"/>
                </a:lnTo>
                <a:lnTo>
                  <a:pt x="3283293" y="21336"/>
                </a:lnTo>
                <a:lnTo>
                  <a:pt x="3282696" y="24384"/>
                </a:lnTo>
                <a:lnTo>
                  <a:pt x="3283243" y="27432"/>
                </a:lnTo>
                <a:close/>
              </a:path>
              <a:path w="3333115" h="50800">
                <a:moveTo>
                  <a:pt x="3332371" y="27432"/>
                </a:moveTo>
                <a:lnTo>
                  <a:pt x="3307080" y="27432"/>
                </a:lnTo>
                <a:lnTo>
                  <a:pt x="3307080" y="21336"/>
                </a:lnTo>
                <a:lnTo>
                  <a:pt x="3332315" y="21336"/>
                </a:lnTo>
                <a:lnTo>
                  <a:pt x="3332988" y="24384"/>
                </a:lnTo>
                <a:lnTo>
                  <a:pt x="3332371" y="27432"/>
                </a:lnTo>
                <a:close/>
              </a:path>
            </a:pathLst>
          </a:custGeom>
          <a:solidFill>
            <a:srgbClr val="BFBFBF"/>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9" name="object 18">
            <a:extLst>
              <a:ext uri="{FF2B5EF4-FFF2-40B4-BE49-F238E27FC236}">
                <a16:creationId xmlns:a16="http://schemas.microsoft.com/office/drawing/2014/main" id="{7D3D2498-4FD8-7F40-BA8E-B00D60FD3418}"/>
              </a:ext>
            </a:extLst>
          </p:cNvPr>
          <p:cNvSpPr txBox="1"/>
          <p:nvPr/>
        </p:nvSpPr>
        <p:spPr>
          <a:xfrm>
            <a:off x="2724529" y="4390526"/>
            <a:ext cx="2395656" cy="198131"/>
          </a:xfrm>
          <a:prstGeom prst="rect">
            <a:avLst/>
          </a:prstGeom>
        </p:spPr>
        <p:txBody>
          <a:bodyPr vert="horz" wrap="square" lIns="0" tIns="13335" rIns="0" bIns="0" rtlCol="0">
            <a:spAutoFit/>
          </a:bodyPr>
          <a:lstStyle/>
          <a:p>
            <a:pPr marL="29209" marR="5080" indent="-17145" algn="ctr">
              <a:spcBef>
                <a:spcPts val="105"/>
              </a:spcBef>
            </a:pPr>
            <a:r>
              <a:rPr lang="ru-RU" sz="1200" b="1" spc="90" dirty="0">
                <a:latin typeface="Times New Roman" panose="02020603050405020304" pitchFamily="18" charset="0"/>
                <a:cs typeface="Times New Roman" panose="02020603050405020304" pitchFamily="18" charset="0"/>
              </a:rPr>
              <a:t>Единый центр обслуживания</a:t>
            </a:r>
            <a:endParaRPr lang="de-DE" sz="1200" b="1" spc="90" dirty="0">
              <a:latin typeface="Times New Roman" panose="02020603050405020304" pitchFamily="18" charset="0"/>
              <a:cs typeface="Times New Roman" panose="02020603050405020304" pitchFamily="18" charset="0"/>
            </a:endParaRPr>
          </a:p>
        </p:txBody>
      </p:sp>
      <p:sp>
        <p:nvSpPr>
          <p:cNvPr id="10" name="object 19">
            <a:extLst>
              <a:ext uri="{FF2B5EF4-FFF2-40B4-BE49-F238E27FC236}">
                <a16:creationId xmlns:a16="http://schemas.microsoft.com/office/drawing/2014/main" id="{038CDEAF-1A0D-AD4F-B52E-7D441506CA51}"/>
              </a:ext>
            </a:extLst>
          </p:cNvPr>
          <p:cNvSpPr txBox="1"/>
          <p:nvPr/>
        </p:nvSpPr>
        <p:spPr>
          <a:xfrm>
            <a:off x="2720349" y="3300262"/>
            <a:ext cx="2268059" cy="198131"/>
          </a:xfrm>
          <a:prstGeom prst="rect">
            <a:avLst/>
          </a:prstGeom>
        </p:spPr>
        <p:txBody>
          <a:bodyPr vert="horz" wrap="square" lIns="0" tIns="13335" rIns="0" bIns="0" rtlCol="0">
            <a:spAutoFit/>
          </a:bodyPr>
          <a:lstStyle/>
          <a:p>
            <a:pPr marL="29209" marR="5080" indent="-17145" algn="ctr">
              <a:lnSpc>
                <a:spcPct val="100000"/>
              </a:lnSpc>
              <a:spcBef>
                <a:spcPts val="105"/>
              </a:spcBef>
            </a:pPr>
            <a:r>
              <a:rPr lang="ru-RU" sz="1200" b="1" spc="90" dirty="0">
                <a:latin typeface="Times New Roman" panose="02020603050405020304" pitchFamily="18" charset="0"/>
                <a:cs typeface="Times New Roman" panose="02020603050405020304" pitchFamily="18" charset="0"/>
              </a:rPr>
              <a:t>Закупки бизнес-единиц</a:t>
            </a:r>
            <a:endParaRPr lang="de-DE" sz="1200" b="1" spc="90" dirty="0">
              <a:latin typeface="Times New Roman" panose="02020603050405020304" pitchFamily="18" charset="0"/>
              <a:cs typeface="Times New Roman" panose="02020603050405020304" pitchFamily="18" charset="0"/>
            </a:endParaRPr>
          </a:p>
        </p:txBody>
      </p:sp>
      <p:sp>
        <p:nvSpPr>
          <p:cNvPr id="11" name="object 20">
            <a:extLst>
              <a:ext uri="{FF2B5EF4-FFF2-40B4-BE49-F238E27FC236}">
                <a16:creationId xmlns:a16="http://schemas.microsoft.com/office/drawing/2014/main" id="{E088CD52-B5A8-B345-83DB-27E71BA4E82C}"/>
              </a:ext>
            </a:extLst>
          </p:cNvPr>
          <p:cNvSpPr txBox="1"/>
          <p:nvPr/>
        </p:nvSpPr>
        <p:spPr>
          <a:xfrm>
            <a:off x="3495592" y="1235687"/>
            <a:ext cx="6474122" cy="659796"/>
          </a:xfrm>
          <a:prstGeom prst="rect">
            <a:avLst/>
          </a:prstGeom>
        </p:spPr>
        <p:txBody>
          <a:bodyPr vert="horz" wrap="square" lIns="0" tIns="13335" rIns="0" bIns="0" rtlCol="0">
            <a:spAutoFit/>
          </a:bodyPr>
          <a:lstStyle/>
          <a:p>
            <a:pPr marL="1239520" marR="5080">
              <a:lnSpc>
                <a:spcPct val="100000"/>
              </a:lnSpc>
              <a:spcBef>
                <a:spcPts val="105"/>
              </a:spcBef>
            </a:pPr>
            <a:r>
              <a:rPr lang="ru-RU" sz="1100" b="1" spc="50" dirty="0">
                <a:latin typeface="Times New Roman" panose="02020603050405020304" pitchFamily="18" charset="0"/>
                <a:cs typeface="Times New Roman" panose="02020603050405020304" pitchFamily="18" charset="0"/>
              </a:rPr>
              <a:t>Оптимизация динамической модели закупок и предоставление ценности через корпоративные цели холдинга</a:t>
            </a:r>
            <a:endParaRPr sz="1100" b="1" dirty="0">
              <a:latin typeface="Times New Roman" panose="02020603050405020304" pitchFamily="18" charset="0"/>
              <a:cs typeface="Times New Roman" panose="02020603050405020304" pitchFamily="18" charset="0"/>
            </a:endParaRPr>
          </a:p>
          <a:p>
            <a:pPr marL="1239520" marR="81280">
              <a:lnSpc>
                <a:spcPct val="100000"/>
              </a:lnSpc>
            </a:pPr>
            <a:r>
              <a:rPr lang="ru-RU" sz="1000" spc="5" dirty="0">
                <a:solidFill>
                  <a:schemeClr val="tx1">
                    <a:lumMod val="75000"/>
                    <a:lumOff val="25000"/>
                  </a:schemeClr>
                </a:solidFill>
                <a:latin typeface="Times New Roman" panose="02020603050405020304" pitchFamily="18" charset="0"/>
                <a:cs typeface="Times New Roman" panose="02020603050405020304" pitchFamily="18" charset="0"/>
              </a:rPr>
              <a:t>Риски, устойчивость и бренд </a:t>
            </a:r>
            <a:r>
              <a:rPr sz="1000" spc="100" dirty="0">
                <a:solidFill>
                  <a:schemeClr val="tx1">
                    <a:lumMod val="75000"/>
                    <a:lumOff val="25000"/>
                  </a:schemeClr>
                </a:solidFill>
                <a:latin typeface="Times New Roman" panose="02020603050405020304" pitchFamily="18" charset="0"/>
                <a:cs typeface="Times New Roman" panose="02020603050405020304" pitchFamily="18" charset="0"/>
              </a:rPr>
              <a:t>|</a:t>
            </a:r>
            <a:r>
              <a:rPr sz="1000" spc="-45"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000" spc="15" dirty="0">
                <a:solidFill>
                  <a:schemeClr val="tx1">
                    <a:lumMod val="75000"/>
                    <a:lumOff val="25000"/>
                  </a:schemeClr>
                </a:solidFill>
                <a:latin typeface="Times New Roman" panose="02020603050405020304" pitchFamily="18" charset="0"/>
                <a:cs typeface="Times New Roman" panose="02020603050405020304" pitchFamily="18" charset="0"/>
              </a:rPr>
              <a:t>Управление ценностью и аналитика </a:t>
            </a:r>
            <a:r>
              <a:rPr sz="1000" spc="50" dirty="0">
                <a:solidFill>
                  <a:schemeClr val="tx1">
                    <a:lumMod val="75000"/>
                    <a:lumOff val="25000"/>
                  </a:schemeClr>
                </a:solidFill>
                <a:latin typeface="Times New Roman" panose="02020603050405020304" pitchFamily="18" charset="0"/>
                <a:cs typeface="Times New Roman" panose="02020603050405020304" pitchFamily="18" charset="0"/>
              </a:rPr>
              <a:t>|</a:t>
            </a:r>
            <a:r>
              <a:rPr lang="ru-RU" sz="1000" spc="50" dirty="0">
                <a:solidFill>
                  <a:schemeClr val="tx1">
                    <a:lumMod val="75000"/>
                    <a:lumOff val="25000"/>
                  </a:schemeClr>
                </a:solidFill>
                <a:latin typeface="Times New Roman" panose="02020603050405020304" pitchFamily="18" charset="0"/>
                <a:cs typeface="Times New Roman" panose="02020603050405020304" pitchFamily="18" charset="0"/>
              </a:rPr>
              <a:t> Разработка стратегического партнерства</a:t>
            </a:r>
            <a:r>
              <a:rPr sz="1000" spc="-10" dirty="0">
                <a:solidFill>
                  <a:schemeClr val="tx1">
                    <a:lumMod val="75000"/>
                    <a:lumOff val="25000"/>
                  </a:schemeClr>
                </a:solidFill>
                <a:latin typeface="Times New Roman" panose="02020603050405020304" pitchFamily="18" charset="0"/>
                <a:cs typeface="Times New Roman" panose="02020603050405020304" pitchFamily="18" charset="0"/>
              </a:rPr>
              <a:t> </a:t>
            </a:r>
            <a:r>
              <a:rPr sz="1000" spc="100" dirty="0">
                <a:solidFill>
                  <a:schemeClr val="tx1">
                    <a:lumMod val="75000"/>
                    <a:lumOff val="25000"/>
                  </a:schemeClr>
                </a:solidFill>
                <a:latin typeface="Times New Roman" panose="02020603050405020304" pitchFamily="18" charset="0"/>
                <a:cs typeface="Times New Roman" panose="02020603050405020304" pitchFamily="18" charset="0"/>
              </a:rPr>
              <a:t>|</a:t>
            </a:r>
            <a:r>
              <a:rPr sz="1000" spc="-25"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sz="1000" spc="30" dirty="0">
                <a:solidFill>
                  <a:schemeClr val="tx1">
                    <a:lumMod val="75000"/>
                    <a:lumOff val="25000"/>
                  </a:schemeClr>
                </a:solidFill>
                <a:latin typeface="Times New Roman" panose="02020603050405020304" pitchFamily="18" charset="0"/>
                <a:cs typeface="Times New Roman" panose="02020603050405020304" pitchFamily="18" charset="0"/>
              </a:rPr>
              <a:t>Управление производительностью поставщиков</a:t>
            </a:r>
            <a:endParaRPr sz="1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660536F-3466-3B4C-B9D1-E786E41B2460}"/>
              </a:ext>
            </a:extLst>
          </p:cNvPr>
          <p:cNvSpPr/>
          <p:nvPr/>
        </p:nvSpPr>
        <p:spPr>
          <a:xfrm>
            <a:off x="3043159" y="2280769"/>
            <a:ext cx="5632202" cy="374461"/>
          </a:xfrm>
          <a:prstGeom prst="rect">
            <a:avLst/>
          </a:prstGeom>
        </p:spPr>
        <p:txBody>
          <a:bodyPr wrap="square">
            <a:spAutoFit/>
          </a:bodyPr>
          <a:lstStyle/>
          <a:p>
            <a:pPr marR="3921125" algn="ctr">
              <a:lnSpc>
                <a:spcPts val="1080"/>
              </a:lnSpc>
            </a:pPr>
            <a:r>
              <a:rPr lang="ru-RU" sz="1200" b="1" spc="90" dirty="0">
                <a:latin typeface="Times New Roman" panose="02020603050405020304" pitchFamily="18" charset="0"/>
                <a:cs typeface="Times New Roman" panose="02020603050405020304" pitchFamily="18" charset="0"/>
              </a:rPr>
              <a:t>Корпоративные закупки</a:t>
            </a:r>
            <a:endParaRPr lang="en-US" sz="1200" b="1" spc="90" dirty="0">
              <a:latin typeface="Times New Roman" panose="02020603050405020304" pitchFamily="18" charset="0"/>
              <a:cs typeface="Times New Roman" panose="02020603050405020304" pitchFamily="18" charset="0"/>
            </a:endParaRPr>
          </a:p>
        </p:txBody>
      </p:sp>
      <p:sp>
        <p:nvSpPr>
          <p:cNvPr id="13" name="object 10">
            <a:extLst>
              <a:ext uri="{FF2B5EF4-FFF2-40B4-BE49-F238E27FC236}">
                <a16:creationId xmlns:a16="http://schemas.microsoft.com/office/drawing/2014/main" id="{0B673A8B-FDF1-FA4A-94AC-788EB996ABED}"/>
              </a:ext>
            </a:extLst>
          </p:cNvPr>
          <p:cNvSpPr txBox="1"/>
          <p:nvPr/>
        </p:nvSpPr>
        <p:spPr>
          <a:xfrm>
            <a:off x="2401927" y="5500093"/>
            <a:ext cx="2718258" cy="520655"/>
          </a:xfrm>
          <a:prstGeom prst="rect">
            <a:avLst/>
          </a:prstGeom>
        </p:spPr>
        <p:txBody>
          <a:bodyPr vert="horz" wrap="square" lIns="0" tIns="12700" rIns="0" bIns="0" rtlCol="0">
            <a:spAutoFit/>
          </a:bodyPr>
          <a:lstStyle/>
          <a:p>
            <a:pPr marL="12700" marR="5080" algn="ctr">
              <a:lnSpc>
                <a:spcPct val="100000"/>
              </a:lnSpc>
              <a:spcBef>
                <a:spcPts val="100"/>
              </a:spcBef>
            </a:pPr>
            <a:r>
              <a:rPr lang="ru-RU" sz="1100" b="1" spc="30" dirty="0">
                <a:latin typeface="Times New Roman"/>
                <a:cs typeface="Times New Roman"/>
              </a:rPr>
              <a:t>Организации закупок мирового класса на </a:t>
            </a:r>
            <a:r>
              <a:rPr lang="ru-RU" sz="1100" b="1" spc="30" dirty="0">
                <a:solidFill>
                  <a:srgbClr val="FFC000"/>
                </a:solidFill>
                <a:latin typeface="Times New Roman"/>
                <a:cs typeface="Times New Roman"/>
              </a:rPr>
              <a:t>22% </a:t>
            </a:r>
            <a:r>
              <a:rPr lang="ru-RU" sz="1100" b="1" spc="30" dirty="0">
                <a:latin typeface="Times New Roman"/>
                <a:cs typeface="Times New Roman"/>
              </a:rPr>
              <a:t>ниже затрат на рабочую силу и на </a:t>
            </a:r>
            <a:r>
              <a:rPr lang="ru-RU" sz="1100" b="1" spc="30" dirty="0">
                <a:solidFill>
                  <a:srgbClr val="FFC000"/>
                </a:solidFill>
                <a:latin typeface="Times New Roman"/>
                <a:cs typeface="Times New Roman"/>
              </a:rPr>
              <a:t>29%</a:t>
            </a:r>
            <a:r>
              <a:rPr lang="ru-RU" sz="1100" b="1" spc="30" dirty="0">
                <a:latin typeface="Times New Roman"/>
                <a:cs typeface="Times New Roman"/>
              </a:rPr>
              <a:t> меньше </a:t>
            </a:r>
            <a:r>
              <a:rPr lang="en-US" sz="1100" b="1" spc="30" dirty="0">
                <a:latin typeface="Times New Roman"/>
                <a:cs typeface="Times New Roman"/>
              </a:rPr>
              <a:t>FTE</a:t>
            </a:r>
            <a:endParaRPr sz="1100" b="1" baseline="27777" dirty="0">
              <a:latin typeface="Times New Roman"/>
              <a:cs typeface="Times New Roman"/>
            </a:endParaRPr>
          </a:p>
        </p:txBody>
      </p:sp>
      <p:sp>
        <p:nvSpPr>
          <p:cNvPr id="18" name="object 12">
            <a:extLst>
              <a:ext uri="{FF2B5EF4-FFF2-40B4-BE49-F238E27FC236}">
                <a16:creationId xmlns:a16="http://schemas.microsoft.com/office/drawing/2014/main" id="{F25A0573-DC09-DE43-A0AA-2A382D41DCA1}"/>
              </a:ext>
            </a:extLst>
          </p:cNvPr>
          <p:cNvSpPr txBox="1"/>
          <p:nvPr/>
        </p:nvSpPr>
        <p:spPr>
          <a:xfrm>
            <a:off x="6234887" y="5509845"/>
            <a:ext cx="3047076" cy="689932"/>
          </a:xfrm>
          <a:prstGeom prst="rect">
            <a:avLst/>
          </a:prstGeom>
        </p:spPr>
        <p:txBody>
          <a:bodyPr vert="horz" wrap="square" lIns="0" tIns="12700" rIns="0" bIns="0" rtlCol="0">
            <a:spAutoFit/>
          </a:bodyPr>
          <a:lstStyle/>
          <a:p>
            <a:pPr marL="12700" marR="5080" algn="ctr">
              <a:lnSpc>
                <a:spcPct val="100000"/>
              </a:lnSpc>
              <a:spcBef>
                <a:spcPts val="100"/>
              </a:spcBef>
            </a:pPr>
            <a:r>
              <a:rPr lang="ru-RU" sz="1100" b="1" spc="30" dirty="0">
                <a:solidFill>
                  <a:srgbClr val="FFC000"/>
                </a:solidFill>
                <a:latin typeface="Times New Roman"/>
                <a:cs typeface="Times New Roman"/>
              </a:rPr>
              <a:t>84%</a:t>
            </a:r>
            <a:r>
              <a:rPr lang="ru-RU" sz="1100" b="1" spc="30" dirty="0">
                <a:latin typeface="Times New Roman"/>
                <a:cs typeface="Times New Roman"/>
              </a:rPr>
              <a:t> закупочных организаций считают, </a:t>
            </a:r>
            <a:br>
              <a:rPr lang="ru-RU" sz="1100" b="1" spc="30" dirty="0">
                <a:latin typeface="Times New Roman"/>
                <a:cs typeface="Times New Roman"/>
              </a:rPr>
            </a:br>
            <a:r>
              <a:rPr lang="ru-RU" sz="1100" b="1" spc="30" dirty="0">
                <a:latin typeface="Times New Roman"/>
                <a:cs typeface="Times New Roman"/>
              </a:rPr>
              <a:t>что цифровая трансформация кардинально изменит способ доставки своих услуг в течение следующих трех-пяти лет</a:t>
            </a:r>
            <a:endParaRPr lang="de-DE" sz="1100" b="1" spc="30" dirty="0">
              <a:latin typeface="Times New Roman"/>
              <a:cs typeface="Times New Roman"/>
            </a:endParaRPr>
          </a:p>
        </p:txBody>
      </p:sp>
      <p:sp>
        <p:nvSpPr>
          <p:cNvPr id="20" name="object 11">
            <a:extLst>
              <a:ext uri="{FF2B5EF4-FFF2-40B4-BE49-F238E27FC236}">
                <a16:creationId xmlns:a16="http://schemas.microsoft.com/office/drawing/2014/main" id="{E11CE565-B907-8246-AC25-7AFFE759EE36}"/>
              </a:ext>
            </a:extLst>
          </p:cNvPr>
          <p:cNvSpPr/>
          <p:nvPr/>
        </p:nvSpPr>
        <p:spPr>
          <a:xfrm>
            <a:off x="1683952" y="5463137"/>
            <a:ext cx="8276023" cy="105671"/>
          </a:xfrm>
          <a:custGeom>
            <a:avLst/>
            <a:gdLst/>
            <a:ahLst/>
            <a:cxnLst/>
            <a:rect l="l" t="t" r="r" b="b"/>
            <a:pathLst>
              <a:path w="6667500" h="76200">
                <a:moveTo>
                  <a:pt x="38100" y="76200"/>
                </a:moveTo>
                <a:lnTo>
                  <a:pt x="23145" y="73247"/>
                </a:lnTo>
                <a:lnTo>
                  <a:pt x="11049" y="65151"/>
                </a:lnTo>
                <a:lnTo>
                  <a:pt x="2952" y="53054"/>
                </a:lnTo>
                <a:lnTo>
                  <a:pt x="0" y="38100"/>
                </a:lnTo>
                <a:lnTo>
                  <a:pt x="2952" y="23145"/>
                </a:lnTo>
                <a:lnTo>
                  <a:pt x="11049" y="11049"/>
                </a:lnTo>
                <a:lnTo>
                  <a:pt x="23145" y="2952"/>
                </a:lnTo>
                <a:lnTo>
                  <a:pt x="38100" y="0"/>
                </a:lnTo>
                <a:lnTo>
                  <a:pt x="53054" y="2952"/>
                </a:lnTo>
                <a:lnTo>
                  <a:pt x="65151" y="11049"/>
                </a:lnTo>
                <a:lnTo>
                  <a:pt x="73247" y="23145"/>
                </a:lnTo>
                <a:lnTo>
                  <a:pt x="75598" y="35052"/>
                </a:lnTo>
                <a:lnTo>
                  <a:pt x="38100" y="35052"/>
                </a:lnTo>
                <a:lnTo>
                  <a:pt x="38100" y="41148"/>
                </a:lnTo>
                <a:lnTo>
                  <a:pt x="75598" y="41148"/>
                </a:lnTo>
                <a:lnTo>
                  <a:pt x="73247" y="53054"/>
                </a:lnTo>
                <a:lnTo>
                  <a:pt x="65151" y="65151"/>
                </a:lnTo>
                <a:lnTo>
                  <a:pt x="53054" y="73247"/>
                </a:lnTo>
                <a:lnTo>
                  <a:pt x="38100" y="76200"/>
                </a:lnTo>
                <a:close/>
              </a:path>
              <a:path w="6667500" h="76200">
                <a:moveTo>
                  <a:pt x="6629400" y="76200"/>
                </a:moveTo>
                <a:lnTo>
                  <a:pt x="6614445" y="73247"/>
                </a:lnTo>
                <a:lnTo>
                  <a:pt x="6602349" y="65151"/>
                </a:lnTo>
                <a:lnTo>
                  <a:pt x="6594252" y="53054"/>
                </a:lnTo>
                <a:lnTo>
                  <a:pt x="6591300" y="38100"/>
                </a:lnTo>
                <a:lnTo>
                  <a:pt x="6594252" y="23145"/>
                </a:lnTo>
                <a:lnTo>
                  <a:pt x="6602349" y="11049"/>
                </a:lnTo>
                <a:lnTo>
                  <a:pt x="6614445" y="2952"/>
                </a:lnTo>
                <a:lnTo>
                  <a:pt x="6629400" y="0"/>
                </a:lnTo>
                <a:lnTo>
                  <a:pt x="6644354" y="2952"/>
                </a:lnTo>
                <a:lnTo>
                  <a:pt x="6656451" y="11049"/>
                </a:lnTo>
                <a:lnTo>
                  <a:pt x="6664547" y="23145"/>
                </a:lnTo>
                <a:lnTo>
                  <a:pt x="6666898" y="35052"/>
                </a:lnTo>
                <a:lnTo>
                  <a:pt x="6629400" y="35052"/>
                </a:lnTo>
                <a:lnTo>
                  <a:pt x="6629400" y="41148"/>
                </a:lnTo>
                <a:lnTo>
                  <a:pt x="6666898" y="41148"/>
                </a:lnTo>
                <a:lnTo>
                  <a:pt x="6664547" y="53054"/>
                </a:lnTo>
                <a:lnTo>
                  <a:pt x="6656451" y="65151"/>
                </a:lnTo>
                <a:lnTo>
                  <a:pt x="6644354" y="73247"/>
                </a:lnTo>
                <a:lnTo>
                  <a:pt x="6629400" y="76200"/>
                </a:lnTo>
                <a:close/>
              </a:path>
              <a:path w="6667500" h="76200">
                <a:moveTo>
                  <a:pt x="75598" y="41148"/>
                </a:moveTo>
                <a:lnTo>
                  <a:pt x="38100" y="41148"/>
                </a:lnTo>
                <a:lnTo>
                  <a:pt x="38100" y="35052"/>
                </a:lnTo>
                <a:lnTo>
                  <a:pt x="75598" y="35052"/>
                </a:lnTo>
                <a:lnTo>
                  <a:pt x="76200" y="38100"/>
                </a:lnTo>
                <a:lnTo>
                  <a:pt x="75598" y="41148"/>
                </a:lnTo>
                <a:close/>
              </a:path>
              <a:path w="6667500" h="76200">
                <a:moveTo>
                  <a:pt x="6591902" y="41148"/>
                </a:moveTo>
                <a:lnTo>
                  <a:pt x="75598" y="41148"/>
                </a:lnTo>
                <a:lnTo>
                  <a:pt x="76200" y="38100"/>
                </a:lnTo>
                <a:lnTo>
                  <a:pt x="75598" y="35052"/>
                </a:lnTo>
                <a:lnTo>
                  <a:pt x="6591902" y="35052"/>
                </a:lnTo>
                <a:lnTo>
                  <a:pt x="6591300" y="38100"/>
                </a:lnTo>
                <a:lnTo>
                  <a:pt x="6591902" y="41148"/>
                </a:lnTo>
                <a:close/>
              </a:path>
              <a:path w="6667500" h="76200">
                <a:moveTo>
                  <a:pt x="6666898" y="41148"/>
                </a:moveTo>
                <a:lnTo>
                  <a:pt x="6629400" y="41148"/>
                </a:lnTo>
                <a:lnTo>
                  <a:pt x="6629400" y="35052"/>
                </a:lnTo>
                <a:lnTo>
                  <a:pt x="6666898" y="35052"/>
                </a:lnTo>
                <a:lnTo>
                  <a:pt x="6667500" y="38100"/>
                </a:lnTo>
                <a:lnTo>
                  <a:pt x="6666898" y="41148"/>
                </a:lnTo>
                <a:close/>
              </a:path>
            </a:pathLst>
          </a:custGeom>
          <a:solidFill>
            <a:schemeClr val="accent5">
              <a:lumMod val="75000"/>
            </a:schemeClr>
          </a:solidFill>
        </p:spPr>
        <p:txBody>
          <a:bodyPr wrap="square" lIns="0" tIns="0" rIns="0" bIns="0" rtlCol="0"/>
          <a:lstStyle/>
          <a:p>
            <a:endParaRPr/>
          </a:p>
        </p:txBody>
      </p:sp>
    </p:spTree>
    <p:extLst>
      <p:ext uri="{BB962C8B-B14F-4D97-AF65-F5344CB8AC3E}">
        <p14:creationId xmlns:p14="http://schemas.microsoft.com/office/powerpoint/2010/main" val="183526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403F-40B4-EB49-A910-4BCC3EFF1EAD}"/>
              </a:ext>
            </a:extLst>
          </p:cNvPr>
          <p:cNvSpPr>
            <a:spLocks noGrp="1"/>
          </p:cNvSpPr>
          <p:nvPr>
            <p:ph type="title"/>
          </p:nvPr>
        </p:nvSpPr>
        <p:spPr/>
        <p:txBody>
          <a:bodyPr/>
          <a:lstStyle/>
          <a:p>
            <a:r>
              <a:rPr lang="ru-RU" spc="30" dirty="0">
                <a:latin typeface="Times New Roman"/>
                <a:cs typeface="Times New Roman"/>
              </a:rPr>
              <a:t>Новые технологии и </a:t>
            </a:r>
            <a:r>
              <a:rPr lang="ru-RU" spc="30" dirty="0">
                <a:solidFill>
                  <a:srgbClr val="FFC000"/>
                </a:solidFill>
                <a:latin typeface="Times New Roman"/>
                <a:cs typeface="Times New Roman"/>
              </a:rPr>
              <a:t>инновации </a:t>
            </a:r>
            <a:r>
              <a:rPr lang="en-US" spc="30" dirty="0">
                <a:latin typeface="Times New Roman"/>
                <a:cs typeface="Times New Roman"/>
              </a:rPr>
              <a:t>SAP</a:t>
            </a:r>
            <a:endParaRPr lang="ru-RU" dirty="0"/>
          </a:p>
        </p:txBody>
      </p:sp>
      <p:sp>
        <p:nvSpPr>
          <p:cNvPr id="3" name="object 6">
            <a:extLst>
              <a:ext uri="{FF2B5EF4-FFF2-40B4-BE49-F238E27FC236}">
                <a16:creationId xmlns:a16="http://schemas.microsoft.com/office/drawing/2014/main" id="{3580CCE4-1F70-D145-94AF-543C48A95209}"/>
              </a:ext>
            </a:extLst>
          </p:cNvPr>
          <p:cNvSpPr txBox="1"/>
          <p:nvPr/>
        </p:nvSpPr>
        <p:spPr>
          <a:xfrm>
            <a:off x="3741939" y="4566082"/>
            <a:ext cx="2045736" cy="751488"/>
          </a:xfrm>
          <a:prstGeom prst="rect">
            <a:avLst/>
          </a:prstGeom>
        </p:spPr>
        <p:txBody>
          <a:bodyPr vert="horz" wrap="square" lIns="0" tIns="12700" rIns="0" bIns="0" rtlCol="0">
            <a:spAutoFit/>
          </a:bodyPr>
          <a:lstStyle/>
          <a:p>
            <a:pPr marR="5080" indent="-274320" algn="ctr">
              <a:spcBef>
                <a:spcPts val="100"/>
              </a:spcBef>
            </a:pPr>
            <a:r>
              <a:rPr lang="ru-RU" sz="1200" spc="50" dirty="0">
                <a:latin typeface="Times New Roman"/>
                <a:cs typeface="Times New Roman"/>
              </a:rPr>
              <a:t>Данные преобразуются в</a:t>
            </a:r>
            <a:br>
              <a:rPr lang="ru-RU" sz="1200" spc="50" dirty="0">
                <a:latin typeface="Times New Roman"/>
                <a:cs typeface="Times New Roman"/>
              </a:rPr>
            </a:br>
            <a:r>
              <a:rPr lang="ru-RU" sz="1200" spc="50" dirty="0">
                <a:latin typeface="Times New Roman"/>
                <a:cs typeface="Times New Roman"/>
              </a:rPr>
              <a:t> сильные идеи для стимулирования активной стратегии и умных действий</a:t>
            </a:r>
            <a:endParaRPr lang="de-DE" sz="1200" spc="50" dirty="0">
              <a:latin typeface="Times New Roman"/>
              <a:cs typeface="Times New Roman"/>
            </a:endParaRPr>
          </a:p>
        </p:txBody>
      </p:sp>
      <p:sp>
        <p:nvSpPr>
          <p:cNvPr id="4" name="object 7">
            <a:extLst>
              <a:ext uri="{FF2B5EF4-FFF2-40B4-BE49-F238E27FC236}">
                <a16:creationId xmlns:a16="http://schemas.microsoft.com/office/drawing/2014/main" id="{246B5D6C-9811-CE4F-8849-71F352F94A55}"/>
              </a:ext>
            </a:extLst>
          </p:cNvPr>
          <p:cNvSpPr txBox="1"/>
          <p:nvPr/>
        </p:nvSpPr>
        <p:spPr>
          <a:xfrm>
            <a:off x="9092206" y="4566082"/>
            <a:ext cx="2199505" cy="566822"/>
          </a:xfrm>
          <a:prstGeom prst="rect">
            <a:avLst/>
          </a:prstGeom>
        </p:spPr>
        <p:txBody>
          <a:bodyPr vert="horz" wrap="square" lIns="0" tIns="12700" rIns="0" bIns="0" rtlCol="0">
            <a:spAutoFit/>
          </a:bodyPr>
          <a:lstStyle/>
          <a:p>
            <a:pPr marL="12700" marR="5080" indent="-3175" algn="ctr">
              <a:lnSpc>
                <a:spcPct val="100000"/>
              </a:lnSpc>
              <a:spcBef>
                <a:spcPts val="100"/>
              </a:spcBef>
            </a:pPr>
            <a:r>
              <a:rPr lang="ru-RU" sz="1200" spc="25" dirty="0">
                <a:latin typeface="Times New Roman"/>
                <a:cs typeface="Times New Roman"/>
              </a:rPr>
              <a:t>Смешение физических </a:t>
            </a:r>
            <a:br>
              <a:rPr lang="ru-RU" sz="1200" spc="25" dirty="0">
                <a:latin typeface="Times New Roman"/>
                <a:cs typeface="Times New Roman"/>
              </a:rPr>
            </a:br>
            <a:r>
              <a:rPr lang="ru-RU" sz="1200" spc="25" dirty="0">
                <a:latin typeface="Times New Roman"/>
                <a:cs typeface="Times New Roman"/>
              </a:rPr>
              <a:t>и цифровых миров для правильной и быстрой работы</a:t>
            </a:r>
            <a:endParaRPr sz="1200" dirty="0">
              <a:latin typeface="Times New Roman"/>
              <a:cs typeface="Times New Roman"/>
            </a:endParaRPr>
          </a:p>
        </p:txBody>
      </p:sp>
      <p:sp>
        <p:nvSpPr>
          <p:cNvPr id="5" name="object 8">
            <a:extLst>
              <a:ext uri="{FF2B5EF4-FFF2-40B4-BE49-F238E27FC236}">
                <a16:creationId xmlns:a16="http://schemas.microsoft.com/office/drawing/2014/main" id="{058A1C4B-82E7-444B-B4EC-7969FEA18D5E}"/>
              </a:ext>
            </a:extLst>
          </p:cNvPr>
          <p:cNvSpPr txBox="1"/>
          <p:nvPr/>
        </p:nvSpPr>
        <p:spPr>
          <a:xfrm>
            <a:off x="6435349" y="4566082"/>
            <a:ext cx="1861984" cy="936154"/>
          </a:xfrm>
          <a:prstGeom prst="rect">
            <a:avLst/>
          </a:prstGeom>
        </p:spPr>
        <p:txBody>
          <a:bodyPr vert="horz" wrap="square" lIns="0" tIns="12700" rIns="0" bIns="0" rtlCol="0">
            <a:spAutoFit/>
          </a:bodyPr>
          <a:lstStyle/>
          <a:p>
            <a:pPr marL="12700" marR="5080" indent="-635" algn="ctr">
              <a:lnSpc>
                <a:spcPct val="100000"/>
              </a:lnSpc>
              <a:spcBef>
                <a:spcPts val="100"/>
              </a:spcBef>
            </a:pPr>
            <a:r>
              <a:rPr lang="ru-RU" sz="1200" spc="60" dirty="0">
                <a:latin typeface="Times New Roman"/>
                <a:cs typeface="Times New Roman"/>
              </a:rPr>
              <a:t>Безопасность, прозрачность </a:t>
            </a:r>
            <a:br>
              <a:rPr lang="ru-RU" sz="1200" spc="60" dirty="0">
                <a:latin typeface="Times New Roman"/>
                <a:cs typeface="Times New Roman"/>
              </a:rPr>
            </a:br>
            <a:r>
              <a:rPr lang="ru-RU" sz="1200" spc="60" dirty="0">
                <a:latin typeface="Times New Roman"/>
                <a:cs typeface="Times New Roman"/>
              </a:rPr>
              <a:t>и эффективный обмен активами и стоимостью без посредников</a:t>
            </a:r>
            <a:endParaRPr sz="1200" dirty="0">
              <a:latin typeface="Times New Roman"/>
              <a:cs typeface="Times New Roman"/>
            </a:endParaRPr>
          </a:p>
        </p:txBody>
      </p:sp>
      <p:sp>
        <p:nvSpPr>
          <p:cNvPr id="7" name="object 10">
            <a:extLst>
              <a:ext uri="{FF2B5EF4-FFF2-40B4-BE49-F238E27FC236}">
                <a16:creationId xmlns:a16="http://schemas.microsoft.com/office/drawing/2014/main" id="{1371876F-1A96-CA4A-B0B7-F50B4E49BBDC}"/>
              </a:ext>
            </a:extLst>
          </p:cNvPr>
          <p:cNvSpPr/>
          <p:nvPr/>
        </p:nvSpPr>
        <p:spPr>
          <a:xfrm>
            <a:off x="7018011" y="2565513"/>
            <a:ext cx="724049" cy="697231"/>
          </a:xfrm>
          <a:prstGeom prst="rect">
            <a:avLst/>
          </a:prstGeom>
          <a:blipFill>
            <a:blip r:embed="rId3" cstate="print"/>
            <a:stretch>
              <a:fillRect/>
            </a:stretch>
          </a:blipFill>
        </p:spPr>
        <p:txBody>
          <a:bodyPr wrap="square" lIns="0" tIns="0" rIns="0" bIns="0" rtlCol="0"/>
          <a:lstStyle/>
          <a:p>
            <a:endParaRPr sz="3600"/>
          </a:p>
        </p:txBody>
      </p:sp>
      <p:sp>
        <p:nvSpPr>
          <p:cNvPr id="8" name="object 11">
            <a:extLst>
              <a:ext uri="{FF2B5EF4-FFF2-40B4-BE49-F238E27FC236}">
                <a16:creationId xmlns:a16="http://schemas.microsoft.com/office/drawing/2014/main" id="{A5E66481-6F4F-DB41-AF32-FF4298C640DA}"/>
              </a:ext>
            </a:extLst>
          </p:cNvPr>
          <p:cNvSpPr/>
          <p:nvPr/>
        </p:nvSpPr>
        <p:spPr>
          <a:xfrm>
            <a:off x="1056777" y="2515626"/>
            <a:ext cx="1207007" cy="859535"/>
          </a:xfrm>
          <a:prstGeom prst="rect">
            <a:avLst/>
          </a:prstGeom>
          <a:blipFill>
            <a:blip r:embed="rId4" cstate="print"/>
            <a:stretch>
              <a:fillRect/>
            </a:stretch>
          </a:blipFill>
        </p:spPr>
        <p:txBody>
          <a:bodyPr wrap="square" lIns="0" tIns="0" rIns="0" bIns="0" rtlCol="0"/>
          <a:lstStyle/>
          <a:p>
            <a:endParaRPr sz="3600"/>
          </a:p>
        </p:txBody>
      </p:sp>
      <p:sp>
        <p:nvSpPr>
          <p:cNvPr id="9" name="object 15">
            <a:extLst>
              <a:ext uri="{FF2B5EF4-FFF2-40B4-BE49-F238E27FC236}">
                <a16:creationId xmlns:a16="http://schemas.microsoft.com/office/drawing/2014/main" id="{A35A9071-9CCB-0843-AD41-626B2C191A4B}"/>
              </a:ext>
            </a:extLst>
          </p:cNvPr>
          <p:cNvSpPr/>
          <p:nvPr/>
        </p:nvSpPr>
        <p:spPr>
          <a:xfrm>
            <a:off x="4192489" y="2454249"/>
            <a:ext cx="1133856" cy="908303"/>
          </a:xfrm>
          <a:prstGeom prst="rect">
            <a:avLst/>
          </a:prstGeom>
          <a:blipFill>
            <a:blip r:embed="rId5" cstate="print"/>
            <a:stretch>
              <a:fillRect/>
            </a:stretch>
          </a:blipFill>
        </p:spPr>
        <p:txBody>
          <a:bodyPr wrap="square" lIns="0" tIns="0" rIns="0" bIns="0" rtlCol="0"/>
          <a:lstStyle/>
          <a:p>
            <a:endParaRPr sz="3600"/>
          </a:p>
        </p:txBody>
      </p:sp>
      <p:sp>
        <p:nvSpPr>
          <p:cNvPr id="10" name="object 17">
            <a:extLst>
              <a:ext uri="{FF2B5EF4-FFF2-40B4-BE49-F238E27FC236}">
                <a16:creationId xmlns:a16="http://schemas.microsoft.com/office/drawing/2014/main" id="{8ED82153-9CA3-394D-964D-8BECDD172245}"/>
              </a:ext>
            </a:extLst>
          </p:cNvPr>
          <p:cNvSpPr/>
          <p:nvPr/>
        </p:nvSpPr>
        <p:spPr>
          <a:xfrm>
            <a:off x="9318243" y="2338842"/>
            <a:ext cx="1670303" cy="1036319"/>
          </a:xfrm>
          <a:prstGeom prst="rect">
            <a:avLst/>
          </a:prstGeom>
          <a:blipFill>
            <a:blip r:embed="rId6" cstate="print"/>
            <a:stretch>
              <a:fillRect/>
            </a:stretch>
          </a:blipFill>
        </p:spPr>
        <p:txBody>
          <a:bodyPr wrap="square" lIns="0" tIns="0" rIns="0" bIns="0" rtlCol="0"/>
          <a:lstStyle/>
          <a:p>
            <a:endParaRPr sz="3600"/>
          </a:p>
        </p:txBody>
      </p:sp>
      <p:sp>
        <p:nvSpPr>
          <p:cNvPr id="11" name="object 18">
            <a:extLst>
              <a:ext uri="{FF2B5EF4-FFF2-40B4-BE49-F238E27FC236}">
                <a16:creationId xmlns:a16="http://schemas.microsoft.com/office/drawing/2014/main" id="{6E7FA2ED-7E2C-6945-B721-1BA22A8149F2}"/>
              </a:ext>
            </a:extLst>
          </p:cNvPr>
          <p:cNvSpPr/>
          <p:nvPr/>
        </p:nvSpPr>
        <p:spPr>
          <a:xfrm>
            <a:off x="591787" y="4326303"/>
            <a:ext cx="2509844" cy="71420"/>
          </a:xfrm>
          <a:custGeom>
            <a:avLst/>
            <a:gdLst/>
            <a:ahLst/>
            <a:cxnLst/>
            <a:rect l="l" t="t" r="r" b="b"/>
            <a:pathLst>
              <a:path w="1772920">
                <a:moveTo>
                  <a:pt x="0" y="0"/>
                </a:moveTo>
                <a:lnTo>
                  <a:pt x="1772412" y="0"/>
                </a:lnTo>
              </a:path>
            </a:pathLst>
          </a:custGeom>
          <a:ln w="28955">
            <a:solidFill>
              <a:srgbClr val="AC007B"/>
            </a:solidFill>
          </a:ln>
        </p:spPr>
        <p:txBody>
          <a:bodyPr wrap="square" lIns="0" tIns="0" rIns="0" bIns="0" rtlCol="0"/>
          <a:lstStyle/>
          <a:p>
            <a:endParaRPr sz="3600">
              <a:latin typeface="+mj-lt"/>
              <a:cs typeface="Arial" panose="020B0604020202020204" pitchFamily="34" charset="0"/>
            </a:endParaRPr>
          </a:p>
        </p:txBody>
      </p:sp>
      <p:sp>
        <p:nvSpPr>
          <p:cNvPr id="12" name="object 19">
            <a:extLst>
              <a:ext uri="{FF2B5EF4-FFF2-40B4-BE49-F238E27FC236}">
                <a16:creationId xmlns:a16="http://schemas.microsoft.com/office/drawing/2014/main" id="{94DDB010-4FC6-3848-BC7D-22F4DEA373B4}"/>
              </a:ext>
            </a:extLst>
          </p:cNvPr>
          <p:cNvSpPr/>
          <p:nvPr/>
        </p:nvSpPr>
        <p:spPr>
          <a:xfrm>
            <a:off x="3741939" y="4326301"/>
            <a:ext cx="2045736" cy="45719"/>
          </a:xfrm>
          <a:custGeom>
            <a:avLst/>
            <a:gdLst/>
            <a:ahLst/>
            <a:cxnLst/>
            <a:rect l="l" t="t" r="r" b="b"/>
            <a:pathLst>
              <a:path w="1771014">
                <a:moveTo>
                  <a:pt x="0" y="0"/>
                </a:moveTo>
                <a:lnTo>
                  <a:pt x="1770888" y="0"/>
                </a:lnTo>
              </a:path>
            </a:pathLst>
          </a:custGeom>
          <a:ln w="28955">
            <a:solidFill>
              <a:srgbClr val="26AAE1"/>
            </a:solidFill>
          </a:ln>
        </p:spPr>
        <p:txBody>
          <a:bodyPr wrap="square" lIns="0" tIns="0" rIns="0" bIns="0" rtlCol="0"/>
          <a:lstStyle/>
          <a:p>
            <a:endParaRPr sz="3600"/>
          </a:p>
        </p:txBody>
      </p:sp>
      <p:sp>
        <p:nvSpPr>
          <p:cNvPr id="13" name="object 20">
            <a:extLst>
              <a:ext uri="{FF2B5EF4-FFF2-40B4-BE49-F238E27FC236}">
                <a16:creationId xmlns:a16="http://schemas.microsoft.com/office/drawing/2014/main" id="{76A2F2DA-02A5-8D44-B0F1-835C50E78DB7}"/>
              </a:ext>
            </a:extLst>
          </p:cNvPr>
          <p:cNvSpPr/>
          <p:nvPr/>
        </p:nvSpPr>
        <p:spPr>
          <a:xfrm>
            <a:off x="6435348" y="4331697"/>
            <a:ext cx="1861984" cy="45719"/>
          </a:xfrm>
          <a:custGeom>
            <a:avLst/>
            <a:gdLst/>
            <a:ahLst/>
            <a:cxnLst/>
            <a:rect l="l" t="t" r="r" b="b"/>
            <a:pathLst>
              <a:path w="1772920">
                <a:moveTo>
                  <a:pt x="0" y="0"/>
                </a:moveTo>
                <a:lnTo>
                  <a:pt x="1772412" y="0"/>
                </a:lnTo>
              </a:path>
            </a:pathLst>
          </a:custGeom>
          <a:ln w="28955">
            <a:solidFill>
              <a:srgbClr val="2FAA49"/>
            </a:solidFill>
          </a:ln>
        </p:spPr>
        <p:txBody>
          <a:bodyPr wrap="square" lIns="0" tIns="0" rIns="0" bIns="0" rtlCol="0"/>
          <a:lstStyle/>
          <a:p>
            <a:endParaRPr sz="3600"/>
          </a:p>
        </p:txBody>
      </p:sp>
      <p:sp>
        <p:nvSpPr>
          <p:cNvPr id="14" name="object 21">
            <a:extLst>
              <a:ext uri="{FF2B5EF4-FFF2-40B4-BE49-F238E27FC236}">
                <a16:creationId xmlns:a16="http://schemas.microsoft.com/office/drawing/2014/main" id="{E8611F5C-DB09-324A-A420-D214B1C03B7B}"/>
              </a:ext>
            </a:extLst>
          </p:cNvPr>
          <p:cNvSpPr/>
          <p:nvPr/>
        </p:nvSpPr>
        <p:spPr>
          <a:xfrm>
            <a:off x="9092207" y="4330281"/>
            <a:ext cx="2199505" cy="45719"/>
          </a:xfrm>
          <a:custGeom>
            <a:avLst/>
            <a:gdLst/>
            <a:ahLst/>
            <a:cxnLst/>
            <a:rect l="l" t="t" r="r" b="b"/>
            <a:pathLst>
              <a:path w="1771014">
                <a:moveTo>
                  <a:pt x="0" y="0"/>
                </a:moveTo>
                <a:lnTo>
                  <a:pt x="1770888" y="0"/>
                </a:lnTo>
              </a:path>
            </a:pathLst>
          </a:custGeom>
          <a:ln w="28955">
            <a:solidFill>
              <a:srgbClr val="D45231"/>
            </a:solidFill>
          </a:ln>
        </p:spPr>
        <p:txBody>
          <a:bodyPr wrap="square" lIns="0" tIns="0" rIns="0" bIns="0" rtlCol="0"/>
          <a:lstStyle/>
          <a:p>
            <a:endParaRPr sz="3600"/>
          </a:p>
        </p:txBody>
      </p:sp>
      <p:sp>
        <p:nvSpPr>
          <p:cNvPr id="15" name="object 22">
            <a:extLst>
              <a:ext uri="{FF2B5EF4-FFF2-40B4-BE49-F238E27FC236}">
                <a16:creationId xmlns:a16="http://schemas.microsoft.com/office/drawing/2014/main" id="{E159FDCD-ECC8-AB4F-ABB3-BC7FC8374D12}"/>
              </a:ext>
            </a:extLst>
          </p:cNvPr>
          <p:cNvSpPr txBox="1"/>
          <p:nvPr/>
        </p:nvSpPr>
        <p:spPr>
          <a:xfrm>
            <a:off x="591787" y="3425196"/>
            <a:ext cx="2385784" cy="844462"/>
          </a:xfrm>
          <a:prstGeom prst="rect">
            <a:avLst/>
          </a:prstGeom>
        </p:spPr>
        <p:txBody>
          <a:bodyPr vert="horz" wrap="square" lIns="0" tIns="13335" rIns="0" bIns="0" rtlCol="0">
            <a:spAutoFit/>
          </a:bodyPr>
          <a:lstStyle/>
          <a:p>
            <a:pPr marL="12700" marR="5080" indent="60325" algn="ctr">
              <a:lnSpc>
                <a:spcPct val="100000"/>
              </a:lnSpc>
              <a:spcBef>
                <a:spcPts val="105"/>
              </a:spcBef>
            </a:pPr>
            <a:r>
              <a:rPr lang="ru-RU" sz="1800" dirty="0">
                <a:latin typeface="Times New Roman" panose="02020603050405020304" pitchFamily="18" charset="0"/>
                <a:cs typeface="Times New Roman" panose="02020603050405020304" pitchFamily="18" charset="0"/>
              </a:rPr>
              <a:t>АВТОМАТИЗАЦИЯ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 МАШИННОЕ ОБУЧЕНИЕ</a:t>
            </a:r>
            <a:endParaRPr lang="de-DE" sz="1800" dirty="0">
              <a:latin typeface="Times New Roman" panose="02020603050405020304" pitchFamily="18" charset="0"/>
              <a:cs typeface="Times New Roman" panose="02020603050405020304" pitchFamily="18" charset="0"/>
            </a:endParaRPr>
          </a:p>
        </p:txBody>
      </p:sp>
      <p:sp>
        <p:nvSpPr>
          <p:cNvPr id="17" name="object 24">
            <a:extLst>
              <a:ext uri="{FF2B5EF4-FFF2-40B4-BE49-F238E27FC236}">
                <a16:creationId xmlns:a16="http://schemas.microsoft.com/office/drawing/2014/main" id="{A32EAF2A-C0B6-6349-8E1D-84999DDD7781}"/>
              </a:ext>
            </a:extLst>
          </p:cNvPr>
          <p:cNvSpPr txBox="1"/>
          <p:nvPr/>
        </p:nvSpPr>
        <p:spPr>
          <a:xfrm>
            <a:off x="9092207" y="3435921"/>
            <a:ext cx="2199505" cy="844462"/>
          </a:xfrm>
          <a:prstGeom prst="rect">
            <a:avLst/>
          </a:prstGeom>
        </p:spPr>
        <p:txBody>
          <a:bodyPr vert="horz" wrap="square" lIns="0" tIns="13335" rIns="0" bIns="0" rtlCol="0">
            <a:spAutoFit/>
          </a:bodyPr>
          <a:lstStyle/>
          <a:p>
            <a:pPr marL="12700" marR="5080" indent="34925" algn="ctr">
              <a:lnSpc>
                <a:spcPct val="100000"/>
              </a:lnSpc>
              <a:spcBef>
                <a:spcPts val="105"/>
              </a:spcBef>
            </a:pPr>
            <a:r>
              <a:rPr lang="ru-RU" sz="1800" dirty="0">
                <a:latin typeface="Times New Roman"/>
                <a:cs typeface="Times New Roman"/>
              </a:rPr>
              <a:t>НОВЫЕ ИНТЕРФЕЙСЫ ВЗАИМОДЕЙСТВИЯ</a:t>
            </a:r>
            <a:endParaRPr sz="1800" dirty="0">
              <a:latin typeface="Times New Roman"/>
              <a:cs typeface="Times New Roman"/>
            </a:endParaRPr>
          </a:p>
        </p:txBody>
      </p:sp>
      <p:sp>
        <p:nvSpPr>
          <p:cNvPr id="16" name="object 23">
            <a:extLst>
              <a:ext uri="{FF2B5EF4-FFF2-40B4-BE49-F238E27FC236}">
                <a16:creationId xmlns:a16="http://schemas.microsoft.com/office/drawing/2014/main" id="{C064A591-45C0-8F46-9C9A-03BD08ADB062}"/>
              </a:ext>
            </a:extLst>
          </p:cNvPr>
          <p:cNvSpPr txBox="1"/>
          <p:nvPr/>
        </p:nvSpPr>
        <p:spPr>
          <a:xfrm>
            <a:off x="3741939" y="3700547"/>
            <a:ext cx="2045736" cy="624209"/>
          </a:xfrm>
          <a:prstGeom prst="rect">
            <a:avLst/>
          </a:prstGeom>
        </p:spPr>
        <p:txBody>
          <a:bodyPr vert="horz" wrap="square" lIns="0" tIns="13335" rIns="0" bIns="0" rtlCol="0">
            <a:spAutoFit/>
          </a:bodyPr>
          <a:lstStyle/>
          <a:p>
            <a:pPr marL="30480" marR="5080" indent="-18415" algn="ctr">
              <a:lnSpc>
                <a:spcPct val="100000"/>
              </a:lnSpc>
              <a:spcBef>
                <a:spcPts val="105"/>
              </a:spcBef>
            </a:pPr>
            <a:r>
              <a:rPr lang="ru-RU" sz="1800" dirty="0">
                <a:latin typeface="Times New Roman" panose="02020603050405020304" pitchFamily="18" charset="0"/>
                <a:cs typeface="Times New Roman" panose="02020603050405020304" pitchFamily="18" charset="0"/>
              </a:rPr>
              <a:t>ПРЕДИКТИВНАЯ АНАЛИТИКА</a:t>
            </a:r>
            <a:endParaRPr lang="de-DE" sz="1800" dirty="0">
              <a:latin typeface="Times New Roman" panose="02020603050405020304" pitchFamily="18" charset="0"/>
              <a:cs typeface="Times New Roman" panose="02020603050405020304" pitchFamily="18" charset="0"/>
            </a:endParaRPr>
          </a:p>
        </p:txBody>
      </p:sp>
      <p:sp>
        <p:nvSpPr>
          <p:cNvPr id="18" name="object 25">
            <a:extLst>
              <a:ext uri="{FF2B5EF4-FFF2-40B4-BE49-F238E27FC236}">
                <a16:creationId xmlns:a16="http://schemas.microsoft.com/office/drawing/2014/main" id="{8A2FE157-3C78-834F-8E5E-4B966610ECBF}"/>
              </a:ext>
            </a:extLst>
          </p:cNvPr>
          <p:cNvSpPr txBox="1"/>
          <p:nvPr/>
        </p:nvSpPr>
        <p:spPr>
          <a:xfrm>
            <a:off x="6594099" y="3439897"/>
            <a:ext cx="1614170" cy="844462"/>
          </a:xfrm>
          <a:prstGeom prst="rect">
            <a:avLst/>
          </a:prstGeom>
        </p:spPr>
        <p:txBody>
          <a:bodyPr vert="horz" wrap="square" lIns="0" tIns="13335" rIns="0" bIns="0" rtlCol="0">
            <a:spAutoFit/>
          </a:bodyPr>
          <a:lstStyle/>
          <a:p>
            <a:pPr marL="53340" marR="5080" indent="-41275" algn="ctr">
              <a:lnSpc>
                <a:spcPct val="100000"/>
              </a:lnSpc>
              <a:spcBef>
                <a:spcPts val="105"/>
              </a:spcBef>
            </a:pPr>
            <a:r>
              <a:rPr lang="ru-RU" sz="1800" spc="10" dirty="0">
                <a:latin typeface="Times New Roman"/>
                <a:cs typeface="Times New Roman"/>
              </a:rPr>
              <a:t>БЛОКЧЕЙН </a:t>
            </a:r>
            <a:br>
              <a:rPr lang="ru-RU" sz="1800" spc="10" dirty="0">
                <a:latin typeface="Times New Roman"/>
                <a:cs typeface="Times New Roman"/>
              </a:rPr>
            </a:br>
            <a:r>
              <a:rPr lang="ru-RU" sz="1800" spc="10" dirty="0">
                <a:latin typeface="Times New Roman"/>
                <a:cs typeface="Times New Roman"/>
              </a:rPr>
              <a:t>И ИНТЕРНЕТ ВЕЩЕЙ</a:t>
            </a:r>
            <a:endParaRPr sz="1800" dirty="0">
              <a:latin typeface="Times New Roman"/>
              <a:cs typeface="Times New Roman"/>
            </a:endParaRPr>
          </a:p>
        </p:txBody>
      </p:sp>
      <p:sp>
        <p:nvSpPr>
          <p:cNvPr id="19" name="Rectangle 18">
            <a:extLst>
              <a:ext uri="{FF2B5EF4-FFF2-40B4-BE49-F238E27FC236}">
                <a16:creationId xmlns:a16="http://schemas.microsoft.com/office/drawing/2014/main" id="{63B4D7C7-E872-554B-BEE7-D3F65275EB9F}"/>
              </a:ext>
            </a:extLst>
          </p:cNvPr>
          <p:cNvSpPr/>
          <p:nvPr/>
        </p:nvSpPr>
        <p:spPr>
          <a:xfrm>
            <a:off x="591787" y="4559844"/>
            <a:ext cx="2509844" cy="646331"/>
          </a:xfrm>
          <a:prstGeom prst="rect">
            <a:avLst/>
          </a:prstGeom>
        </p:spPr>
        <p:txBody>
          <a:bodyPr wrap="square">
            <a:spAutoFit/>
          </a:bodyPr>
          <a:lstStyle/>
          <a:p>
            <a:pPr marR="5080" indent="-274320" algn="ctr">
              <a:lnSpc>
                <a:spcPct val="100000"/>
              </a:lnSpc>
            </a:pPr>
            <a:r>
              <a:rPr lang="ru-RU" sz="1200" spc="50" dirty="0">
                <a:latin typeface="Times New Roman"/>
                <a:cs typeface="Times New Roman"/>
              </a:rPr>
              <a:t>Шаг в производительности </a:t>
            </a:r>
            <a:br>
              <a:rPr lang="ru-RU" sz="1200" spc="50" dirty="0">
                <a:latin typeface="Times New Roman"/>
                <a:cs typeface="Times New Roman"/>
              </a:rPr>
            </a:br>
            <a:r>
              <a:rPr lang="ru-RU" sz="1200" spc="50" dirty="0">
                <a:latin typeface="Times New Roman"/>
                <a:cs typeface="Times New Roman"/>
              </a:rPr>
              <a:t>с использованием автономных систем</a:t>
            </a:r>
            <a:endParaRPr lang="de-DE" sz="1200" spc="50" dirty="0">
              <a:latin typeface="Times New Roman"/>
              <a:cs typeface="Times New Roman"/>
            </a:endParaRPr>
          </a:p>
        </p:txBody>
      </p:sp>
    </p:spTree>
    <p:extLst>
      <p:ext uri="{BB962C8B-B14F-4D97-AF65-F5344CB8AC3E}">
        <p14:creationId xmlns:p14="http://schemas.microsoft.com/office/powerpoint/2010/main" val="105190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7C555BF5-8BF3-0C4D-93B4-AE4729C853C7}"/>
              </a:ext>
            </a:extLst>
          </p:cNvPr>
          <p:cNvSpPr/>
          <p:nvPr/>
        </p:nvSpPr>
        <p:spPr>
          <a:xfrm>
            <a:off x="5485533" y="2034889"/>
            <a:ext cx="1078991" cy="926591"/>
          </a:xfrm>
          <a:prstGeom prst="rect">
            <a:avLst/>
          </a:prstGeom>
          <a:blipFill>
            <a:blip r:embed="rId3" cstate="print"/>
            <a:stretch>
              <a:fillRect/>
            </a:stretch>
          </a:blipFill>
        </p:spPr>
        <p:txBody>
          <a:bodyPr wrap="square" lIns="0" tIns="0" rIns="0" bIns="0" rtlCol="0"/>
          <a:lstStyle/>
          <a:p>
            <a:endParaRPr/>
          </a:p>
        </p:txBody>
      </p:sp>
      <p:sp>
        <p:nvSpPr>
          <p:cNvPr id="2" name="Title 1">
            <a:extLst>
              <a:ext uri="{FF2B5EF4-FFF2-40B4-BE49-F238E27FC236}">
                <a16:creationId xmlns:a16="http://schemas.microsoft.com/office/drawing/2014/main" id="{4C965472-87DF-9D4F-9A57-2D06259BCC59}"/>
              </a:ext>
            </a:extLst>
          </p:cNvPr>
          <p:cNvSpPr>
            <a:spLocks noGrp="1"/>
          </p:cNvSpPr>
          <p:nvPr>
            <p:ph type="title"/>
          </p:nvPr>
        </p:nvSpPr>
        <p:spPr/>
        <p:txBody>
          <a:bodyPr/>
          <a:lstStyle/>
          <a:p>
            <a:r>
              <a:rPr lang="ru-RU" spc="110" dirty="0">
                <a:solidFill>
                  <a:srgbClr val="AC007B"/>
                </a:solidFill>
                <a:latin typeface="Times New Roman"/>
                <a:cs typeface="Times New Roman"/>
              </a:rPr>
              <a:t>Автоматизация и машинное обучение</a:t>
            </a:r>
            <a:endParaRPr lang="ru-RU" dirty="0"/>
          </a:p>
        </p:txBody>
      </p:sp>
      <p:sp>
        <p:nvSpPr>
          <p:cNvPr id="4" name="object 6">
            <a:extLst>
              <a:ext uri="{FF2B5EF4-FFF2-40B4-BE49-F238E27FC236}">
                <a16:creationId xmlns:a16="http://schemas.microsoft.com/office/drawing/2014/main" id="{503CDE8A-BC93-674E-92BD-2CBD30A3D7B5}"/>
              </a:ext>
            </a:extLst>
          </p:cNvPr>
          <p:cNvSpPr txBox="1"/>
          <p:nvPr/>
        </p:nvSpPr>
        <p:spPr>
          <a:xfrm>
            <a:off x="6649307" y="1929208"/>
            <a:ext cx="2347519" cy="166071"/>
          </a:xfrm>
          <a:prstGeom prst="rect">
            <a:avLst/>
          </a:prstGeom>
        </p:spPr>
        <p:txBody>
          <a:bodyPr vert="horz" wrap="square" lIns="0" tIns="12065" rIns="0" bIns="0" rtlCol="0">
            <a:spAutoFit/>
          </a:bodyPr>
          <a:lstStyle/>
          <a:p>
            <a:pPr marL="12700">
              <a:lnSpc>
                <a:spcPct val="100000"/>
              </a:lnSpc>
              <a:spcBef>
                <a:spcPts val="95"/>
              </a:spcBef>
            </a:pPr>
            <a:r>
              <a:rPr lang="ru-RU" sz="1000" spc="80" dirty="0">
                <a:solidFill>
                  <a:srgbClr val="D43F93"/>
                </a:solidFill>
                <a:latin typeface="Times New Roman"/>
                <a:cs typeface="Times New Roman"/>
              </a:rPr>
              <a:t>Корпоративные закупки</a:t>
            </a:r>
            <a:endParaRPr sz="1000" dirty="0">
              <a:latin typeface="Times New Roman"/>
              <a:cs typeface="Times New Roman"/>
            </a:endParaRPr>
          </a:p>
        </p:txBody>
      </p:sp>
      <p:sp>
        <p:nvSpPr>
          <p:cNvPr id="5" name="object 7">
            <a:extLst>
              <a:ext uri="{FF2B5EF4-FFF2-40B4-BE49-F238E27FC236}">
                <a16:creationId xmlns:a16="http://schemas.microsoft.com/office/drawing/2014/main" id="{A167FDEE-C517-D54F-AC0F-FE98EC516599}"/>
              </a:ext>
            </a:extLst>
          </p:cNvPr>
          <p:cNvSpPr txBox="1"/>
          <p:nvPr/>
        </p:nvSpPr>
        <p:spPr>
          <a:xfrm>
            <a:off x="6649342" y="2157829"/>
            <a:ext cx="3209220" cy="1197764"/>
          </a:xfrm>
          <a:prstGeom prst="rect">
            <a:avLst/>
          </a:prstGeom>
        </p:spPr>
        <p:txBody>
          <a:bodyPr vert="horz" wrap="square" lIns="0" tIns="12700" rIns="0" bIns="0" rtlCol="0">
            <a:spAutoFit/>
          </a:bodyPr>
          <a:lstStyle/>
          <a:p>
            <a:pPr marL="12700" marR="5080">
              <a:lnSpc>
                <a:spcPct val="110000"/>
              </a:lnSpc>
              <a:spcBef>
                <a:spcPts val="100"/>
              </a:spcBef>
            </a:pPr>
            <a:r>
              <a:rPr lang="ru-RU" sz="1000" spc="35" dirty="0">
                <a:latin typeface="Times New Roman"/>
                <a:cs typeface="Times New Roman"/>
              </a:rPr>
              <a:t>Управление рисками: Алгоритмы могут определять, оценивать и смягчать глобальные риски и сбои в поставках в режиме реального времени. При выполнении транзакций и при переговорах учитывается потенциальный риск, основанный на анализе в реальном времени нескольких внутренних и внешних источников данных.</a:t>
            </a:r>
            <a:endParaRPr sz="1000" dirty="0">
              <a:latin typeface="Times New Roman"/>
              <a:cs typeface="Times New Roman"/>
            </a:endParaRPr>
          </a:p>
        </p:txBody>
      </p:sp>
      <p:sp>
        <p:nvSpPr>
          <p:cNvPr id="6" name="object 8">
            <a:extLst>
              <a:ext uri="{FF2B5EF4-FFF2-40B4-BE49-F238E27FC236}">
                <a16:creationId xmlns:a16="http://schemas.microsoft.com/office/drawing/2014/main" id="{C5C46810-AB61-9F41-8210-513DF2F84DB9}"/>
              </a:ext>
            </a:extLst>
          </p:cNvPr>
          <p:cNvSpPr txBox="1"/>
          <p:nvPr/>
        </p:nvSpPr>
        <p:spPr>
          <a:xfrm>
            <a:off x="3011590" y="2322394"/>
            <a:ext cx="1685289" cy="166071"/>
          </a:xfrm>
          <a:prstGeom prst="rect">
            <a:avLst/>
          </a:prstGeom>
        </p:spPr>
        <p:txBody>
          <a:bodyPr vert="horz" wrap="square" lIns="0" tIns="12065" rIns="0" bIns="0" rtlCol="0">
            <a:spAutoFit/>
          </a:bodyPr>
          <a:lstStyle/>
          <a:p>
            <a:pPr marL="12700">
              <a:lnSpc>
                <a:spcPct val="100000"/>
              </a:lnSpc>
              <a:spcBef>
                <a:spcPts val="95"/>
              </a:spcBef>
            </a:pPr>
            <a:r>
              <a:rPr lang="ru-RU" sz="1000" spc="80" dirty="0">
                <a:solidFill>
                  <a:srgbClr val="AC007B"/>
                </a:solidFill>
                <a:latin typeface="Times New Roman"/>
                <a:cs typeface="Times New Roman"/>
              </a:rPr>
              <a:t>Закупки бизнес-единиц </a:t>
            </a:r>
            <a:endParaRPr sz="1000" dirty="0">
              <a:latin typeface="Times New Roman"/>
              <a:cs typeface="Times New Roman"/>
            </a:endParaRPr>
          </a:p>
        </p:txBody>
      </p:sp>
      <p:sp>
        <p:nvSpPr>
          <p:cNvPr id="7" name="object 9">
            <a:extLst>
              <a:ext uri="{FF2B5EF4-FFF2-40B4-BE49-F238E27FC236}">
                <a16:creationId xmlns:a16="http://schemas.microsoft.com/office/drawing/2014/main" id="{AE41EDF7-0D4F-7E4B-8FD7-07C5CA22C022}"/>
              </a:ext>
            </a:extLst>
          </p:cNvPr>
          <p:cNvSpPr txBox="1"/>
          <p:nvPr/>
        </p:nvSpPr>
        <p:spPr>
          <a:xfrm>
            <a:off x="3011550" y="2550932"/>
            <a:ext cx="2487930" cy="2213426"/>
          </a:xfrm>
          <a:prstGeom prst="rect">
            <a:avLst/>
          </a:prstGeom>
        </p:spPr>
        <p:txBody>
          <a:bodyPr vert="horz" wrap="square" lIns="0" tIns="12700" rIns="0" bIns="0" rtlCol="0">
            <a:spAutoFit/>
          </a:bodyPr>
          <a:lstStyle/>
          <a:p>
            <a:pPr marL="12700" marR="5080">
              <a:lnSpc>
                <a:spcPct val="110000"/>
              </a:lnSpc>
              <a:spcBef>
                <a:spcPts val="100"/>
              </a:spcBef>
            </a:pPr>
            <a:r>
              <a:rPr lang="ru-RU" sz="1000" spc="80" dirty="0">
                <a:latin typeface="Times New Roman"/>
                <a:cs typeface="Times New Roman"/>
              </a:rPr>
              <a:t>Управление контрактами</a:t>
            </a:r>
            <a:r>
              <a:rPr sz="1000" spc="85" dirty="0">
                <a:latin typeface="Times New Roman"/>
                <a:cs typeface="Times New Roman"/>
              </a:rPr>
              <a:t>: </a:t>
            </a:r>
            <a:r>
              <a:rPr lang="ru-RU" sz="1000" spc="25" dirty="0">
                <a:latin typeface="Times New Roman"/>
                <a:cs typeface="Times New Roman"/>
              </a:rPr>
              <a:t>Само-обучающийся алгоритм</a:t>
            </a:r>
            <a:r>
              <a:rPr sz="1000" spc="35" dirty="0">
                <a:latin typeface="Times New Roman"/>
                <a:cs typeface="Times New Roman"/>
              </a:rPr>
              <a:t> </a:t>
            </a:r>
            <a:r>
              <a:rPr lang="ru-RU" sz="1000" spc="50" dirty="0">
                <a:latin typeface="Times New Roman"/>
                <a:cs typeface="Times New Roman"/>
              </a:rPr>
              <a:t>извлекает и интерпретирует критическую информацию из документов для обеспечения соблюдения условий, а также улучшает возможности согласования. Автоматизированное создание контрактов требующее вовлечение человека только в случае нестандартных параграфов или условий. Автоматическое создание контрактов происходит на базе библиотеки условий.</a:t>
            </a:r>
            <a:endParaRPr sz="1000" dirty="0">
              <a:latin typeface="Times New Roman"/>
              <a:cs typeface="Times New Roman"/>
            </a:endParaRPr>
          </a:p>
        </p:txBody>
      </p:sp>
      <p:sp>
        <p:nvSpPr>
          <p:cNvPr id="8" name="object 10">
            <a:extLst>
              <a:ext uri="{FF2B5EF4-FFF2-40B4-BE49-F238E27FC236}">
                <a16:creationId xmlns:a16="http://schemas.microsoft.com/office/drawing/2014/main" id="{BC7B10DF-BE5B-BE49-B2DE-CBA4107C4CA0}"/>
              </a:ext>
            </a:extLst>
          </p:cNvPr>
          <p:cNvSpPr txBox="1"/>
          <p:nvPr/>
        </p:nvSpPr>
        <p:spPr>
          <a:xfrm>
            <a:off x="6153195" y="3688051"/>
            <a:ext cx="2709633" cy="166071"/>
          </a:xfrm>
          <a:prstGeom prst="rect">
            <a:avLst/>
          </a:prstGeom>
        </p:spPr>
        <p:txBody>
          <a:bodyPr vert="horz" wrap="square" lIns="0" tIns="12065" rIns="0" bIns="0" rtlCol="0">
            <a:spAutoFit/>
          </a:bodyPr>
          <a:lstStyle/>
          <a:p>
            <a:pPr marL="12700">
              <a:lnSpc>
                <a:spcPct val="100000"/>
              </a:lnSpc>
              <a:spcBef>
                <a:spcPts val="95"/>
              </a:spcBef>
            </a:pPr>
            <a:r>
              <a:rPr lang="ru-RU" sz="1000" spc="100" dirty="0">
                <a:solidFill>
                  <a:srgbClr val="462D7C"/>
                </a:solidFill>
                <a:latin typeface="Times New Roman"/>
                <a:cs typeface="Times New Roman"/>
              </a:rPr>
              <a:t>Единый центр обслуживания</a:t>
            </a:r>
            <a:endParaRPr sz="1000" dirty="0">
              <a:latin typeface="Times New Roman"/>
              <a:cs typeface="Times New Roman"/>
            </a:endParaRPr>
          </a:p>
        </p:txBody>
      </p:sp>
      <p:sp>
        <p:nvSpPr>
          <p:cNvPr id="9" name="object 11">
            <a:extLst>
              <a:ext uri="{FF2B5EF4-FFF2-40B4-BE49-F238E27FC236}">
                <a16:creationId xmlns:a16="http://schemas.microsoft.com/office/drawing/2014/main" id="{62486F17-FF1E-0E41-85AD-A2E8D7D1C3BF}"/>
              </a:ext>
            </a:extLst>
          </p:cNvPr>
          <p:cNvSpPr txBox="1"/>
          <p:nvPr/>
        </p:nvSpPr>
        <p:spPr>
          <a:xfrm>
            <a:off x="6153256" y="3916708"/>
            <a:ext cx="5391044" cy="2239074"/>
          </a:xfrm>
          <a:prstGeom prst="rect">
            <a:avLst/>
          </a:prstGeom>
        </p:spPr>
        <p:txBody>
          <a:bodyPr vert="horz" wrap="square" lIns="0" tIns="12700" rIns="0" bIns="0" rtlCol="0">
            <a:spAutoFit/>
          </a:bodyPr>
          <a:lstStyle/>
          <a:p>
            <a:pPr marL="12700" marR="5080">
              <a:lnSpc>
                <a:spcPct val="110000"/>
              </a:lnSpc>
              <a:spcBef>
                <a:spcPts val="100"/>
              </a:spcBef>
            </a:pPr>
            <a:r>
              <a:rPr lang="ru-RU" sz="1000" spc="65" dirty="0">
                <a:latin typeface="Times New Roman"/>
                <a:cs typeface="Times New Roman"/>
              </a:rPr>
              <a:t>Управление заказами: автоматическая регистрация заказов и их обработка на основе триггеров данных, таких как информация о запасах, тем самым ограничивая вмешательство человека для согласования. Параметры алгоритмов определяются автоматически.</a:t>
            </a:r>
          </a:p>
          <a:p>
            <a:pPr marL="12700" marR="5080">
              <a:lnSpc>
                <a:spcPct val="110000"/>
              </a:lnSpc>
              <a:spcBef>
                <a:spcPts val="100"/>
              </a:spcBef>
            </a:pPr>
            <a:r>
              <a:rPr lang="ru-RU" sz="1000" spc="65" dirty="0">
                <a:latin typeface="Times New Roman"/>
                <a:cs typeface="Times New Roman"/>
              </a:rPr>
              <a:t>Внешняя рабочая сила: системе может быть разрешено выпустить запрос на предложение (</a:t>
            </a:r>
            <a:r>
              <a:rPr lang="en-US" sz="1000" spc="65" dirty="0">
                <a:latin typeface="Times New Roman"/>
                <a:cs typeface="Times New Roman"/>
              </a:rPr>
              <a:t>RFX) </a:t>
            </a:r>
            <a:r>
              <a:rPr lang="ru-RU" sz="1000" spc="65" dirty="0">
                <a:latin typeface="Times New Roman"/>
                <a:cs typeface="Times New Roman"/>
              </a:rPr>
              <a:t>или заявление о работе (</a:t>
            </a:r>
            <a:r>
              <a:rPr lang="en-US" sz="1000" spc="65" dirty="0">
                <a:latin typeface="Times New Roman"/>
                <a:cs typeface="Times New Roman"/>
              </a:rPr>
              <a:t>SOW), </a:t>
            </a:r>
            <a:r>
              <a:rPr lang="ru-RU" sz="1000" spc="65" dirty="0">
                <a:latin typeface="Times New Roman"/>
                <a:cs typeface="Times New Roman"/>
              </a:rPr>
              <a:t>которые затем может использовать </a:t>
            </a:r>
            <a:r>
              <a:rPr lang="en-US" sz="1000" spc="65" dirty="0">
                <a:latin typeface="Times New Roman"/>
                <a:cs typeface="Times New Roman"/>
              </a:rPr>
              <a:t>HR</a:t>
            </a:r>
            <a:r>
              <a:rPr lang="ru-RU" sz="1000" spc="65" dirty="0">
                <a:latin typeface="Times New Roman"/>
                <a:cs typeface="Times New Roman"/>
              </a:rPr>
              <a:t> для найма необходимых работников. Проверка навыков может быть выполнено с использованием алгоритмов машинного обучения, что сократит время выполнения и задачи менеджера и будет способствовать использованию гибкого труда для непрофильных задач компании в будущем.</a:t>
            </a:r>
          </a:p>
          <a:p>
            <a:pPr marL="12700" marR="5080">
              <a:lnSpc>
                <a:spcPct val="110000"/>
              </a:lnSpc>
              <a:spcBef>
                <a:spcPts val="100"/>
              </a:spcBef>
            </a:pPr>
            <a:r>
              <a:rPr lang="ru-RU" sz="1000" spc="65" dirty="0">
                <a:latin typeface="Times New Roman"/>
                <a:cs typeface="Times New Roman"/>
              </a:rPr>
              <a:t>Управление счетами: счета-фактуры автоматически сопоставляются с заказами на покупку, используя алгоритмы машинного обучения с 99-процентной точностью и увеличением цикла проверки.</a:t>
            </a:r>
            <a:endParaRPr sz="1000" dirty="0">
              <a:latin typeface="Times New Roman"/>
              <a:cs typeface="Times New Roman"/>
            </a:endParaRPr>
          </a:p>
        </p:txBody>
      </p:sp>
      <p:sp>
        <p:nvSpPr>
          <p:cNvPr id="10" name="object 17">
            <a:extLst>
              <a:ext uri="{FF2B5EF4-FFF2-40B4-BE49-F238E27FC236}">
                <a16:creationId xmlns:a16="http://schemas.microsoft.com/office/drawing/2014/main" id="{67A71545-D449-854E-BD9F-9F89BF64F223}"/>
              </a:ext>
            </a:extLst>
          </p:cNvPr>
          <p:cNvSpPr/>
          <p:nvPr/>
        </p:nvSpPr>
        <p:spPr>
          <a:xfrm>
            <a:off x="6153195" y="2158604"/>
            <a:ext cx="2833053" cy="45719"/>
          </a:xfrm>
          <a:custGeom>
            <a:avLst/>
            <a:gdLst/>
            <a:ahLst/>
            <a:cxnLst/>
            <a:rect l="l" t="t" r="r" b="b"/>
            <a:pathLst>
              <a:path w="3150234">
                <a:moveTo>
                  <a:pt x="0" y="0"/>
                </a:moveTo>
                <a:lnTo>
                  <a:pt x="3150107" y="0"/>
                </a:lnTo>
              </a:path>
            </a:pathLst>
          </a:custGeom>
          <a:ln w="6096">
            <a:solidFill>
              <a:srgbClr val="7E7E7E"/>
            </a:solidFill>
          </a:ln>
        </p:spPr>
        <p:txBody>
          <a:bodyPr wrap="square" lIns="0" tIns="0" rIns="0" bIns="0" rtlCol="0"/>
          <a:lstStyle/>
          <a:p>
            <a:endParaRPr/>
          </a:p>
        </p:txBody>
      </p:sp>
      <p:sp>
        <p:nvSpPr>
          <p:cNvPr id="11" name="object 18">
            <a:extLst>
              <a:ext uri="{FF2B5EF4-FFF2-40B4-BE49-F238E27FC236}">
                <a16:creationId xmlns:a16="http://schemas.microsoft.com/office/drawing/2014/main" id="{AAE06077-58DF-6F41-8932-FD11FA2FA421}"/>
              </a:ext>
            </a:extLst>
          </p:cNvPr>
          <p:cNvSpPr/>
          <p:nvPr/>
        </p:nvSpPr>
        <p:spPr>
          <a:xfrm flipV="1">
            <a:off x="3011512" y="2522569"/>
            <a:ext cx="2596324" cy="45719"/>
          </a:xfrm>
          <a:custGeom>
            <a:avLst/>
            <a:gdLst/>
            <a:ahLst/>
            <a:cxnLst/>
            <a:rect l="l" t="t" r="r" b="b"/>
            <a:pathLst>
              <a:path w="2554605">
                <a:moveTo>
                  <a:pt x="0" y="0"/>
                </a:moveTo>
                <a:lnTo>
                  <a:pt x="2554224" y="0"/>
                </a:lnTo>
              </a:path>
            </a:pathLst>
          </a:custGeom>
          <a:ln w="6096">
            <a:solidFill>
              <a:srgbClr val="7E7E7E"/>
            </a:solidFill>
          </a:ln>
        </p:spPr>
        <p:txBody>
          <a:bodyPr wrap="square" lIns="0" tIns="0" rIns="0" bIns="0" rtlCol="0"/>
          <a:lstStyle/>
          <a:p>
            <a:endParaRPr/>
          </a:p>
        </p:txBody>
      </p:sp>
      <p:sp>
        <p:nvSpPr>
          <p:cNvPr id="12" name="object 19">
            <a:extLst>
              <a:ext uri="{FF2B5EF4-FFF2-40B4-BE49-F238E27FC236}">
                <a16:creationId xmlns:a16="http://schemas.microsoft.com/office/drawing/2014/main" id="{843DA92C-B34B-2D41-AA1E-27EC1547D3DE}"/>
              </a:ext>
            </a:extLst>
          </p:cNvPr>
          <p:cNvSpPr/>
          <p:nvPr/>
        </p:nvSpPr>
        <p:spPr>
          <a:xfrm>
            <a:off x="6034890" y="3916708"/>
            <a:ext cx="3150235" cy="0"/>
          </a:xfrm>
          <a:custGeom>
            <a:avLst/>
            <a:gdLst/>
            <a:ahLst/>
            <a:cxnLst/>
            <a:rect l="l" t="t" r="r" b="b"/>
            <a:pathLst>
              <a:path w="3150234">
                <a:moveTo>
                  <a:pt x="0" y="0"/>
                </a:moveTo>
                <a:lnTo>
                  <a:pt x="3150108" y="0"/>
                </a:lnTo>
              </a:path>
            </a:pathLst>
          </a:custGeom>
          <a:ln w="6096">
            <a:solidFill>
              <a:srgbClr val="7E7E7E"/>
            </a:solidFill>
          </a:ln>
        </p:spPr>
        <p:txBody>
          <a:bodyPr wrap="square" lIns="0" tIns="0" rIns="0" bIns="0" rtlCol="0"/>
          <a:lstStyle/>
          <a:p>
            <a:endParaRPr/>
          </a:p>
        </p:txBody>
      </p:sp>
      <p:sp>
        <p:nvSpPr>
          <p:cNvPr id="13" name="object 20">
            <a:extLst>
              <a:ext uri="{FF2B5EF4-FFF2-40B4-BE49-F238E27FC236}">
                <a16:creationId xmlns:a16="http://schemas.microsoft.com/office/drawing/2014/main" id="{5A55E5AB-3E3E-6A45-903C-2A3C491D53E3}"/>
              </a:ext>
            </a:extLst>
          </p:cNvPr>
          <p:cNvSpPr/>
          <p:nvPr/>
        </p:nvSpPr>
        <p:spPr>
          <a:xfrm flipH="1">
            <a:off x="5966350" y="3027013"/>
            <a:ext cx="70826" cy="889695"/>
          </a:xfrm>
          <a:custGeom>
            <a:avLst/>
            <a:gdLst/>
            <a:ahLst/>
            <a:cxnLst/>
            <a:rect l="l" t="t" r="r" b="b"/>
            <a:pathLst>
              <a:path h="471170">
                <a:moveTo>
                  <a:pt x="0" y="0"/>
                </a:moveTo>
                <a:lnTo>
                  <a:pt x="0" y="470916"/>
                </a:lnTo>
              </a:path>
            </a:pathLst>
          </a:custGeom>
          <a:ln w="7620">
            <a:solidFill>
              <a:srgbClr val="7E7E7E"/>
            </a:solidFill>
          </a:ln>
        </p:spPr>
        <p:txBody>
          <a:bodyPr wrap="square" lIns="0" tIns="0" rIns="0" bIns="0" rtlCol="0"/>
          <a:lstStyle/>
          <a:p>
            <a:endParaRPr/>
          </a:p>
        </p:txBody>
      </p:sp>
      <p:sp>
        <p:nvSpPr>
          <p:cNvPr id="14" name="object 12">
            <a:extLst>
              <a:ext uri="{FF2B5EF4-FFF2-40B4-BE49-F238E27FC236}">
                <a16:creationId xmlns:a16="http://schemas.microsoft.com/office/drawing/2014/main" id="{9A0E32D2-4292-0D4F-AC17-49FA537CD015}"/>
              </a:ext>
            </a:extLst>
          </p:cNvPr>
          <p:cNvSpPr txBox="1"/>
          <p:nvPr/>
        </p:nvSpPr>
        <p:spPr>
          <a:xfrm>
            <a:off x="450166" y="4332309"/>
            <a:ext cx="1956188" cy="382797"/>
          </a:xfrm>
          <a:prstGeom prst="rect">
            <a:avLst/>
          </a:prstGeom>
        </p:spPr>
        <p:txBody>
          <a:bodyPr vert="horz" wrap="square" lIns="0" tIns="13335" rIns="0" bIns="0" rtlCol="0">
            <a:spAutoFit/>
          </a:bodyPr>
          <a:lstStyle/>
          <a:p>
            <a:pPr marL="1270" algn="ctr">
              <a:lnSpc>
                <a:spcPct val="100000"/>
              </a:lnSpc>
              <a:spcBef>
                <a:spcPts val="105"/>
              </a:spcBef>
            </a:pPr>
            <a:r>
              <a:rPr sz="1200" spc="0" dirty="0">
                <a:solidFill>
                  <a:srgbClr val="757070"/>
                </a:solidFill>
                <a:latin typeface="Times New Roman"/>
                <a:cs typeface="Times New Roman"/>
              </a:rPr>
              <a:t>RPA </a:t>
            </a:r>
            <a:r>
              <a:rPr lang="ru-RU" sz="1200" spc="25" dirty="0">
                <a:solidFill>
                  <a:srgbClr val="757070"/>
                </a:solidFill>
                <a:latin typeface="Times New Roman"/>
                <a:cs typeface="Times New Roman"/>
              </a:rPr>
              <a:t>обычно обеспечивают</a:t>
            </a:r>
            <a:endParaRPr sz="1200" dirty="0">
              <a:latin typeface="Times New Roman"/>
              <a:cs typeface="Times New Roman"/>
            </a:endParaRPr>
          </a:p>
          <a:p>
            <a:pPr algn="ctr">
              <a:lnSpc>
                <a:spcPct val="100000"/>
              </a:lnSpc>
            </a:pPr>
            <a:r>
              <a:rPr sz="1200" spc="140" dirty="0">
                <a:solidFill>
                  <a:srgbClr val="AC007B"/>
                </a:solidFill>
                <a:latin typeface="Times New Roman"/>
                <a:cs typeface="Times New Roman"/>
              </a:rPr>
              <a:t>25-50%</a:t>
            </a:r>
            <a:r>
              <a:rPr sz="1200" spc="-60" dirty="0">
                <a:solidFill>
                  <a:srgbClr val="AC007B"/>
                </a:solidFill>
                <a:latin typeface="Times New Roman"/>
                <a:cs typeface="Times New Roman"/>
              </a:rPr>
              <a:t> </a:t>
            </a:r>
            <a:r>
              <a:rPr lang="ru-RU" sz="1200" spc="80" dirty="0">
                <a:solidFill>
                  <a:srgbClr val="757070"/>
                </a:solidFill>
                <a:latin typeface="Times New Roman"/>
                <a:cs typeface="Times New Roman"/>
              </a:rPr>
              <a:t>экономии затрат</a:t>
            </a:r>
            <a:endParaRPr sz="1200" baseline="23809" dirty="0">
              <a:latin typeface="Times New Roman"/>
              <a:cs typeface="Times New Roman"/>
            </a:endParaRPr>
          </a:p>
        </p:txBody>
      </p:sp>
      <p:sp>
        <p:nvSpPr>
          <p:cNvPr id="15" name="object 16">
            <a:extLst>
              <a:ext uri="{FF2B5EF4-FFF2-40B4-BE49-F238E27FC236}">
                <a16:creationId xmlns:a16="http://schemas.microsoft.com/office/drawing/2014/main" id="{7E90D3E6-CD0E-5842-8349-FA9395D07B50}"/>
              </a:ext>
            </a:extLst>
          </p:cNvPr>
          <p:cNvSpPr txBox="1"/>
          <p:nvPr/>
        </p:nvSpPr>
        <p:spPr>
          <a:xfrm>
            <a:off x="450165" y="1627858"/>
            <a:ext cx="1956189" cy="751488"/>
          </a:xfrm>
          <a:prstGeom prst="rect">
            <a:avLst/>
          </a:prstGeom>
        </p:spPr>
        <p:txBody>
          <a:bodyPr vert="horz" wrap="square" lIns="0" tIns="12700" rIns="0" bIns="0" rtlCol="0">
            <a:spAutoFit/>
          </a:bodyPr>
          <a:lstStyle/>
          <a:p>
            <a:pPr marL="12700" marR="5080" algn="ctr">
              <a:lnSpc>
                <a:spcPct val="100299"/>
              </a:lnSpc>
              <a:spcBef>
                <a:spcPts val="100"/>
              </a:spcBef>
            </a:pPr>
            <a:r>
              <a:rPr lang="ru-RU" sz="1200" spc="5" dirty="0">
                <a:solidFill>
                  <a:srgbClr val="595959"/>
                </a:solidFill>
                <a:latin typeface="Times New Roman"/>
                <a:cs typeface="Times New Roman"/>
              </a:rPr>
              <a:t>Только</a:t>
            </a:r>
            <a:r>
              <a:rPr sz="1200" spc="-25" dirty="0">
                <a:solidFill>
                  <a:srgbClr val="595959"/>
                </a:solidFill>
                <a:latin typeface="Times New Roman"/>
                <a:cs typeface="Times New Roman"/>
              </a:rPr>
              <a:t> </a:t>
            </a:r>
            <a:r>
              <a:rPr lang="ru-RU" sz="1200" spc="80" dirty="0">
                <a:solidFill>
                  <a:srgbClr val="AC007B"/>
                </a:solidFill>
                <a:latin typeface="Times New Roman"/>
                <a:cs typeface="Times New Roman"/>
              </a:rPr>
              <a:t>половина</a:t>
            </a:r>
            <a:r>
              <a:rPr sz="1200" spc="-50" dirty="0">
                <a:solidFill>
                  <a:srgbClr val="AC007B"/>
                </a:solidFill>
                <a:latin typeface="Times New Roman"/>
                <a:cs typeface="Times New Roman"/>
              </a:rPr>
              <a:t> </a:t>
            </a:r>
            <a:r>
              <a:rPr lang="ru-RU" sz="1200" spc="25" dirty="0">
                <a:solidFill>
                  <a:srgbClr val="595959"/>
                </a:solidFill>
                <a:latin typeface="Times New Roman"/>
                <a:cs typeface="Times New Roman"/>
              </a:rPr>
              <a:t>крупных компаний</a:t>
            </a:r>
            <a:r>
              <a:rPr sz="1200" spc="75" dirty="0">
                <a:solidFill>
                  <a:srgbClr val="595959"/>
                </a:solidFill>
                <a:latin typeface="Times New Roman"/>
                <a:cs typeface="Times New Roman"/>
              </a:rPr>
              <a:t>  </a:t>
            </a:r>
            <a:r>
              <a:rPr sz="1200" spc="40" dirty="0">
                <a:solidFill>
                  <a:srgbClr val="595959"/>
                </a:solidFill>
                <a:latin typeface="Times New Roman"/>
                <a:cs typeface="Times New Roman"/>
              </a:rPr>
              <a:t>(</a:t>
            </a:r>
            <a:r>
              <a:rPr lang="ru-RU" sz="1200" spc="40" dirty="0">
                <a:solidFill>
                  <a:srgbClr val="595959"/>
                </a:solidFill>
                <a:latin typeface="Times New Roman"/>
                <a:cs typeface="Times New Roman"/>
              </a:rPr>
              <a:t>более 100 тыс. сотрудников</a:t>
            </a:r>
            <a:r>
              <a:rPr sz="1200" spc="75" dirty="0">
                <a:solidFill>
                  <a:srgbClr val="595959"/>
                </a:solidFill>
                <a:latin typeface="Times New Roman"/>
                <a:cs typeface="Times New Roman"/>
              </a:rPr>
              <a:t>) </a:t>
            </a:r>
            <a:r>
              <a:rPr lang="ru-RU" sz="1200" spc="80" dirty="0">
                <a:solidFill>
                  <a:srgbClr val="AC007B"/>
                </a:solidFill>
                <a:latin typeface="Times New Roman"/>
                <a:cs typeface="Times New Roman"/>
              </a:rPr>
              <a:t>включили </a:t>
            </a:r>
            <a:r>
              <a:rPr lang="en-US" sz="1200" spc="80" dirty="0">
                <a:solidFill>
                  <a:srgbClr val="AC007B"/>
                </a:solidFill>
                <a:latin typeface="Times New Roman"/>
                <a:cs typeface="Times New Roman"/>
              </a:rPr>
              <a:t>AI </a:t>
            </a:r>
            <a:r>
              <a:rPr lang="ru-RU" sz="1200" spc="80" dirty="0">
                <a:solidFill>
                  <a:srgbClr val="AC007B"/>
                </a:solidFill>
                <a:latin typeface="Times New Roman"/>
                <a:cs typeface="Times New Roman"/>
              </a:rPr>
              <a:t>в стратегию развития</a:t>
            </a:r>
            <a:endParaRPr lang="de-DE" sz="1200" spc="80" dirty="0">
              <a:solidFill>
                <a:srgbClr val="AC007B"/>
              </a:solidFill>
              <a:latin typeface="Times New Roman"/>
              <a:cs typeface="Times New Roman"/>
            </a:endParaRPr>
          </a:p>
        </p:txBody>
      </p:sp>
      <p:sp>
        <p:nvSpPr>
          <p:cNvPr id="16" name="object 17">
            <a:extLst>
              <a:ext uri="{FF2B5EF4-FFF2-40B4-BE49-F238E27FC236}">
                <a16:creationId xmlns:a16="http://schemas.microsoft.com/office/drawing/2014/main" id="{9E2FC995-37D9-CF46-9655-6A438D9E8100}"/>
              </a:ext>
            </a:extLst>
          </p:cNvPr>
          <p:cNvSpPr txBox="1"/>
          <p:nvPr/>
        </p:nvSpPr>
        <p:spPr>
          <a:xfrm>
            <a:off x="450165" y="2917327"/>
            <a:ext cx="1956188" cy="936795"/>
          </a:xfrm>
          <a:prstGeom prst="rect">
            <a:avLst/>
          </a:prstGeom>
        </p:spPr>
        <p:txBody>
          <a:bodyPr vert="horz" wrap="square" lIns="0" tIns="13335" rIns="0" bIns="0" rtlCol="0">
            <a:spAutoFit/>
          </a:bodyPr>
          <a:lstStyle/>
          <a:p>
            <a:pPr marL="12700" marR="5080" indent="-1905" algn="ctr">
              <a:lnSpc>
                <a:spcPct val="100000"/>
              </a:lnSpc>
              <a:spcBef>
                <a:spcPts val="105"/>
              </a:spcBef>
            </a:pPr>
            <a:r>
              <a:rPr lang="ru-RU" sz="1200" spc="40" dirty="0">
                <a:solidFill>
                  <a:srgbClr val="595959"/>
                </a:solidFill>
                <a:latin typeface="Times New Roman"/>
                <a:cs typeface="Times New Roman"/>
              </a:rPr>
              <a:t>Организации закупок мирового уровня имеют </a:t>
            </a:r>
            <a:br>
              <a:rPr lang="ru-RU" sz="1200" spc="40" dirty="0">
                <a:solidFill>
                  <a:srgbClr val="595959"/>
                </a:solidFill>
                <a:latin typeface="Times New Roman"/>
                <a:cs typeface="Times New Roman"/>
              </a:rPr>
            </a:br>
            <a:r>
              <a:rPr lang="ru-RU" sz="1200" spc="90" dirty="0">
                <a:solidFill>
                  <a:srgbClr val="AC007B"/>
                </a:solidFill>
                <a:latin typeface="Times New Roman"/>
                <a:cs typeface="Times New Roman"/>
              </a:rPr>
              <a:t>на</a:t>
            </a:r>
            <a:r>
              <a:rPr lang="ru-RU" sz="1200" spc="40" dirty="0">
                <a:solidFill>
                  <a:srgbClr val="595959"/>
                </a:solidFill>
                <a:latin typeface="Times New Roman"/>
                <a:cs typeface="Times New Roman"/>
              </a:rPr>
              <a:t> </a:t>
            </a:r>
            <a:r>
              <a:rPr sz="1200" spc="90" dirty="0">
                <a:solidFill>
                  <a:srgbClr val="AC007B"/>
                </a:solidFill>
                <a:latin typeface="Times New Roman"/>
                <a:cs typeface="Times New Roman"/>
              </a:rPr>
              <a:t>71%</a:t>
            </a:r>
            <a:r>
              <a:rPr lang="ru-RU" sz="1200" spc="90" dirty="0">
                <a:solidFill>
                  <a:srgbClr val="AC007B"/>
                </a:solidFill>
                <a:latin typeface="Times New Roman"/>
                <a:cs typeface="Times New Roman"/>
              </a:rPr>
              <a:t> ниже стоимость обработки заказа</a:t>
            </a:r>
            <a:r>
              <a:rPr sz="1200" dirty="0">
                <a:solidFill>
                  <a:srgbClr val="AC007B"/>
                </a:solidFill>
                <a:latin typeface="Times New Roman"/>
                <a:cs typeface="Times New Roman"/>
              </a:rPr>
              <a:t> </a:t>
            </a:r>
            <a:r>
              <a:rPr lang="ru-RU" sz="1200" spc="80" dirty="0">
                <a:solidFill>
                  <a:srgbClr val="595959"/>
                </a:solidFill>
                <a:latin typeface="Times New Roman"/>
                <a:cs typeface="Times New Roman"/>
              </a:rPr>
              <a:t>чем другие компании</a:t>
            </a:r>
            <a:endParaRPr sz="1200" baseline="23809" dirty="0">
              <a:latin typeface="Times New Roman"/>
              <a:cs typeface="Times New Roman"/>
            </a:endParaRPr>
          </a:p>
        </p:txBody>
      </p:sp>
      <p:sp>
        <p:nvSpPr>
          <p:cNvPr id="18" name="object 18">
            <a:extLst>
              <a:ext uri="{FF2B5EF4-FFF2-40B4-BE49-F238E27FC236}">
                <a16:creationId xmlns:a16="http://schemas.microsoft.com/office/drawing/2014/main" id="{5F915759-D45A-BB4D-81C5-39BA9C23EA6A}"/>
              </a:ext>
            </a:extLst>
          </p:cNvPr>
          <p:cNvSpPr/>
          <p:nvPr/>
        </p:nvSpPr>
        <p:spPr>
          <a:xfrm rot="5400000">
            <a:off x="278086" y="3807916"/>
            <a:ext cx="4476248" cy="66967"/>
          </a:xfrm>
          <a:custGeom>
            <a:avLst/>
            <a:gdLst/>
            <a:ahLst/>
            <a:cxnLst/>
            <a:rect l="l" t="t" r="r" b="b"/>
            <a:pathLst>
              <a:path w="6667500" h="76200">
                <a:moveTo>
                  <a:pt x="38100" y="76200"/>
                </a:moveTo>
                <a:lnTo>
                  <a:pt x="23145" y="73247"/>
                </a:lnTo>
                <a:lnTo>
                  <a:pt x="11049" y="65151"/>
                </a:lnTo>
                <a:lnTo>
                  <a:pt x="2952" y="53054"/>
                </a:lnTo>
                <a:lnTo>
                  <a:pt x="0" y="38100"/>
                </a:lnTo>
                <a:lnTo>
                  <a:pt x="2952" y="23145"/>
                </a:lnTo>
                <a:lnTo>
                  <a:pt x="11049" y="11049"/>
                </a:lnTo>
                <a:lnTo>
                  <a:pt x="23145" y="2952"/>
                </a:lnTo>
                <a:lnTo>
                  <a:pt x="38100" y="0"/>
                </a:lnTo>
                <a:lnTo>
                  <a:pt x="53054" y="2952"/>
                </a:lnTo>
                <a:lnTo>
                  <a:pt x="65151" y="11049"/>
                </a:lnTo>
                <a:lnTo>
                  <a:pt x="73247" y="23145"/>
                </a:lnTo>
                <a:lnTo>
                  <a:pt x="75598" y="35052"/>
                </a:lnTo>
                <a:lnTo>
                  <a:pt x="38100" y="35052"/>
                </a:lnTo>
                <a:lnTo>
                  <a:pt x="38100" y="41148"/>
                </a:lnTo>
                <a:lnTo>
                  <a:pt x="75598" y="41148"/>
                </a:lnTo>
                <a:lnTo>
                  <a:pt x="73247" y="53054"/>
                </a:lnTo>
                <a:lnTo>
                  <a:pt x="65151" y="65151"/>
                </a:lnTo>
                <a:lnTo>
                  <a:pt x="53054" y="73247"/>
                </a:lnTo>
                <a:lnTo>
                  <a:pt x="38100" y="76200"/>
                </a:lnTo>
                <a:close/>
              </a:path>
              <a:path w="6667500" h="76200">
                <a:moveTo>
                  <a:pt x="6629400" y="76200"/>
                </a:moveTo>
                <a:lnTo>
                  <a:pt x="6614445" y="73247"/>
                </a:lnTo>
                <a:lnTo>
                  <a:pt x="6602349" y="65151"/>
                </a:lnTo>
                <a:lnTo>
                  <a:pt x="6594252" y="53054"/>
                </a:lnTo>
                <a:lnTo>
                  <a:pt x="6591300" y="38100"/>
                </a:lnTo>
                <a:lnTo>
                  <a:pt x="6594252" y="23145"/>
                </a:lnTo>
                <a:lnTo>
                  <a:pt x="6602349" y="11049"/>
                </a:lnTo>
                <a:lnTo>
                  <a:pt x="6614445" y="2952"/>
                </a:lnTo>
                <a:lnTo>
                  <a:pt x="6629400" y="0"/>
                </a:lnTo>
                <a:lnTo>
                  <a:pt x="6644354" y="2952"/>
                </a:lnTo>
                <a:lnTo>
                  <a:pt x="6656451" y="11049"/>
                </a:lnTo>
                <a:lnTo>
                  <a:pt x="6664547" y="23145"/>
                </a:lnTo>
                <a:lnTo>
                  <a:pt x="6666898" y="35052"/>
                </a:lnTo>
                <a:lnTo>
                  <a:pt x="6629400" y="35052"/>
                </a:lnTo>
                <a:lnTo>
                  <a:pt x="6629400" y="41148"/>
                </a:lnTo>
                <a:lnTo>
                  <a:pt x="6666898" y="41148"/>
                </a:lnTo>
                <a:lnTo>
                  <a:pt x="6664547" y="53054"/>
                </a:lnTo>
                <a:lnTo>
                  <a:pt x="6656451" y="65151"/>
                </a:lnTo>
                <a:lnTo>
                  <a:pt x="6644354" y="73247"/>
                </a:lnTo>
                <a:lnTo>
                  <a:pt x="6629400" y="76200"/>
                </a:lnTo>
                <a:close/>
              </a:path>
              <a:path w="6667500" h="76200">
                <a:moveTo>
                  <a:pt x="75598" y="41148"/>
                </a:moveTo>
                <a:lnTo>
                  <a:pt x="38100" y="41148"/>
                </a:lnTo>
                <a:lnTo>
                  <a:pt x="38100" y="35052"/>
                </a:lnTo>
                <a:lnTo>
                  <a:pt x="75598" y="35052"/>
                </a:lnTo>
                <a:lnTo>
                  <a:pt x="76200" y="38100"/>
                </a:lnTo>
                <a:lnTo>
                  <a:pt x="75598" y="41148"/>
                </a:lnTo>
                <a:close/>
              </a:path>
              <a:path w="6667500" h="76200">
                <a:moveTo>
                  <a:pt x="6591902" y="41148"/>
                </a:moveTo>
                <a:lnTo>
                  <a:pt x="75598" y="41148"/>
                </a:lnTo>
                <a:lnTo>
                  <a:pt x="76200" y="38100"/>
                </a:lnTo>
                <a:lnTo>
                  <a:pt x="75598" y="35052"/>
                </a:lnTo>
                <a:lnTo>
                  <a:pt x="6591902" y="35052"/>
                </a:lnTo>
                <a:lnTo>
                  <a:pt x="6591300" y="38100"/>
                </a:lnTo>
                <a:lnTo>
                  <a:pt x="6591902" y="41148"/>
                </a:lnTo>
                <a:close/>
              </a:path>
              <a:path w="6667500" h="76200">
                <a:moveTo>
                  <a:pt x="6666898" y="41148"/>
                </a:moveTo>
                <a:lnTo>
                  <a:pt x="6629400" y="41148"/>
                </a:lnTo>
                <a:lnTo>
                  <a:pt x="6629400" y="35052"/>
                </a:lnTo>
                <a:lnTo>
                  <a:pt x="6666898" y="35052"/>
                </a:lnTo>
                <a:lnTo>
                  <a:pt x="6667500" y="38100"/>
                </a:lnTo>
                <a:lnTo>
                  <a:pt x="6666898" y="41148"/>
                </a:lnTo>
                <a:close/>
              </a:path>
            </a:pathLst>
          </a:custGeom>
          <a:solidFill>
            <a:srgbClr val="AC007B"/>
          </a:solidFill>
        </p:spPr>
        <p:txBody>
          <a:bodyPr wrap="square" lIns="0" tIns="0" rIns="0" bIns="0" rtlCol="0"/>
          <a:lstStyle/>
          <a:p>
            <a:endParaRPr/>
          </a:p>
        </p:txBody>
      </p:sp>
    </p:spTree>
    <p:extLst>
      <p:ext uri="{BB962C8B-B14F-4D97-AF65-F5344CB8AC3E}">
        <p14:creationId xmlns:p14="http://schemas.microsoft.com/office/powerpoint/2010/main" val="176490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DDBA-9D06-1447-A9A3-47E0935B68F0}"/>
              </a:ext>
            </a:extLst>
          </p:cNvPr>
          <p:cNvSpPr>
            <a:spLocks noGrp="1"/>
          </p:cNvSpPr>
          <p:nvPr>
            <p:ph type="title"/>
          </p:nvPr>
        </p:nvSpPr>
        <p:spPr/>
        <p:txBody>
          <a:bodyPr/>
          <a:lstStyle/>
          <a:p>
            <a:r>
              <a:rPr lang="ru-RU" spc="100" dirty="0">
                <a:solidFill>
                  <a:srgbClr val="26AAE1"/>
                </a:solidFill>
                <a:latin typeface="Times New Roman"/>
                <a:cs typeface="Times New Roman"/>
              </a:rPr>
              <a:t>Предиктивная аналитика</a:t>
            </a:r>
            <a:endParaRPr lang="ru-RU" dirty="0"/>
          </a:p>
        </p:txBody>
      </p:sp>
      <p:sp>
        <p:nvSpPr>
          <p:cNvPr id="3" name="object 5">
            <a:extLst>
              <a:ext uri="{FF2B5EF4-FFF2-40B4-BE49-F238E27FC236}">
                <a16:creationId xmlns:a16="http://schemas.microsoft.com/office/drawing/2014/main" id="{927EF081-ECD3-9841-8344-06E1B6A2747E}"/>
              </a:ext>
            </a:extLst>
          </p:cNvPr>
          <p:cNvSpPr/>
          <p:nvPr/>
        </p:nvSpPr>
        <p:spPr>
          <a:xfrm>
            <a:off x="5500385" y="2057414"/>
            <a:ext cx="1054608" cy="908303"/>
          </a:xfrm>
          <a:prstGeom prst="rect">
            <a:avLst/>
          </a:prstGeom>
          <a:blipFill>
            <a:blip r:embed="rId3" cstate="print"/>
            <a:stretch>
              <a:fillRect/>
            </a:stretch>
          </a:blipFill>
        </p:spPr>
        <p:txBody>
          <a:bodyPr wrap="square" lIns="0" tIns="0" rIns="0" bIns="0" rtlCol="0"/>
          <a:lstStyle/>
          <a:p>
            <a:endParaRPr/>
          </a:p>
        </p:txBody>
      </p:sp>
      <p:sp>
        <p:nvSpPr>
          <p:cNvPr id="4" name="object 10">
            <a:extLst>
              <a:ext uri="{FF2B5EF4-FFF2-40B4-BE49-F238E27FC236}">
                <a16:creationId xmlns:a16="http://schemas.microsoft.com/office/drawing/2014/main" id="{1937F2F0-527B-D648-BF1F-4485399296BC}"/>
              </a:ext>
            </a:extLst>
          </p:cNvPr>
          <p:cNvSpPr txBox="1"/>
          <p:nvPr/>
        </p:nvSpPr>
        <p:spPr>
          <a:xfrm>
            <a:off x="6633678" y="2017227"/>
            <a:ext cx="2571677" cy="166071"/>
          </a:xfrm>
          <a:prstGeom prst="rect">
            <a:avLst/>
          </a:prstGeom>
        </p:spPr>
        <p:txBody>
          <a:bodyPr vert="horz" wrap="square" lIns="0" tIns="12065" rIns="0" bIns="0" rtlCol="0">
            <a:spAutoFit/>
          </a:bodyPr>
          <a:lstStyle/>
          <a:p>
            <a:pPr marL="12700">
              <a:lnSpc>
                <a:spcPct val="100000"/>
              </a:lnSpc>
              <a:spcBef>
                <a:spcPts val="95"/>
              </a:spcBef>
            </a:pPr>
            <a:r>
              <a:rPr lang="ru-RU" sz="1000" spc="80" dirty="0">
                <a:solidFill>
                  <a:srgbClr val="26AAE1"/>
                </a:solidFill>
                <a:latin typeface="Times New Roman"/>
                <a:cs typeface="Times New Roman"/>
              </a:rPr>
              <a:t>Корпоративные закупки</a:t>
            </a:r>
            <a:endParaRPr sz="1000" dirty="0">
              <a:latin typeface="Times New Roman"/>
              <a:cs typeface="Times New Roman"/>
            </a:endParaRPr>
          </a:p>
        </p:txBody>
      </p:sp>
      <p:sp>
        <p:nvSpPr>
          <p:cNvPr id="5" name="object 11">
            <a:extLst>
              <a:ext uri="{FF2B5EF4-FFF2-40B4-BE49-F238E27FC236}">
                <a16:creationId xmlns:a16="http://schemas.microsoft.com/office/drawing/2014/main" id="{9257074D-EF81-924A-8767-F4457A3574E0}"/>
              </a:ext>
            </a:extLst>
          </p:cNvPr>
          <p:cNvSpPr txBox="1"/>
          <p:nvPr/>
        </p:nvSpPr>
        <p:spPr>
          <a:xfrm>
            <a:off x="2995961" y="2410473"/>
            <a:ext cx="1685289" cy="166071"/>
          </a:xfrm>
          <a:prstGeom prst="rect">
            <a:avLst/>
          </a:prstGeom>
        </p:spPr>
        <p:txBody>
          <a:bodyPr vert="horz" wrap="square" lIns="0" tIns="12065" rIns="0" bIns="0" rtlCol="0">
            <a:spAutoFit/>
          </a:bodyPr>
          <a:lstStyle/>
          <a:p>
            <a:pPr marL="12700">
              <a:lnSpc>
                <a:spcPct val="100000"/>
              </a:lnSpc>
              <a:spcBef>
                <a:spcPts val="95"/>
              </a:spcBef>
            </a:pPr>
            <a:r>
              <a:rPr lang="ru-RU" sz="1000" spc="80" dirty="0">
                <a:solidFill>
                  <a:srgbClr val="0070BF"/>
                </a:solidFill>
                <a:latin typeface="Times New Roman"/>
                <a:cs typeface="Times New Roman"/>
              </a:rPr>
              <a:t>Закупки бизнес-единиц</a:t>
            </a:r>
            <a:endParaRPr sz="1000" dirty="0">
              <a:latin typeface="Times New Roman"/>
              <a:cs typeface="Times New Roman"/>
            </a:endParaRPr>
          </a:p>
        </p:txBody>
      </p:sp>
      <p:sp>
        <p:nvSpPr>
          <p:cNvPr id="6" name="object 12">
            <a:extLst>
              <a:ext uri="{FF2B5EF4-FFF2-40B4-BE49-F238E27FC236}">
                <a16:creationId xmlns:a16="http://schemas.microsoft.com/office/drawing/2014/main" id="{E8B5E40E-C323-9B40-822C-ED9C9C218096}"/>
              </a:ext>
            </a:extLst>
          </p:cNvPr>
          <p:cNvSpPr txBox="1"/>
          <p:nvPr/>
        </p:nvSpPr>
        <p:spPr>
          <a:xfrm>
            <a:off x="2995922" y="2639029"/>
            <a:ext cx="2687774" cy="3762568"/>
          </a:xfrm>
          <a:prstGeom prst="rect">
            <a:avLst/>
          </a:prstGeom>
        </p:spPr>
        <p:txBody>
          <a:bodyPr vert="horz" wrap="square" lIns="0" tIns="12700" rIns="0" bIns="0" rtlCol="0">
            <a:spAutoFit/>
          </a:bodyPr>
          <a:lstStyle/>
          <a:p>
            <a:pPr marL="12700" marR="5080">
              <a:lnSpc>
                <a:spcPct val="110000"/>
              </a:lnSpc>
              <a:spcBef>
                <a:spcPts val="100"/>
              </a:spcBef>
            </a:pPr>
            <a:r>
              <a:rPr lang="ru-RU" sz="1000" spc="90" dirty="0">
                <a:latin typeface="Times New Roman"/>
                <a:cs typeface="Times New Roman"/>
              </a:rPr>
              <a:t>Управление затратами: Определите новые категории расходов и дополнительные источники сбережений в областях стратегического поиска, анализ затрат на спонтанные закупки, включая неструктурированные данные для проведения анализа.</a:t>
            </a:r>
          </a:p>
          <a:p>
            <a:pPr marL="12700" marR="5080">
              <a:lnSpc>
                <a:spcPct val="110000"/>
              </a:lnSpc>
              <a:spcBef>
                <a:spcPts val="100"/>
              </a:spcBef>
            </a:pPr>
            <a:r>
              <a:rPr lang="ru-RU" sz="1000" spc="90" dirty="0">
                <a:latin typeface="Times New Roman"/>
                <a:cs typeface="Times New Roman"/>
              </a:rPr>
              <a:t>Управление контрактами</a:t>
            </a:r>
            <a:r>
              <a:rPr lang="en-US" sz="1000" spc="90" dirty="0">
                <a:latin typeface="Times New Roman"/>
                <a:cs typeface="Times New Roman"/>
              </a:rPr>
              <a:t>:</a:t>
            </a:r>
            <a:r>
              <a:rPr lang="ru-RU" sz="1000" spc="90" dirty="0">
                <a:latin typeface="Times New Roman"/>
                <a:cs typeface="Times New Roman"/>
              </a:rPr>
              <a:t> Используйте структурированные и неструктурированные данные контракта для проведения анализа затрат и затрат для учета маржинальных соображений и укрепления возможностей для переговоров.</a:t>
            </a:r>
          </a:p>
          <a:p>
            <a:pPr marL="12700" marR="5080">
              <a:lnSpc>
                <a:spcPct val="110000"/>
              </a:lnSpc>
              <a:spcBef>
                <a:spcPts val="100"/>
              </a:spcBef>
            </a:pPr>
            <a:r>
              <a:rPr lang="ru-RU" sz="1000" spc="90" dirty="0">
                <a:latin typeface="Times New Roman"/>
                <a:cs typeface="Times New Roman"/>
              </a:rPr>
              <a:t>Управление рисками поставщиков (</a:t>
            </a:r>
            <a:r>
              <a:rPr lang="en-US" sz="1000" spc="90" dirty="0">
                <a:latin typeface="Times New Roman"/>
                <a:cs typeface="Times New Roman"/>
              </a:rPr>
              <a:t>SRM): </a:t>
            </a:r>
            <a:r>
              <a:rPr lang="ru-RU" sz="1000" spc="90" dirty="0">
                <a:latin typeface="Times New Roman"/>
                <a:cs typeface="Times New Roman"/>
              </a:rPr>
              <a:t>Расширение возможностей </a:t>
            </a:r>
            <a:r>
              <a:rPr lang="en-US" sz="1000" spc="90" dirty="0">
                <a:latin typeface="Times New Roman"/>
                <a:cs typeface="Times New Roman"/>
              </a:rPr>
              <a:t>SRM </a:t>
            </a:r>
            <a:r>
              <a:rPr lang="ru-RU" sz="1000" spc="90" dirty="0">
                <a:latin typeface="Times New Roman"/>
                <a:cs typeface="Times New Roman"/>
              </a:rPr>
              <a:t>с помощью технологий оценки рисков и панелей поставщиков, чтобы обеспечить прогностическую и </a:t>
            </a:r>
            <a:r>
              <a:rPr lang="ru-RU" sz="1000" spc="90" dirty="0" err="1">
                <a:latin typeface="Times New Roman"/>
                <a:cs typeface="Times New Roman"/>
              </a:rPr>
              <a:t>проактивную</a:t>
            </a:r>
            <a:r>
              <a:rPr lang="ru-RU" sz="1000" spc="90" dirty="0">
                <a:latin typeface="Times New Roman"/>
                <a:cs typeface="Times New Roman"/>
              </a:rPr>
              <a:t> идентификацию рисков и управление производительностью в режиме реального времени.</a:t>
            </a:r>
            <a:endParaRPr sz="1000" dirty="0">
              <a:latin typeface="Times New Roman"/>
              <a:cs typeface="Times New Roman"/>
            </a:endParaRPr>
          </a:p>
        </p:txBody>
      </p:sp>
      <p:sp>
        <p:nvSpPr>
          <p:cNvPr id="7" name="object 13">
            <a:extLst>
              <a:ext uri="{FF2B5EF4-FFF2-40B4-BE49-F238E27FC236}">
                <a16:creationId xmlns:a16="http://schemas.microsoft.com/office/drawing/2014/main" id="{398728CE-8E36-FD47-84A3-44C52F0B5543}"/>
              </a:ext>
            </a:extLst>
          </p:cNvPr>
          <p:cNvSpPr txBox="1"/>
          <p:nvPr/>
        </p:nvSpPr>
        <p:spPr>
          <a:xfrm>
            <a:off x="6187441" y="2245887"/>
            <a:ext cx="5583218" cy="1028487"/>
          </a:xfrm>
          <a:prstGeom prst="rect">
            <a:avLst/>
          </a:prstGeom>
        </p:spPr>
        <p:txBody>
          <a:bodyPr vert="horz" wrap="square" lIns="0" tIns="12700" rIns="0" bIns="0" rtlCol="0">
            <a:spAutoFit/>
          </a:bodyPr>
          <a:lstStyle/>
          <a:p>
            <a:pPr marL="472440" marR="5080">
              <a:lnSpc>
                <a:spcPct val="110000"/>
              </a:lnSpc>
              <a:spcBef>
                <a:spcPts val="100"/>
              </a:spcBef>
            </a:pPr>
            <a:r>
              <a:rPr lang="ru-RU" sz="1000" spc="75" dirty="0">
                <a:latin typeface="Times New Roman"/>
                <a:cs typeface="Times New Roman"/>
              </a:rPr>
              <a:t>Анализ выхода на рынок: имитировать условия выхода на рынок, основанные на доступе к поставщику и другой внешней информации, принимая во внимание не только исторические и транзакционные данные. Это может помочь организациям определить ключевые области риска или возможности очень рано - на этапе проектирования и разработки продукта - и соответствующим образом сформулировать свою стратегию.</a:t>
            </a:r>
            <a:endParaRPr sz="1000" dirty="0">
              <a:latin typeface="Times New Roman"/>
              <a:cs typeface="Times New Roman"/>
            </a:endParaRPr>
          </a:p>
        </p:txBody>
      </p:sp>
      <p:sp>
        <p:nvSpPr>
          <p:cNvPr id="8" name="object 14">
            <a:extLst>
              <a:ext uri="{FF2B5EF4-FFF2-40B4-BE49-F238E27FC236}">
                <a16:creationId xmlns:a16="http://schemas.microsoft.com/office/drawing/2014/main" id="{C1C0415C-D67E-AB4F-B0C4-3F92EB42CC43}"/>
              </a:ext>
            </a:extLst>
          </p:cNvPr>
          <p:cNvSpPr txBox="1"/>
          <p:nvPr/>
        </p:nvSpPr>
        <p:spPr>
          <a:xfrm>
            <a:off x="6173487" y="3826123"/>
            <a:ext cx="4682772" cy="1197764"/>
          </a:xfrm>
          <a:prstGeom prst="rect">
            <a:avLst/>
          </a:prstGeom>
        </p:spPr>
        <p:txBody>
          <a:bodyPr vert="horz" wrap="square" lIns="0" tIns="12700" rIns="0" bIns="0" rtlCol="0">
            <a:spAutoFit/>
          </a:bodyPr>
          <a:lstStyle/>
          <a:p>
            <a:pPr marL="12700" marR="5080">
              <a:lnSpc>
                <a:spcPct val="110000"/>
              </a:lnSpc>
              <a:spcBef>
                <a:spcPts val="100"/>
              </a:spcBef>
            </a:pPr>
            <a:r>
              <a:rPr lang="ru-RU" sz="1000" spc="50" dirty="0">
                <a:latin typeface="Times New Roman"/>
                <a:cs typeface="Times New Roman"/>
              </a:rPr>
              <a:t>Оценка ошибок и мошенничеств:. При использовании вычислений в режиме реального времени аналитика на платформе транзакций может помочь выявить мошенничество и ошибки в реальном времени, что значительно сократит время и потери организации. Аудит отчетов о расходах в режиме реального времени с использованием технологии машинного обучения для выявления ошибок, выявления возможных мошеннических действий и выявления вопросов политики и соблюдения.</a:t>
            </a:r>
            <a:endParaRPr sz="1000" dirty="0">
              <a:latin typeface="Times New Roman"/>
              <a:cs typeface="Times New Roman"/>
            </a:endParaRPr>
          </a:p>
        </p:txBody>
      </p:sp>
      <p:sp>
        <p:nvSpPr>
          <p:cNvPr id="9" name="object 17">
            <a:extLst>
              <a:ext uri="{FF2B5EF4-FFF2-40B4-BE49-F238E27FC236}">
                <a16:creationId xmlns:a16="http://schemas.microsoft.com/office/drawing/2014/main" id="{2EF2011C-7E56-BC4B-AB12-7995B575D1F0}"/>
              </a:ext>
            </a:extLst>
          </p:cNvPr>
          <p:cNvSpPr/>
          <p:nvPr/>
        </p:nvSpPr>
        <p:spPr>
          <a:xfrm>
            <a:off x="6212093" y="2229626"/>
            <a:ext cx="3150235" cy="0"/>
          </a:xfrm>
          <a:custGeom>
            <a:avLst/>
            <a:gdLst/>
            <a:ahLst/>
            <a:cxnLst/>
            <a:rect l="l" t="t" r="r" b="b"/>
            <a:pathLst>
              <a:path w="3150234">
                <a:moveTo>
                  <a:pt x="0" y="0"/>
                </a:moveTo>
                <a:lnTo>
                  <a:pt x="3150107" y="0"/>
                </a:lnTo>
              </a:path>
            </a:pathLst>
          </a:custGeom>
          <a:ln w="6096">
            <a:solidFill>
              <a:srgbClr val="7E7E7E"/>
            </a:solidFill>
          </a:ln>
        </p:spPr>
        <p:txBody>
          <a:bodyPr wrap="square" lIns="0" tIns="0" rIns="0" bIns="0" rtlCol="0"/>
          <a:lstStyle/>
          <a:p>
            <a:endParaRPr/>
          </a:p>
        </p:txBody>
      </p:sp>
      <p:sp>
        <p:nvSpPr>
          <p:cNvPr id="10" name="object 18">
            <a:extLst>
              <a:ext uri="{FF2B5EF4-FFF2-40B4-BE49-F238E27FC236}">
                <a16:creationId xmlns:a16="http://schemas.microsoft.com/office/drawing/2014/main" id="{FABAB22B-C57B-CB4A-9165-C4225B34B559}"/>
              </a:ext>
            </a:extLst>
          </p:cNvPr>
          <p:cNvSpPr/>
          <p:nvPr/>
        </p:nvSpPr>
        <p:spPr>
          <a:xfrm>
            <a:off x="3037601" y="2610626"/>
            <a:ext cx="2554605" cy="0"/>
          </a:xfrm>
          <a:custGeom>
            <a:avLst/>
            <a:gdLst/>
            <a:ahLst/>
            <a:cxnLst/>
            <a:rect l="l" t="t" r="r" b="b"/>
            <a:pathLst>
              <a:path w="2554605">
                <a:moveTo>
                  <a:pt x="0" y="0"/>
                </a:moveTo>
                <a:lnTo>
                  <a:pt x="2554224" y="0"/>
                </a:lnTo>
              </a:path>
            </a:pathLst>
          </a:custGeom>
          <a:ln w="6096">
            <a:solidFill>
              <a:srgbClr val="7E7E7E"/>
            </a:solidFill>
          </a:ln>
        </p:spPr>
        <p:txBody>
          <a:bodyPr wrap="square" lIns="0" tIns="0" rIns="0" bIns="0" rtlCol="0"/>
          <a:lstStyle/>
          <a:p>
            <a:endParaRPr/>
          </a:p>
        </p:txBody>
      </p:sp>
      <p:sp>
        <p:nvSpPr>
          <p:cNvPr id="11" name="object 19">
            <a:extLst>
              <a:ext uri="{FF2B5EF4-FFF2-40B4-BE49-F238E27FC236}">
                <a16:creationId xmlns:a16="http://schemas.microsoft.com/office/drawing/2014/main" id="{DB3E8AA6-98B5-7D40-990C-4BF5D213AC3B}"/>
              </a:ext>
            </a:extLst>
          </p:cNvPr>
          <p:cNvSpPr/>
          <p:nvPr/>
        </p:nvSpPr>
        <p:spPr>
          <a:xfrm>
            <a:off x="6055121" y="3786979"/>
            <a:ext cx="3150235" cy="0"/>
          </a:xfrm>
          <a:custGeom>
            <a:avLst/>
            <a:gdLst/>
            <a:ahLst/>
            <a:cxnLst/>
            <a:rect l="l" t="t" r="r" b="b"/>
            <a:pathLst>
              <a:path w="3150234">
                <a:moveTo>
                  <a:pt x="0" y="0"/>
                </a:moveTo>
                <a:lnTo>
                  <a:pt x="3150108" y="0"/>
                </a:lnTo>
              </a:path>
            </a:pathLst>
          </a:custGeom>
          <a:ln w="6096">
            <a:solidFill>
              <a:srgbClr val="7E7E7E"/>
            </a:solidFill>
          </a:ln>
        </p:spPr>
        <p:txBody>
          <a:bodyPr wrap="square" lIns="0" tIns="0" rIns="0" bIns="0" rtlCol="0"/>
          <a:lstStyle/>
          <a:p>
            <a:endParaRPr/>
          </a:p>
        </p:txBody>
      </p:sp>
      <p:sp>
        <p:nvSpPr>
          <p:cNvPr id="12" name="object 20">
            <a:extLst>
              <a:ext uri="{FF2B5EF4-FFF2-40B4-BE49-F238E27FC236}">
                <a16:creationId xmlns:a16="http://schemas.microsoft.com/office/drawing/2014/main" id="{7DD70785-13EE-AA42-B45E-B0354B36BBF2}"/>
              </a:ext>
            </a:extLst>
          </p:cNvPr>
          <p:cNvSpPr/>
          <p:nvPr/>
        </p:nvSpPr>
        <p:spPr>
          <a:xfrm flipH="1">
            <a:off x="6011688" y="3115069"/>
            <a:ext cx="45719" cy="670743"/>
          </a:xfrm>
          <a:custGeom>
            <a:avLst/>
            <a:gdLst/>
            <a:ahLst/>
            <a:cxnLst/>
            <a:rect l="l" t="t" r="r" b="b"/>
            <a:pathLst>
              <a:path h="471170">
                <a:moveTo>
                  <a:pt x="0" y="0"/>
                </a:moveTo>
                <a:lnTo>
                  <a:pt x="0" y="470916"/>
                </a:lnTo>
              </a:path>
            </a:pathLst>
          </a:custGeom>
          <a:ln w="7620">
            <a:solidFill>
              <a:srgbClr val="7E7E7E"/>
            </a:solidFill>
          </a:ln>
        </p:spPr>
        <p:txBody>
          <a:bodyPr wrap="square" lIns="0" tIns="0" rIns="0" bIns="0" rtlCol="0"/>
          <a:lstStyle/>
          <a:p>
            <a:endParaRPr/>
          </a:p>
        </p:txBody>
      </p:sp>
      <p:sp>
        <p:nvSpPr>
          <p:cNvPr id="13" name="object 10">
            <a:extLst>
              <a:ext uri="{FF2B5EF4-FFF2-40B4-BE49-F238E27FC236}">
                <a16:creationId xmlns:a16="http://schemas.microsoft.com/office/drawing/2014/main" id="{CBA352DE-FF6D-D545-A7DC-C441439FA401}"/>
              </a:ext>
            </a:extLst>
          </p:cNvPr>
          <p:cNvSpPr txBox="1"/>
          <p:nvPr/>
        </p:nvSpPr>
        <p:spPr>
          <a:xfrm>
            <a:off x="449563" y="4384297"/>
            <a:ext cx="1954043" cy="1306127"/>
          </a:xfrm>
          <a:prstGeom prst="rect">
            <a:avLst/>
          </a:prstGeom>
        </p:spPr>
        <p:txBody>
          <a:bodyPr vert="horz" wrap="square" lIns="0" tIns="13335" rIns="0" bIns="0" rtlCol="0">
            <a:spAutoFit/>
          </a:bodyPr>
          <a:lstStyle/>
          <a:p>
            <a:pPr marL="12700" marR="5080" algn="ctr">
              <a:lnSpc>
                <a:spcPct val="99800"/>
              </a:lnSpc>
              <a:spcBef>
                <a:spcPts val="105"/>
              </a:spcBef>
            </a:pPr>
            <a:r>
              <a:rPr sz="1200" spc="150" dirty="0">
                <a:solidFill>
                  <a:srgbClr val="26AAE1"/>
                </a:solidFill>
                <a:latin typeface="Times New Roman"/>
                <a:cs typeface="Times New Roman"/>
              </a:rPr>
              <a:t>57%</a:t>
            </a:r>
            <a:r>
              <a:rPr sz="1200" spc="-60" dirty="0">
                <a:solidFill>
                  <a:srgbClr val="26AAE1"/>
                </a:solidFill>
                <a:latin typeface="Times New Roman"/>
                <a:cs typeface="Times New Roman"/>
              </a:rPr>
              <a:t> </a:t>
            </a:r>
            <a:r>
              <a:rPr lang="ru-RU" sz="1200" spc="25" dirty="0">
                <a:solidFill>
                  <a:schemeClr val="tx1">
                    <a:lumMod val="75000"/>
                    <a:lumOff val="25000"/>
                  </a:schemeClr>
                </a:solidFill>
                <a:latin typeface="Times New Roman"/>
                <a:cs typeface="Times New Roman"/>
              </a:rPr>
              <a:t>респондентов отметили, что технология </a:t>
            </a:r>
            <a:r>
              <a:rPr lang="en-US" sz="1200" spc="25" dirty="0">
                <a:solidFill>
                  <a:schemeClr val="tx1">
                    <a:lumMod val="75000"/>
                    <a:lumOff val="25000"/>
                  </a:schemeClr>
                </a:solidFill>
                <a:latin typeface="Times New Roman"/>
                <a:cs typeface="Times New Roman"/>
              </a:rPr>
              <a:t>Big Data </a:t>
            </a:r>
            <a:r>
              <a:rPr lang="ru-RU" sz="1200" spc="25" dirty="0">
                <a:solidFill>
                  <a:schemeClr val="tx1">
                    <a:lumMod val="75000"/>
                    <a:lumOff val="25000"/>
                  </a:schemeClr>
                </a:solidFill>
                <a:latin typeface="Times New Roman"/>
                <a:cs typeface="Times New Roman"/>
              </a:rPr>
              <a:t>широко применяется при закупках для </a:t>
            </a:r>
            <a:r>
              <a:rPr lang="ru-RU" sz="1200" spc="85" dirty="0">
                <a:solidFill>
                  <a:srgbClr val="26AAE1"/>
                </a:solidFill>
                <a:latin typeface="Times New Roman"/>
                <a:cs typeface="Times New Roman"/>
              </a:rPr>
              <a:t>интеллектуальных и передовых аналитик при переговорах</a:t>
            </a:r>
            <a:endParaRPr sz="1200" baseline="23809" dirty="0">
              <a:latin typeface="Times New Roman"/>
              <a:cs typeface="Times New Roman"/>
            </a:endParaRPr>
          </a:p>
        </p:txBody>
      </p:sp>
      <p:sp>
        <p:nvSpPr>
          <p:cNvPr id="14" name="object 11">
            <a:extLst>
              <a:ext uri="{FF2B5EF4-FFF2-40B4-BE49-F238E27FC236}">
                <a16:creationId xmlns:a16="http://schemas.microsoft.com/office/drawing/2014/main" id="{BF6BF759-FF13-1047-B951-FC0586014FB1}"/>
              </a:ext>
            </a:extLst>
          </p:cNvPr>
          <p:cNvSpPr txBox="1"/>
          <p:nvPr/>
        </p:nvSpPr>
        <p:spPr>
          <a:xfrm>
            <a:off x="450915" y="1627859"/>
            <a:ext cx="1988850" cy="1121461"/>
          </a:xfrm>
          <a:prstGeom prst="rect">
            <a:avLst/>
          </a:prstGeom>
        </p:spPr>
        <p:txBody>
          <a:bodyPr vert="horz" wrap="square" lIns="0" tIns="13335" rIns="0" bIns="0" rtlCol="0">
            <a:spAutoFit/>
          </a:bodyPr>
          <a:lstStyle/>
          <a:p>
            <a:pPr marL="12700" marR="5080" algn="ctr">
              <a:lnSpc>
                <a:spcPct val="100000"/>
              </a:lnSpc>
              <a:spcBef>
                <a:spcPts val="105"/>
              </a:spcBef>
            </a:pPr>
            <a:r>
              <a:rPr lang="ru-RU" sz="1200" spc="50" dirty="0">
                <a:solidFill>
                  <a:schemeClr val="tx1">
                    <a:lumMod val="75000"/>
                    <a:lumOff val="25000"/>
                  </a:schemeClr>
                </a:solidFill>
                <a:latin typeface="Times New Roman"/>
                <a:cs typeface="Times New Roman"/>
              </a:rPr>
              <a:t>Продвинутая аналитика, включая анализ плановых </a:t>
            </a:r>
            <a:br>
              <a:rPr lang="ru-RU" sz="1200" spc="50" dirty="0">
                <a:solidFill>
                  <a:schemeClr val="tx1">
                    <a:lumMod val="75000"/>
                    <a:lumOff val="25000"/>
                  </a:schemeClr>
                </a:solidFill>
                <a:latin typeface="Times New Roman"/>
                <a:cs typeface="Times New Roman"/>
              </a:rPr>
            </a:br>
            <a:r>
              <a:rPr lang="ru-RU" sz="1200" spc="50" dirty="0">
                <a:solidFill>
                  <a:schemeClr val="tx1">
                    <a:lumMod val="75000"/>
                    <a:lumOff val="25000"/>
                  </a:schemeClr>
                </a:solidFill>
                <a:latin typeface="Times New Roman"/>
                <a:cs typeface="Times New Roman"/>
              </a:rPr>
              <a:t>и фактических затрат, может снизить стоимость компонентов продуктов или услуг на </a:t>
            </a:r>
            <a:r>
              <a:rPr lang="ru-RU" sz="1200" spc="200" dirty="0">
                <a:solidFill>
                  <a:srgbClr val="26AAE1"/>
                </a:solidFill>
                <a:latin typeface="Times New Roman"/>
                <a:cs typeface="Times New Roman"/>
              </a:rPr>
              <a:t>40%</a:t>
            </a:r>
            <a:endParaRPr lang="de-DE" sz="1200" spc="200" dirty="0">
              <a:solidFill>
                <a:srgbClr val="26AAE1"/>
              </a:solidFill>
              <a:latin typeface="Times New Roman"/>
              <a:cs typeface="Times New Roman"/>
            </a:endParaRPr>
          </a:p>
        </p:txBody>
      </p:sp>
      <p:sp>
        <p:nvSpPr>
          <p:cNvPr id="15" name="object 12">
            <a:extLst>
              <a:ext uri="{FF2B5EF4-FFF2-40B4-BE49-F238E27FC236}">
                <a16:creationId xmlns:a16="http://schemas.microsoft.com/office/drawing/2014/main" id="{5906F05A-64B0-0448-BF2C-82E1B74B47B2}"/>
              </a:ext>
            </a:extLst>
          </p:cNvPr>
          <p:cNvSpPr txBox="1"/>
          <p:nvPr/>
        </p:nvSpPr>
        <p:spPr>
          <a:xfrm>
            <a:off x="449563" y="3132142"/>
            <a:ext cx="1903130" cy="936795"/>
          </a:xfrm>
          <a:prstGeom prst="rect">
            <a:avLst/>
          </a:prstGeom>
        </p:spPr>
        <p:txBody>
          <a:bodyPr vert="horz" wrap="square" lIns="0" tIns="13335" rIns="0" bIns="0" rtlCol="0">
            <a:spAutoFit/>
          </a:bodyPr>
          <a:lstStyle/>
          <a:p>
            <a:pPr marL="12700" marR="5080" algn="ctr">
              <a:lnSpc>
                <a:spcPct val="100000"/>
              </a:lnSpc>
              <a:spcBef>
                <a:spcPts val="105"/>
              </a:spcBef>
            </a:pPr>
            <a:r>
              <a:rPr sz="1200" spc="200" dirty="0">
                <a:solidFill>
                  <a:srgbClr val="26AAE1"/>
                </a:solidFill>
                <a:latin typeface="Times New Roman"/>
                <a:cs typeface="Times New Roman"/>
              </a:rPr>
              <a:t>50%</a:t>
            </a:r>
            <a:r>
              <a:rPr sz="1200" spc="-70" dirty="0">
                <a:solidFill>
                  <a:srgbClr val="26AAE1"/>
                </a:solidFill>
                <a:latin typeface="Times New Roman"/>
                <a:cs typeface="Times New Roman"/>
              </a:rPr>
              <a:t> </a:t>
            </a:r>
            <a:r>
              <a:rPr lang="ru-RU" sz="1200" spc="25" dirty="0">
                <a:solidFill>
                  <a:schemeClr val="tx1">
                    <a:lumMod val="75000"/>
                    <a:lumOff val="25000"/>
                  </a:schemeClr>
                </a:solidFill>
                <a:latin typeface="Times New Roman"/>
                <a:cs typeface="Times New Roman"/>
              </a:rPr>
              <a:t>респондентов определили навыки аналитики данных как самый большой пробел </a:t>
            </a:r>
            <a:br>
              <a:rPr lang="ru-RU" sz="1200" spc="25" dirty="0">
                <a:solidFill>
                  <a:schemeClr val="tx1">
                    <a:lumMod val="75000"/>
                    <a:lumOff val="25000"/>
                  </a:schemeClr>
                </a:solidFill>
                <a:latin typeface="Times New Roman"/>
                <a:cs typeface="Times New Roman"/>
              </a:rPr>
            </a:br>
            <a:r>
              <a:rPr lang="ru-RU" sz="1200" spc="25" dirty="0">
                <a:solidFill>
                  <a:schemeClr val="tx1">
                    <a:lumMod val="75000"/>
                    <a:lumOff val="25000"/>
                  </a:schemeClr>
                </a:solidFill>
                <a:latin typeface="Times New Roman"/>
                <a:cs typeface="Times New Roman"/>
              </a:rPr>
              <a:t>в талантах</a:t>
            </a:r>
            <a:endParaRPr sz="1200" baseline="23809" dirty="0">
              <a:solidFill>
                <a:schemeClr val="tx1">
                  <a:lumMod val="75000"/>
                  <a:lumOff val="25000"/>
                </a:schemeClr>
              </a:solidFill>
              <a:latin typeface="Times New Roman"/>
              <a:cs typeface="Times New Roman"/>
            </a:endParaRPr>
          </a:p>
        </p:txBody>
      </p:sp>
      <p:sp>
        <p:nvSpPr>
          <p:cNvPr id="17" name="Rectangle 16">
            <a:extLst>
              <a:ext uri="{FF2B5EF4-FFF2-40B4-BE49-F238E27FC236}">
                <a16:creationId xmlns:a16="http://schemas.microsoft.com/office/drawing/2014/main" id="{F311063D-8E9E-4D42-824A-A423DC0D6411}"/>
              </a:ext>
            </a:extLst>
          </p:cNvPr>
          <p:cNvSpPr/>
          <p:nvPr/>
        </p:nvSpPr>
        <p:spPr>
          <a:xfrm>
            <a:off x="6096153" y="3539592"/>
            <a:ext cx="2111475" cy="246221"/>
          </a:xfrm>
          <a:prstGeom prst="rect">
            <a:avLst/>
          </a:prstGeom>
        </p:spPr>
        <p:txBody>
          <a:bodyPr wrap="none">
            <a:spAutoFit/>
          </a:bodyPr>
          <a:lstStyle/>
          <a:p>
            <a:r>
              <a:rPr lang="ru-RU" sz="1000" spc="100" dirty="0">
                <a:solidFill>
                  <a:srgbClr val="001F60"/>
                </a:solidFill>
                <a:latin typeface="Times New Roman"/>
                <a:cs typeface="Times New Roman"/>
              </a:rPr>
              <a:t>Единый центр обслуживания</a:t>
            </a:r>
            <a:endParaRPr lang="ru-RU" sz="1000" dirty="0"/>
          </a:p>
        </p:txBody>
      </p:sp>
      <p:sp>
        <p:nvSpPr>
          <p:cNvPr id="22" name="object 18">
            <a:extLst>
              <a:ext uri="{FF2B5EF4-FFF2-40B4-BE49-F238E27FC236}">
                <a16:creationId xmlns:a16="http://schemas.microsoft.com/office/drawing/2014/main" id="{5F915759-D45A-BB4D-81C5-39BA9C23EA6A}"/>
              </a:ext>
            </a:extLst>
          </p:cNvPr>
          <p:cNvSpPr/>
          <p:nvPr/>
        </p:nvSpPr>
        <p:spPr>
          <a:xfrm rot="5400000">
            <a:off x="278086" y="3807916"/>
            <a:ext cx="4476248" cy="66967"/>
          </a:xfrm>
          <a:custGeom>
            <a:avLst/>
            <a:gdLst/>
            <a:ahLst/>
            <a:cxnLst/>
            <a:rect l="l" t="t" r="r" b="b"/>
            <a:pathLst>
              <a:path w="6667500" h="76200">
                <a:moveTo>
                  <a:pt x="38100" y="76200"/>
                </a:moveTo>
                <a:lnTo>
                  <a:pt x="23145" y="73247"/>
                </a:lnTo>
                <a:lnTo>
                  <a:pt x="11049" y="65151"/>
                </a:lnTo>
                <a:lnTo>
                  <a:pt x="2952" y="53054"/>
                </a:lnTo>
                <a:lnTo>
                  <a:pt x="0" y="38100"/>
                </a:lnTo>
                <a:lnTo>
                  <a:pt x="2952" y="23145"/>
                </a:lnTo>
                <a:lnTo>
                  <a:pt x="11049" y="11049"/>
                </a:lnTo>
                <a:lnTo>
                  <a:pt x="23145" y="2952"/>
                </a:lnTo>
                <a:lnTo>
                  <a:pt x="38100" y="0"/>
                </a:lnTo>
                <a:lnTo>
                  <a:pt x="53054" y="2952"/>
                </a:lnTo>
                <a:lnTo>
                  <a:pt x="65151" y="11049"/>
                </a:lnTo>
                <a:lnTo>
                  <a:pt x="73247" y="23145"/>
                </a:lnTo>
                <a:lnTo>
                  <a:pt x="75598" y="35052"/>
                </a:lnTo>
                <a:lnTo>
                  <a:pt x="38100" y="35052"/>
                </a:lnTo>
                <a:lnTo>
                  <a:pt x="38100" y="41148"/>
                </a:lnTo>
                <a:lnTo>
                  <a:pt x="75598" y="41148"/>
                </a:lnTo>
                <a:lnTo>
                  <a:pt x="73247" y="53054"/>
                </a:lnTo>
                <a:lnTo>
                  <a:pt x="65151" y="65151"/>
                </a:lnTo>
                <a:lnTo>
                  <a:pt x="53054" y="73247"/>
                </a:lnTo>
                <a:lnTo>
                  <a:pt x="38100" y="76200"/>
                </a:lnTo>
                <a:close/>
              </a:path>
              <a:path w="6667500" h="76200">
                <a:moveTo>
                  <a:pt x="6629400" y="76200"/>
                </a:moveTo>
                <a:lnTo>
                  <a:pt x="6614445" y="73247"/>
                </a:lnTo>
                <a:lnTo>
                  <a:pt x="6602349" y="65151"/>
                </a:lnTo>
                <a:lnTo>
                  <a:pt x="6594252" y="53054"/>
                </a:lnTo>
                <a:lnTo>
                  <a:pt x="6591300" y="38100"/>
                </a:lnTo>
                <a:lnTo>
                  <a:pt x="6594252" y="23145"/>
                </a:lnTo>
                <a:lnTo>
                  <a:pt x="6602349" y="11049"/>
                </a:lnTo>
                <a:lnTo>
                  <a:pt x="6614445" y="2952"/>
                </a:lnTo>
                <a:lnTo>
                  <a:pt x="6629400" y="0"/>
                </a:lnTo>
                <a:lnTo>
                  <a:pt x="6644354" y="2952"/>
                </a:lnTo>
                <a:lnTo>
                  <a:pt x="6656451" y="11049"/>
                </a:lnTo>
                <a:lnTo>
                  <a:pt x="6664547" y="23145"/>
                </a:lnTo>
                <a:lnTo>
                  <a:pt x="6666898" y="35052"/>
                </a:lnTo>
                <a:lnTo>
                  <a:pt x="6629400" y="35052"/>
                </a:lnTo>
                <a:lnTo>
                  <a:pt x="6629400" y="41148"/>
                </a:lnTo>
                <a:lnTo>
                  <a:pt x="6666898" y="41148"/>
                </a:lnTo>
                <a:lnTo>
                  <a:pt x="6664547" y="53054"/>
                </a:lnTo>
                <a:lnTo>
                  <a:pt x="6656451" y="65151"/>
                </a:lnTo>
                <a:lnTo>
                  <a:pt x="6644354" y="73247"/>
                </a:lnTo>
                <a:lnTo>
                  <a:pt x="6629400" y="76200"/>
                </a:lnTo>
                <a:close/>
              </a:path>
              <a:path w="6667500" h="76200">
                <a:moveTo>
                  <a:pt x="75598" y="41148"/>
                </a:moveTo>
                <a:lnTo>
                  <a:pt x="38100" y="41148"/>
                </a:lnTo>
                <a:lnTo>
                  <a:pt x="38100" y="35052"/>
                </a:lnTo>
                <a:lnTo>
                  <a:pt x="75598" y="35052"/>
                </a:lnTo>
                <a:lnTo>
                  <a:pt x="76200" y="38100"/>
                </a:lnTo>
                <a:lnTo>
                  <a:pt x="75598" y="41148"/>
                </a:lnTo>
                <a:close/>
              </a:path>
              <a:path w="6667500" h="76200">
                <a:moveTo>
                  <a:pt x="6591902" y="41148"/>
                </a:moveTo>
                <a:lnTo>
                  <a:pt x="75598" y="41148"/>
                </a:lnTo>
                <a:lnTo>
                  <a:pt x="76200" y="38100"/>
                </a:lnTo>
                <a:lnTo>
                  <a:pt x="75598" y="35052"/>
                </a:lnTo>
                <a:lnTo>
                  <a:pt x="6591902" y="35052"/>
                </a:lnTo>
                <a:lnTo>
                  <a:pt x="6591300" y="38100"/>
                </a:lnTo>
                <a:lnTo>
                  <a:pt x="6591902" y="41148"/>
                </a:lnTo>
                <a:close/>
              </a:path>
              <a:path w="6667500" h="76200">
                <a:moveTo>
                  <a:pt x="6666898" y="41148"/>
                </a:moveTo>
                <a:lnTo>
                  <a:pt x="6629400" y="41148"/>
                </a:lnTo>
                <a:lnTo>
                  <a:pt x="6629400" y="35052"/>
                </a:lnTo>
                <a:lnTo>
                  <a:pt x="6666898" y="35052"/>
                </a:lnTo>
                <a:lnTo>
                  <a:pt x="6667500" y="38100"/>
                </a:lnTo>
                <a:lnTo>
                  <a:pt x="6666898" y="41148"/>
                </a:lnTo>
                <a:close/>
              </a:path>
            </a:pathLst>
          </a:custGeom>
          <a:solidFill>
            <a:srgbClr val="00B0F0"/>
          </a:solidFill>
        </p:spPr>
        <p:txBody>
          <a:bodyPr wrap="square" lIns="0" tIns="0" rIns="0" bIns="0" rtlCol="0"/>
          <a:lstStyle/>
          <a:p>
            <a:endParaRPr/>
          </a:p>
        </p:txBody>
      </p:sp>
    </p:spTree>
    <p:extLst>
      <p:ext uri="{BB962C8B-B14F-4D97-AF65-F5344CB8AC3E}">
        <p14:creationId xmlns:p14="http://schemas.microsoft.com/office/powerpoint/2010/main" val="3975222825"/>
      </p:ext>
    </p:extLst>
  </p:cSld>
  <p:clrMapOvr>
    <a:masterClrMapping/>
  </p:clrMapOvr>
</p:sld>
</file>

<file path=ppt/theme/theme1.xml><?xml version="1.0" encoding="utf-8"?>
<a:theme xmlns:a="http://schemas.openxmlformats.org/drawingml/2006/main" name="SAP Ariba 2018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8_16x9_black_and_white.potx" id="{6DCBFB71-C00C-47AF-8910-C2CF9E12866B}" vid="{2612AEE1-07EE-4A2A-977F-9DA9B472CCDB}"/>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 Ariba 2018 16x9 black and white</Template>
  <TotalTime>992</TotalTime>
  <Words>1778</Words>
  <Application>Microsoft Macintosh PowerPoint</Application>
  <PresentationFormat>Custom</PresentationFormat>
  <Paragraphs>251</Paragraphs>
  <Slides>17</Slides>
  <Notes>14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 Unicode MS</vt:lpstr>
      <vt:lpstr>Arial</vt:lpstr>
      <vt:lpstr>Courier New</vt:lpstr>
      <vt:lpstr>Symbol</vt:lpstr>
      <vt:lpstr>Times New Roman</vt:lpstr>
      <vt:lpstr>Verdana</vt:lpstr>
      <vt:lpstr>wingdings</vt:lpstr>
      <vt:lpstr>wingdings</vt:lpstr>
      <vt:lpstr>SAP Ariba 2018 16x9 black and white</vt:lpstr>
      <vt:lpstr>Теория и практика создания цифровой системы закупок в нефтегазовом холдинге</vt:lpstr>
      <vt:lpstr>Компания SAP</vt:lpstr>
      <vt:lpstr>PowerPoint Presentation</vt:lpstr>
      <vt:lpstr>SAP Ariba – лидер на рынке IT-решений по управлению закупками</vt:lpstr>
      <vt:lpstr>Закупки 2025</vt:lpstr>
      <vt:lpstr>Организационная структура Департамента закупок в нефтегазовом холдинге</vt:lpstr>
      <vt:lpstr>Новые технологии и инновации SAP</vt:lpstr>
      <vt:lpstr>Автоматизация и машинное обучение</vt:lpstr>
      <vt:lpstr>Предиктивная аналитика</vt:lpstr>
      <vt:lpstr>Блокчейн и интернет вещей</vt:lpstr>
      <vt:lpstr>Новые интерфейсы взаимодействия</vt:lpstr>
      <vt:lpstr>Закупки 2018</vt:lpstr>
      <vt:lpstr>Экосистема Ariba Network</vt:lpstr>
      <vt:lpstr>PowerPoint Presentation</vt:lpstr>
      <vt:lpstr>Информация о проекте внедрения SAP Ariba  в компании N.V. Nederlandse Gasunie </vt:lpstr>
      <vt:lpstr>Вопросы</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и практика создания цифровой системы закупок в нефтегазовом холдинге</dc:title>
  <dc:creator>Levchenko, Artem</dc:creator>
  <cp:keywords>2018/16:9/black and white</cp:keywords>
  <cp:lastModifiedBy>Levchenko, Artem</cp:lastModifiedBy>
  <cp:revision>17</cp:revision>
  <dcterms:created xsi:type="dcterms:W3CDTF">2018-06-07T14:35:36Z</dcterms:created>
  <dcterms:modified xsi:type="dcterms:W3CDTF">2018-06-08T08:26:35Z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ies>
</file>