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67" r:id="rId4"/>
    <p:sldId id="268" r:id="rId5"/>
    <p:sldId id="269" r:id="rId6"/>
    <p:sldId id="270" r:id="rId7"/>
    <p:sldId id="280" r:id="rId8"/>
    <p:sldId id="282" r:id="rId9"/>
    <p:sldId id="281" r:id="rId10"/>
    <p:sldId id="273" r:id="rId11"/>
    <p:sldId id="272" r:id="rId12"/>
    <p:sldId id="275" r:id="rId13"/>
    <p:sldId id="274" r:id="rId14"/>
    <p:sldId id="276" r:id="rId15"/>
    <p:sldId id="277" r:id="rId16"/>
  </p:sldIdLst>
  <p:sldSz cx="12192000" cy="6858000"/>
  <p:notesSz cx="7102475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500"/>
    <a:srgbClr val="FA631E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EE01E-27CA-44C2-A2A3-432A30E4DF4C}" v="5146" dt="2018-06-07T14:07:22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DC9EB-0F79-4AF1-A94A-EDBB63DE0AD2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8D415-A8B5-44E9-8C88-75A23235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6627D-1DA7-4F2F-8D11-A5C6F1E57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423DDE-027E-44B4-830F-99E08F3CD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C4B842-FA68-40A4-88F0-15ED1B75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ACF9-EC30-4AE1-9C4C-A67B0B8DCEEC}" type="datetime1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693E8-6EF8-40FF-9A28-771085E4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1BEFB-0F29-440E-AE74-42D8D4A4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520FB-64EB-475E-BF9C-6580ED98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A91DAC-9952-4CAF-A1C3-A00AEA2E3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C370C5-2410-4ADD-9CE3-7324FF72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4902-AB1F-47C7-BFB0-9808A5BF30F2}" type="datetime1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8EA8-9276-4B8C-8301-6294DD09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29AB31-CE99-4920-880A-230D96DC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3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1CC515-8AF1-46D4-8B73-9093B4375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C6309A-3C4F-4E3C-B626-0E2605B18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E14887-263B-40B9-8FFE-E376F6DD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27E0-8BC4-4044-A6BB-09FDCF71845D}" type="datetime1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E00F-6704-46D8-8984-F1F0B1E3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0B1CA-4B74-488A-9245-14FD19FC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6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AED95-34B6-4EAE-A433-14CFCC38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157A2E-D7EC-4724-8770-A51EE65DC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75840-55D5-4F02-BF17-D866050B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F2A5-BFAC-49EC-BCEE-76A0C4DED9AB}" type="datetime1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A5AC09-595D-4B54-97AF-642C0E24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8F768-8BF4-4413-BE17-C553DA8B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6DDF0-C7B0-4BAE-B3E8-ADC46350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3DEF0F-E398-4A30-8D91-1914EF50E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83C762-B25A-414D-9566-F9A067DC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BE00-D86A-4C59-8995-87F6BAF3FD39}" type="datetime1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CB1252-CCEA-43D2-90B8-DBDCFBDA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B67044-64A0-4B4F-B9F3-851B1AC3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67E0B-F6BB-4312-BD22-C28FE42B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EFCBB-2893-452E-B652-746BE1B8A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051DD3-543F-4811-A3B2-2EA9D285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415D91-1334-46B3-B10B-77A01243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F21E-FD04-421D-A07B-6401D75296A4}" type="datetime1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71760C-3612-4503-98A1-358946BA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5E9D09-F0D8-4C0E-BC46-2BD3D9FC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5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E7423-5EF7-40A9-A592-8F13C152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A6235D-6151-4B25-ADDB-C0B2A273B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0F323E-798D-4925-ABAE-5B5499A4A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25F00F-0F0F-4CA8-8FB4-7A148E30E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40C810-AC30-47C4-BF32-7ED0D1BEB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ED6273-2653-41E6-A49D-E483966C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9A97-1E89-4869-AF08-8C320720E908}" type="datetime1">
              <a:rPr lang="ru-RU" smtClean="0"/>
              <a:t>07.06.2018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21CC78-BD07-4A2F-84B8-992C1352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944015-C2B8-417A-8694-E410E411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67C2B-CD22-4C78-84AA-64A7088D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3F0ABB-34F2-460F-A8CC-FCBDC983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7007-D807-4264-8EF5-615E5EF293F3}" type="datetime1">
              <a:rPr lang="ru-RU" smtClean="0"/>
              <a:t>07.06.2018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522A7A-1AA4-42B8-88F2-3678076E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1C2220-F905-49D2-92FC-22B69CBC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1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E5E23F-AA84-4845-936A-1C7DECB3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975C-9A9E-474C-AA4E-7FF22A0278FB}" type="datetime1">
              <a:rPr lang="ru-RU" smtClean="0"/>
              <a:t>07.06.2018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B64CF1-3F74-471E-B082-96ED528C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514F15-7B0C-410C-8D6A-2068CE1B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6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C3827-84B1-432F-B58F-E91AACE1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CDEC3-83A2-4C1B-BB5D-48DAFA33F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8C6272-433F-4632-84A8-5EB7879C9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25F436-64DE-4462-9B8E-448C530D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16FA-524C-4C05-904F-AD61D9C13F1C}" type="datetime1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FBDDD6-0D40-4ABE-81B5-9A8E88A7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A366A4-B6D2-4620-99BE-978F3BD6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2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E512C-3CAA-4E7D-AE3D-4E289DA2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52D8FB-9683-4B76-B6FC-0B650E9A2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4E36FA-88CC-4913-A38D-AABC35DFB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9B7975-970B-47BB-BCEF-0AF5C95D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E403-CB9B-4D79-AACA-C31B793E3840}" type="datetime1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4E0C0F-EF33-40F2-A630-F36D44D6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4325DD-8F56-456C-8B24-8F95A19E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2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9D439-9E06-4B8A-BEA3-86778294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5BFD3-D7E3-4938-9000-C0155AD36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A68523-C409-4ABE-BCAE-95D1CB100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C0AE-48BE-4BE6-B579-F4683A284C76}" type="datetime1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E24473-6DAE-4528-8424-B2946DA60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00C4A-8A49-4FFB-871C-760FB60D3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CC067-20F9-48A2-A8B3-D4616EB24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8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9.svg"/><Relationship Id="rId5" Type="http://schemas.openxmlformats.org/officeDocument/2006/relationships/image" Target="../media/image37.svg"/><Relationship Id="rId10" Type="http://schemas.openxmlformats.org/officeDocument/2006/relationships/image" Target="../media/image28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192EC9-78F2-4C7A-8B68-68CEE5F88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86" y="2190840"/>
            <a:ext cx="4841427" cy="1238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AE2E3-1322-4A4D-B0DB-3D0D86DB7F7D}"/>
              </a:ext>
            </a:extLst>
          </p:cNvPr>
          <p:cNvSpPr txBox="1"/>
          <p:nvPr/>
        </p:nvSpPr>
        <p:spPr>
          <a:xfrm>
            <a:off x="4007928" y="4563611"/>
            <a:ext cx="417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проекта – Владимир Литвин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57313-5C47-42AC-972C-2EDD0FE2901C}"/>
              </a:ext>
            </a:extLst>
          </p:cNvPr>
          <p:cNvSpPr txBox="1"/>
          <p:nvPr/>
        </p:nvSpPr>
        <p:spPr>
          <a:xfrm>
            <a:off x="5373686" y="6368642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Москва, 2018</a:t>
            </a:r>
          </a:p>
        </p:txBody>
      </p:sp>
    </p:spTree>
    <p:extLst>
      <p:ext uri="{BB962C8B-B14F-4D97-AF65-F5344CB8AC3E}">
        <p14:creationId xmlns:p14="http://schemas.microsoft.com/office/powerpoint/2010/main" val="282152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C9B1B1-148B-4833-A876-91D752535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2" b="3853"/>
          <a:stretch/>
        </p:blipFill>
        <p:spPr>
          <a:xfrm>
            <a:off x="0" y="354434"/>
            <a:ext cx="12192000" cy="6149131"/>
          </a:xfrm>
          <a:prstGeom prst="rect">
            <a:avLst/>
          </a:prstGeom>
        </p:spPr>
      </p:pic>
      <p:pic>
        <p:nvPicPr>
          <p:cNvPr id="205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C51235B2-884F-4132-8503-5DADC222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74" y="3564293"/>
            <a:ext cx="425320" cy="42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E38501-FA4E-4D18-BE25-CA6E18BF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2532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A63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 формирования заявки на оборудование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350A81-2BBB-42C6-A96B-15A3E6EE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3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7C8189-8B9C-44EA-8563-EC259573B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39" b="3731"/>
          <a:stretch/>
        </p:blipFill>
        <p:spPr>
          <a:xfrm>
            <a:off x="0" y="427839"/>
            <a:ext cx="12192000" cy="61742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9167FD-C5DC-49DC-86CD-1D2C4D9EB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865" y="2186293"/>
            <a:ext cx="1259908" cy="414294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A713333-CFC4-4891-A755-5C92CB6804A6}"/>
              </a:ext>
            </a:extLst>
          </p:cNvPr>
          <p:cNvSpPr/>
          <p:nvPr/>
        </p:nvSpPr>
        <p:spPr>
          <a:xfrm>
            <a:off x="4513276" y="2186293"/>
            <a:ext cx="1040235" cy="83889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Направленный вправо указательный палец, тыльная сторона правой руки">
            <a:extLst>
              <a:ext uri="{FF2B5EF4-FFF2-40B4-BE49-F238E27FC236}">
                <a16:creationId xmlns:a16="http://schemas.microsoft.com/office/drawing/2014/main" id="{6D114E8D-87C5-455B-B313-E881B46EC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675698" y="2393440"/>
            <a:ext cx="420231" cy="42023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E923D95-319F-4273-8B8F-652180E9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2532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A63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 формирования заявки на оборудование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F006A2-423C-4B74-B6E1-CDB3209F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3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E923D95-319F-4273-8B8F-652180E9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2532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A63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 формирования заявки на оборудование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C86C4E-AF28-4637-A01B-93E2A9E6E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2" b="4098"/>
          <a:stretch/>
        </p:blipFill>
        <p:spPr>
          <a:xfrm>
            <a:off x="0" y="425320"/>
            <a:ext cx="12192000" cy="615164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E5C302-75B5-4F40-B100-65AAFC5D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7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E923D95-319F-4273-8B8F-652180E9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2532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A63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 формирования заявки на оборудование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C0A705-B6EE-436A-842E-DB194E8E8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2" b="4220"/>
          <a:stretch/>
        </p:blipFill>
        <p:spPr>
          <a:xfrm>
            <a:off x="0" y="425321"/>
            <a:ext cx="12192000" cy="614326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18A0C9-E0A6-4CEF-A139-28D911DE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F67999-28C1-4445-BCD7-AC321D001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2" b="4626"/>
          <a:stretch/>
        </p:blipFill>
        <p:spPr>
          <a:xfrm>
            <a:off x="0" y="425320"/>
            <a:ext cx="12192000" cy="611543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E923D95-319F-4273-8B8F-652180E9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2532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A63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 личного кабинета поставщика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D0A03B-FD76-462D-B5F4-E3A701830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931"/>
          <a:stretch/>
        </p:blipFill>
        <p:spPr>
          <a:xfrm>
            <a:off x="2528847" y="1500394"/>
            <a:ext cx="8216656" cy="504036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1F3038-743F-4797-B67C-7FE3C921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2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7C8189-8B9C-44EA-8563-EC259573B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39" b="3731"/>
          <a:stretch/>
        </p:blipFill>
        <p:spPr>
          <a:xfrm>
            <a:off x="0" y="427839"/>
            <a:ext cx="12192000" cy="6174298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E923D95-319F-4273-8B8F-652180E9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2532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A63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Выбор поставщика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57F9DB-0B6B-432D-8DB8-F425156A0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573" y="1560062"/>
            <a:ext cx="7754854" cy="504207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29174E7-315E-4E6B-B883-2D6B50CF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0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AFF7007-CFC2-49FE-9FFE-DB05BFF0F771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3070740" y="1471537"/>
            <a:ext cx="0" cy="3672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B4022-6076-4A73-B664-624DE947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A631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Ежедневные проблемы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5B24D-8AF9-4EB1-B2D1-EFDD981B44DC}"/>
              </a:ext>
            </a:extLst>
          </p:cNvPr>
          <p:cNvSpPr txBox="1"/>
          <p:nvPr/>
        </p:nvSpPr>
        <p:spPr>
          <a:xfrm>
            <a:off x="2273085" y="110220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Заказчики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FFBF32-5B0F-454A-9713-D36F6E1399A2}"/>
              </a:ext>
            </a:extLst>
          </p:cNvPr>
          <p:cNvSpPr txBox="1"/>
          <p:nvPr/>
        </p:nvSpPr>
        <p:spPr>
          <a:xfrm>
            <a:off x="8238539" y="1100152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Поставщики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2B1381-79B3-4FDA-B204-28867365DC65}"/>
              </a:ext>
            </a:extLst>
          </p:cNvPr>
          <p:cNvCxnSpPr>
            <a:cxnSpLocks/>
          </p:cNvCxnSpPr>
          <p:nvPr/>
        </p:nvCxnSpPr>
        <p:spPr>
          <a:xfrm>
            <a:off x="2254171" y="1471537"/>
            <a:ext cx="16036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060A6DD-DE97-4A36-A527-56EE9943E6EE}"/>
              </a:ext>
            </a:extLst>
          </p:cNvPr>
          <p:cNvCxnSpPr>
            <a:cxnSpLocks/>
          </p:cNvCxnSpPr>
          <p:nvPr/>
        </p:nvCxnSpPr>
        <p:spPr>
          <a:xfrm>
            <a:off x="8252804" y="1469484"/>
            <a:ext cx="1804021" cy="0"/>
          </a:xfrm>
          <a:prstGeom prst="line">
            <a:avLst/>
          </a:prstGeom>
          <a:ln w="76200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9C5835E-59BE-4FDE-A0B8-67EACC50F878}"/>
              </a:ext>
            </a:extLst>
          </p:cNvPr>
          <p:cNvSpPr txBox="1"/>
          <p:nvPr/>
        </p:nvSpPr>
        <p:spPr>
          <a:xfrm>
            <a:off x="406740" y="1838795"/>
            <a:ext cx="5328000" cy="6480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Трата времени на поиск контрагентов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B9DF610-CF2A-449D-AA3A-B0E3D1630F13}"/>
              </a:ext>
            </a:extLst>
          </p:cNvPr>
          <p:cNvCxnSpPr>
            <a:cxnSpLocks/>
            <a:stCxn id="14" idx="2"/>
            <a:endCxn id="32" idx="0"/>
          </p:cNvCxnSpPr>
          <p:nvPr/>
        </p:nvCxnSpPr>
        <p:spPr>
          <a:xfrm>
            <a:off x="3070740" y="2486795"/>
            <a:ext cx="0" cy="3672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DCA7EC-0800-4C8D-9596-4E7C47B683E1}"/>
              </a:ext>
            </a:extLst>
          </p:cNvPr>
          <p:cNvSpPr txBox="1"/>
          <p:nvPr/>
        </p:nvSpPr>
        <p:spPr>
          <a:xfrm>
            <a:off x="406740" y="2854052"/>
            <a:ext cx="5328000" cy="6480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 инструмента экспресс-оценки рисков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F44BD62-BF53-43ED-8FC2-8E66F2A52C0A}"/>
              </a:ext>
            </a:extLst>
          </p:cNvPr>
          <p:cNvCxnSpPr>
            <a:cxnSpLocks/>
            <a:stCxn id="32" idx="2"/>
            <a:endCxn id="35" idx="0"/>
          </p:cNvCxnSpPr>
          <p:nvPr/>
        </p:nvCxnSpPr>
        <p:spPr>
          <a:xfrm>
            <a:off x="3070740" y="3502052"/>
            <a:ext cx="0" cy="3660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7D0C891-2405-49A7-BAF1-CB3F1EC7BED4}"/>
              </a:ext>
            </a:extLst>
          </p:cNvPr>
          <p:cNvSpPr txBox="1"/>
          <p:nvPr/>
        </p:nvSpPr>
        <p:spPr>
          <a:xfrm>
            <a:off x="406740" y="3868110"/>
            <a:ext cx="5328000" cy="6463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 актуальной информации о продукции компаний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718F5CFE-9429-4D8D-8790-7DAC287AD161}"/>
              </a:ext>
            </a:extLst>
          </p:cNvPr>
          <p:cNvCxnSpPr>
            <a:cxnSpLocks/>
            <a:stCxn id="35" idx="2"/>
            <a:endCxn id="45" idx="0"/>
          </p:cNvCxnSpPr>
          <p:nvPr/>
        </p:nvCxnSpPr>
        <p:spPr>
          <a:xfrm>
            <a:off x="3070740" y="4514441"/>
            <a:ext cx="0" cy="3660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556E7F1-8FA9-4969-880F-6F243DAF1AFD}"/>
              </a:ext>
            </a:extLst>
          </p:cNvPr>
          <p:cNvSpPr txBox="1"/>
          <p:nvPr/>
        </p:nvSpPr>
        <p:spPr>
          <a:xfrm>
            <a:off x="406740" y="4880499"/>
            <a:ext cx="5328000" cy="6480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базовых/средних цен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544791AF-8004-4D5C-BC13-706149782243}"/>
              </a:ext>
            </a:extLst>
          </p:cNvPr>
          <p:cNvCxnSpPr>
            <a:cxnSpLocks/>
            <a:stCxn id="17" idx="2"/>
            <a:endCxn id="56" idx="0"/>
          </p:cNvCxnSpPr>
          <p:nvPr/>
        </p:nvCxnSpPr>
        <p:spPr>
          <a:xfrm>
            <a:off x="9154816" y="1469484"/>
            <a:ext cx="0" cy="369311"/>
          </a:xfrm>
          <a:prstGeom prst="line">
            <a:avLst/>
          </a:prstGeom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8F49FC1-29DB-45DD-A55C-81175FBD5968}"/>
              </a:ext>
            </a:extLst>
          </p:cNvPr>
          <p:cNvSpPr txBox="1"/>
          <p:nvPr/>
        </p:nvSpPr>
        <p:spPr>
          <a:xfrm>
            <a:off x="6490816" y="1838795"/>
            <a:ext cx="5328000" cy="6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Трата ресурсов на непрофильные работы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DBA419A-DE0E-4F6F-BB07-22657855C52C}"/>
              </a:ext>
            </a:extLst>
          </p:cNvPr>
          <p:cNvCxnSpPr>
            <a:cxnSpLocks/>
            <a:stCxn id="56" idx="2"/>
            <a:endCxn id="58" idx="0"/>
          </p:cNvCxnSpPr>
          <p:nvPr/>
        </p:nvCxnSpPr>
        <p:spPr>
          <a:xfrm>
            <a:off x="9154816" y="2486795"/>
            <a:ext cx="0" cy="367257"/>
          </a:xfrm>
          <a:prstGeom prst="line">
            <a:avLst/>
          </a:prstGeom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F16AD5E-05F7-4FB3-8F4E-5D284D6CD577}"/>
              </a:ext>
            </a:extLst>
          </p:cNvPr>
          <p:cNvSpPr txBox="1"/>
          <p:nvPr/>
        </p:nvSpPr>
        <p:spPr>
          <a:xfrm>
            <a:off x="6490816" y="2854052"/>
            <a:ext cx="5328000" cy="6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 инструмента экспресс-оценки рисков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ACFCDFE2-5AF2-43EC-8C06-3EB92BF0497F}"/>
              </a:ext>
            </a:extLst>
          </p:cNvPr>
          <p:cNvCxnSpPr>
            <a:cxnSpLocks/>
            <a:stCxn id="58" idx="2"/>
            <a:endCxn id="60" idx="0"/>
          </p:cNvCxnSpPr>
          <p:nvPr/>
        </p:nvCxnSpPr>
        <p:spPr>
          <a:xfrm>
            <a:off x="9154816" y="3502052"/>
            <a:ext cx="0" cy="365223"/>
          </a:xfrm>
          <a:prstGeom prst="line">
            <a:avLst/>
          </a:prstGeom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1F134F6-2420-4E84-B180-0CAF34CEC3E4}"/>
              </a:ext>
            </a:extLst>
          </p:cNvPr>
          <p:cNvSpPr txBox="1"/>
          <p:nvPr/>
        </p:nvSpPr>
        <p:spPr>
          <a:xfrm>
            <a:off x="6490816" y="3867275"/>
            <a:ext cx="5328000" cy="6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 эффективных каналов продвижения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37B3F407-7D58-4351-B15B-A5E647AD612F}"/>
              </a:ext>
            </a:extLst>
          </p:cNvPr>
          <p:cNvCxnSpPr>
            <a:cxnSpLocks/>
            <a:stCxn id="60" idx="2"/>
            <a:endCxn id="62" idx="0"/>
          </p:cNvCxnSpPr>
          <p:nvPr/>
        </p:nvCxnSpPr>
        <p:spPr>
          <a:xfrm>
            <a:off x="9154816" y="4515275"/>
            <a:ext cx="0" cy="365224"/>
          </a:xfrm>
          <a:prstGeom prst="line">
            <a:avLst/>
          </a:prstGeom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A08493C-CA00-4E3F-9F8D-FB2059F4FD1D}"/>
              </a:ext>
            </a:extLst>
          </p:cNvPr>
          <p:cNvSpPr txBox="1"/>
          <p:nvPr/>
        </p:nvSpPr>
        <p:spPr>
          <a:xfrm>
            <a:off x="6490816" y="4880499"/>
            <a:ext cx="5328000" cy="6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качественных аналитических данных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AE0B30-6DA8-4872-914B-73F86073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5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94DC3B-BC19-4C7E-AA2A-D7344BF8A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49" y="0"/>
            <a:ext cx="9989101" cy="68580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255E58-4B87-454B-AE82-2D81B85C0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5" y="192604"/>
            <a:ext cx="1094807" cy="286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A20CA2-766B-4AD6-91BD-5BD118AFF2BE}"/>
              </a:ext>
            </a:extLst>
          </p:cNvPr>
          <p:cNvSpPr txBox="1"/>
          <p:nvPr/>
        </p:nvSpPr>
        <p:spPr>
          <a:xfrm>
            <a:off x="1535185" y="1828800"/>
            <a:ext cx="5120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Вся нефтегазовая отрасль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6B44D-3A43-424D-BB96-31703BC8DA35}"/>
              </a:ext>
            </a:extLst>
          </p:cNvPr>
          <p:cNvSpPr txBox="1"/>
          <p:nvPr/>
        </p:nvSpPr>
        <p:spPr>
          <a:xfrm>
            <a:off x="1535185" y="2659559"/>
            <a:ext cx="5461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PetroLife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это отечественный сервис для повышения эффективности взаимодействия между заказчиками и поставщиками. Рабочее пространство будущего для быстрого поиска и выбора наиболее выгодных предложений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6ABA3B-0D3A-4C3F-8348-E20A5EDEFBDF}"/>
              </a:ext>
            </a:extLst>
          </p:cNvPr>
          <p:cNvSpPr txBox="1"/>
          <p:nvPr/>
        </p:nvSpPr>
        <p:spPr>
          <a:xfrm>
            <a:off x="8219350" y="1921133"/>
            <a:ext cx="2073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55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Крупнейшая база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BA868-E1AE-42B6-B15F-E4D468FF738F}"/>
              </a:ext>
            </a:extLst>
          </p:cNvPr>
          <p:cNvSpPr txBox="1"/>
          <p:nvPr/>
        </p:nvSpPr>
        <p:spPr>
          <a:xfrm>
            <a:off x="8225400" y="2318464"/>
            <a:ext cx="2921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 получите доступ </a:t>
            </a:r>
            <a:r>
              <a:rPr lang="ru-RU" sz="105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актуально 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базе более чем 800 услуг и 50 000 наименований продукции от поставщиков со всей России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A79E91-D4B3-49B0-AEA7-DA617A13A121}"/>
              </a:ext>
            </a:extLst>
          </p:cNvPr>
          <p:cNvSpPr txBox="1"/>
          <p:nvPr/>
        </p:nvSpPr>
        <p:spPr>
          <a:xfrm>
            <a:off x="8219350" y="3302928"/>
            <a:ext cx="2844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55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Прямое взаимодействие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9F0E69-6543-400B-B076-623D1F1B2CC8}"/>
              </a:ext>
            </a:extLst>
          </p:cNvPr>
          <p:cNvSpPr txBox="1"/>
          <p:nvPr/>
        </p:nvSpPr>
        <p:spPr>
          <a:xfrm>
            <a:off x="8225400" y="3683481"/>
            <a:ext cx="2921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Заявки получат все поставщики, которые могут выполнить требуемую услугу или поставку продукции на сегодняшний день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F84FDC-C921-4436-88F0-E635C404AC91}"/>
              </a:ext>
            </a:extLst>
          </p:cNvPr>
          <p:cNvSpPr txBox="1"/>
          <p:nvPr/>
        </p:nvSpPr>
        <p:spPr>
          <a:xfrm>
            <a:off x="8219350" y="4684723"/>
            <a:ext cx="2707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55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Прорывные технологии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9FAA6F-D2AD-4861-B4DE-A9A7AF715E5D}"/>
              </a:ext>
            </a:extLst>
          </p:cNvPr>
          <p:cNvSpPr txBox="1"/>
          <p:nvPr/>
        </p:nvSpPr>
        <p:spPr>
          <a:xfrm>
            <a:off x="8225400" y="5073665"/>
            <a:ext cx="292138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Компании сокращают свои расходы на 10-50% и пользуются умным подбором контрагента благодаря информационно-аналитическому сервису PetroLife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EA56341-1959-49A8-BCB6-51103B6E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0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EA3F58-AE15-4E5C-9E77-A6A82DB78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90" y="1100003"/>
            <a:ext cx="10805020" cy="465799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BF651B-39C7-4AC4-8055-6668B27B5888}"/>
              </a:ext>
            </a:extLst>
          </p:cNvPr>
          <p:cNvSpPr/>
          <p:nvPr/>
        </p:nvSpPr>
        <p:spPr>
          <a:xfrm>
            <a:off x="1347831" y="3825380"/>
            <a:ext cx="4843244" cy="130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помощью умного поиска заказчик находит требуемую услугу или продукцию. Используя систему формирования заявки, пользователь уточняет данные по заказу (например, технические характеристики оборудования)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B0DD130-E83B-40F5-9364-78D8EFCB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2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32C9DC-1B00-44D2-B3DA-EDD0FEB4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90" y="1193851"/>
            <a:ext cx="10803890" cy="446983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BF651B-39C7-4AC4-8055-6668B27B5888}"/>
              </a:ext>
            </a:extLst>
          </p:cNvPr>
          <p:cNvSpPr/>
          <p:nvPr/>
        </p:nvSpPr>
        <p:spPr>
          <a:xfrm>
            <a:off x="6163112" y="3796019"/>
            <a:ext cx="4843244" cy="91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получения заявки в личный кабинет поставщики сообщают условия, по которым они готовы работать (сроки, цена, условия оплаты и доставки). Эти данные видит только заказчик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C12701-FCB4-40DC-B128-9F276EF59218}"/>
              </a:ext>
            </a:extLst>
          </p:cNvPr>
          <p:cNvSpPr/>
          <p:nvPr/>
        </p:nvSpPr>
        <p:spPr>
          <a:xfrm>
            <a:off x="6163112" y="2490417"/>
            <a:ext cx="5472418" cy="1032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Заявка заказчика поступает ко всем компаниям, которые могут выполнить требуемые работы или поставку продукции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6BECB0-DBD7-49F7-B12A-CB4B1377E2E4}"/>
              </a:ext>
            </a:extLst>
          </p:cNvPr>
          <p:cNvSpPr/>
          <p:nvPr/>
        </p:nvSpPr>
        <p:spPr>
          <a:xfrm>
            <a:off x="6163112" y="3632433"/>
            <a:ext cx="4516073" cy="159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C70BBA6-B3F0-4905-8999-1FF38294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7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E96857-5465-4638-A1EC-8A30F5E3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55" y="1362169"/>
            <a:ext cx="10803890" cy="4133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BF651B-39C7-4AC4-8055-6668B27B5888}"/>
              </a:ext>
            </a:extLst>
          </p:cNvPr>
          <p:cNvSpPr/>
          <p:nvPr/>
        </p:nvSpPr>
        <p:spPr>
          <a:xfrm>
            <a:off x="1252756" y="2963026"/>
            <a:ext cx="4843244" cy="1709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ответа компаний на заявку заказчика, в его личном кабинете появляется сводная информация об условиях, по которым поставщики готовы взаимодействовать (сроки, цена, условия оплаты и доставки). Аналитическая система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PetroLife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позволяет задать необходимые критерии для сравнения предложенных условий, Вы можете выбрать оптимального поставщика для заключения контракта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3A063D-236B-4B0A-BD68-1CBE9296DFE2}"/>
              </a:ext>
            </a:extLst>
          </p:cNvPr>
          <p:cNvSpPr/>
          <p:nvPr/>
        </p:nvSpPr>
        <p:spPr>
          <a:xfrm>
            <a:off x="5947794" y="2963026"/>
            <a:ext cx="706907" cy="130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E03713-23A0-4756-ABDA-AE7894A33CA3}"/>
              </a:ext>
            </a:extLst>
          </p:cNvPr>
          <p:cNvSpPr/>
          <p:nvPr/>
        </p:nvSpPr>
        <p:spPr>
          <a:xfrm>
            <a:off x="1252756" y="2195221"/>
            <a:ext cx="5472418" cy="767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Заказчик выбирает лучшего поставщика по своим критериям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A77D97-2552-47AE-9F4E-7894B90D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0AC3A0-A271-4FFC-A972-E169903B0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940" y="1558678"/>
            <a:ext cx="4841240" cy="39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9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B4022-6076-4A73-B664-624DE947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2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Анализ процесса закупки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5B24D-8AF9-4EB1-B2D1-EFDD981B44DC}"/>
              </a:ext>
            </a:extLst>
          </p:cNvPr>
          <p:cNvSpPr txBox="1"/>
          <p:nvPr/>
        </p:nvSpPr>
        <p:spPr>
          <a:xfrm>
            <a:off x="0" y="424800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Текущий процесс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FFBF32-5B0F-454A-9713-D36F6E1399A2}"/>
              </a:ext>
            </a:extLst>
          </p:cNvPr>
          <p:cNvSpPr txBox="1"/>
          <p:nvPr/>
        </p:nvSpPr>
        <p:spPr>
          <a:xfrm>
            <a:off x="6095999" y="424800"/>
            <a:ext cx="6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использованием сервиса </a:t>
            </a:r>
            <a:r>
              <a:rPr lang="en-U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PetroLife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 descr="Часы">
            <a:extLst>
              <a:ext uri="{FF2B5EF4-FFF2-40B4-BE49-F238E27FC236}">
                <a16:creationId xmlns:a16="http://schemas.microsoft.com/office/drawing/2014/main" id="{8B40FD16-CA58-40A3-AA45-0A5C0EF60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9454" y="6138000"/>
            <a:ext cx="720000" cy="720000"/>
          </a:xfrm>
          <a:prstGeom prst="rect">
            <a:avLst/>
          </a:prstGeom>
        </p:spPr>
      </p:pic>
      <p:pic>
        <p:nvPicPr>
          <p:cNvPr id="18" name="Рисунок 17" descr="Компас">
            <a:extLst>
              <a:ext uri="{FF2B5EF4-FFF2-40B4-BE49-F238E27FC236}">
                <a16:creationId xmlns:a16="http://schemas.microsoft.com/office/drawing/2014/main" id="{8C131503-FBC3-4056-AA68-F78B6B7A2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7350" y="1487358"/>
            <a:ext cx="720000" cy="720000"/>
          </a:xfrm>
          <a:prstGeom prst="rect">
            <a:avLst/>
          </a:prstGeom>
        </p:spPr>
      </p:pic>
      <p:pic>
        <p:nvPicPr>
          <p:cNvPr id="20" name="Рисунок 19" descr="Лупа">
            <a:extLst>
              <a:ext uri="{FF2B5EF4-FFF2-40B4-BE49-F238E27FC236}">
                <a16:creationId xmlns:a16="http://schemas.microsoft.com/office/drawing/2014/main" id="{42CAD54D-E0EE-4FE3-A3CD-02251BA22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1728" y="2167573"/>
            <a:ext cx="720000" cy="720000"/>
          </a:xfrm>
          <a:prstGeom prst="rect">
            <a:avLst/>
          </a:prstGeom>
        </p:spPr>
      </p:pic>
      <p:pic>
        <p:nvPicPr>
          <p:cNvPr id="27" name="Рисунок 26" descr="Список">
            <a:extLst>
              <a:ext uri="{FF2B5EF4-FFF2-40B4-BE49-F238E27FC236}">
                <a16:creationId xmlns:a16="http://schemas.microsoft.com/office/drawing/2014/main" id="{D0E7CBA2-B4E9-4591-A022-DE3D9ECDC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7350" y="3437687"/>
            <a:ext cx="720000" cy="720000"/>
          </a:xfrm>
          <a:prstGeom prst="rect">
            <a:avLst/>
          </a:prstGeom>
        </p:spPr>
      </p:pic>
      <p:pic>
        <p:nvPicPr>
          <p:cNvPr id="29" name="Рисунок 28" descr="Сеть">
            <a:extLst>
              <a:ext uri="{FF2B5EF4-FFF2-40B4-BE49-F238E27FC236}">
                <a16:creationId xmlns:a16="http://schemas.microsoft.com/office/drawing/2014/main" id="{9FE9289B-C5DB-4B80-A767-BCC91D93C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7349" y="4697189"/>
            <a:ext cx="720000" cy="720000"/>
          </a:xfrm>
          <a:prstGeom prst="rect">
            <a:avLst/>
          </a:prstGeom>
        </p:spPr>
      </p:pic>
      <p:pic>
        <p:nvPicPr>
          <p:cNvPr id="33" name="Рисунок 32" descr="Телефонная трубка">
            <a:extLst>
              <a:ext uri="{FF2B5EF4-FFF2-40B4-BE49-F238E27FC236}">
                <a16:creationId xmlns:a16="http://schemas.microsoft.com/office/drawing/2014/main" id="{1C52F0A2-231E-4114-833F-AF3056639A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95417" y="735691"/>
            <a:ext cx="720000" cy="720000"/>
          </a:xfrm>
          <a:prstGeom prst="rect">
            <a:avLst/>
          </a:prstGeom>
        </p:spPr>
      </p:pic>
      <p:pic>
        <p:nvPicPr>
          <p:cNvPr id="37" name="Рисунок 36" descr="Электронная почта">
            <a:extLst>
              <a:ext uri="{FF2B5EF4-FFF2-40B4-BE49-F238E27FC236}">
                <a16:creationId xmlns:a16="http://schemas.microsoft.com/office/drawing/2014/main" id="{B89D9F6A-BC1F-418C-94D5-7AFD55E4C5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99685" y="3792006"/>
            <a:ext cx="720000" cy="72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F67F06C-CE51-4FE3-9DDB-84036452C84D}"/>
              </a:ext>
            </a:extLst>
          </p:cNvPr>
          <p:cNvSpPr txBox="1"/>
          <p:nvPr/>
        </p:nvSpPr>
        <p:spPr>
          <a:xfrm>
            <a:off x="3115414" y="2295947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Поиск компаний в интернете (</a:t>
            </a:r>
            <a:r>
              <a:rPr lang="ru-RU" sz="1200" b="1" dirty="0"/>
              <a:t>от 5 до 15 мин</a:t>
            </a:r>
            <a:r>
              <a:rPr lang="ru-RU" sz="1200" dirty="0"/>
              <a:t>) </a:t>
            </a:r>
          </a:p>
        </p:txBody>
      </p:sp>
      <p:pic>
        <p:nvPicPr>
          <p:cNvPr id="50" name="Рисунок 49" descr="Компьютер">
            <a:extLst>
              <a:ext uri="{FF2B5EF4-FFF2-40B4-BE49-F238E27FC236}">
                <a16:creationId xmlns:a16="http://schemas.microsoft.com/office/drawing/2014/main" id="{6F663C73-2016-4CFF-82A5-E0832165BB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91728" y="1437230"/>
            <a:ext cx="720000" cy="72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8A2C6B-BB49-427A-8E49-C22BEE1D1B2B}"/>
              </a:ext>
            </a:extLst>
          </p:cNvPr>
          <p:cNvSpPr txBox="1"/>
          <p:nvPr/>
        </p:nvSpPr>
        <p:spPr>
          <a:xfrm>
            <a:off x="3115415" y="886588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Обзвон знакомых для получения контактов (</a:t>
            </a:r>
            <a:r>
              <a:rPr lang="ru-RU" sz="1200" b="1" dirty="0"/>
              <a:t>от 1 до 2 дней</a:t>
            </a:r>
            <a:r>
              <a:rPr lang="ru-RU" sz="1200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52517F-FF5B-4004-811F-14A03A473683}"/>
              </a:ext>
            </a:extLst>
          </p:cNvPr>
          <p:cNvSpPr txBox="1"/>
          <p:nvPr/>
        </p:nvSpPr>
        <p:spPr>
          <a:xfrm>
            <a:off x="3120517" y="1588069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Поиск старых контактов на компьютере (</a:t>
            </a:r>
            <a:r>
              <a:rPr lang="ru-RU" sz="1200" b="1" dirty="0"/>
              <a:t>от 5 до 15 мин</a:t>
            </a:r>
            <a:r>
              <a:rPr lang="ru-RU" sz="1200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64B188-92D2-48B7-BC9D-D570F34036A8}"/>
              </a:ext>
            </a:extLst>
          </p:cNvPr>
          <p:cNvSpPr txBox="1"/>
          <p:nvPr/>
        </p:nvSpPr>
        <p:spPr>
          <a:xfrm rot="16200000">
            <a:off x="-481655" y="1401692"/>
            <a:ext cx="2160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dirty="0"/>
              <a:t>Поиск компаний с нужными услугой или оборудованием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01FD4AF-B75E-4B8A-A447-D81D7BFFFF95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98345" y="735692"/>
            <a:ext cx="11593655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3F05B15-6D87-4A68-B6AD-141BC4054B0E}"/>
              </a:ext>
            </a:extLst>
          </p:cNvPr>
          <p:cNvCxnSpPr>
            <a:cxnSpLocks/>
          </p:cNvCxnSpPr>
          <p:nvPr/>
        </p:nvCxnSpPr>
        <p:spPr>
          <a:xfrm flipV="1">
            <a:off x="596157" y="2895690"/>
            <a:ext cx="11595843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8BD4FC2-AFB0-4C5D-BAA1-94E3FD03912E}"/>
              </a:ext>
            </a:extLst>
          </p:cNvPr>
          <p:cNvSpPr txBox="1"/>
          <p:nvPr/>
        </p:nvSpPr>
        <p:spPr>
          <a:xfrm>
            <a:off x="8497349" y="1726299"/>
            <a:ext cx="25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Поиск через сайт </a:t>
            </a:r>
            <a:r>
              <a:rPr lang="en-US" sz="1200" dirty="0"/>
              <a:t>PetroLife </a:t>
            </a:r>
            <a:r>
              <a:rPr lang="ru-RU" sz="1200" dirty="0"/>
              <a:t>(</a:t>
            </a:r>
            <a:r>
              <a:rPr lang="ru-RU" sz="1200" b="1" dirty="0"/>
              <a:t>1</a:t>
            </a:r>
            <a:r>
              <a:rPr lang="en-US" sz="1200" b="1" dirty="0"/>
              <a:t> </a:t>
            </a:r>
            <a:r>
              <a:rPr lang="ru-RU" sz="1200" b="1" dirty="0"/>
              <a:t>мин</a:t>
            </a:r>
            <a:r>
              <a:rPr lang="ru-RU" sz="1200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4B8ABE-ACB5-4F03-A298-8F77894D6232}"/>
              </a:ext>
            </a:extLst>
          </p:cNvPr>
          <p:cNvSpPr txBox="1"/>
          <p:nvPr/>
        </p:nvSpPr>
        <p:spPr>
          <a:xfrm rot="16200000">
            <a:off x="-302961" y="3382615"/>
            <a:ext cx="1800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dirty="0"/>
              <a:t>Формирование заявки и рассылка по компаниям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294C299-5D37-48B2-BDCE-ACFE418479B8}"/>
              </a:ext>
            </a:extLst>
          </p:cNvPr>
          <p:cNvCxnSpPr>
            <a:cxnSpLocks/>
          </p:cNvCxnSpPr>
          <p:nvPr/>
        </p:nvCxnSpPr>
        <p:spPr>
          <a:xfrm flipV="1">
            <a:off x="596157" y="4697830"/>
            <a:ext cx="11595843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093EF72-8801-439E-B493-790981E6DD38}"/>
              </a:ext>
            </a:extLst>
          </p:cNvPr>
          <p:cNvSpPr txBox="1"/>
          <p:nvPr/>
        </p:nvSpPr>
        <p:spPr>
          <a:xfrm>
            <a:off x="3103634" y="3212378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Обзвон компаний для уточнения возможностей (</a:t>
            </a:r>
            <a:r>
              <a:rPr lang="ru-RU" sz="1200" b="1" dirty="0"/>
              <a:t>от 1 до 2 дней</a:t>
            </a:r>
            <a:r>
              <a:rPr lang="ru-RU" sz="1200" dirty="0"/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DE6686-F6FE-4894-81CF-C35CEE944A87}"/>
              </a:ext>
            </a:extLst>
          </p:cNvPr>
          <p:cNvSpPr txBox="1"/>
          <p:nvPr/>
        </p:nvSpPr>
        <p:spPr>
          <a:xfrm>
            <a:off x="3103634" y="3918068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Рассылка заявок по компаниям (</a:t>
            </a:r>
            <a:r>
              <a:rPr lang="ru-RU" sz="1200" b="1" dirty="0"/>
              <a:t>от 5 до 15 мин</a:t>
            </a:r>
            <a:r>
              <a:rPr lang="ru-RU" sz="1200" dirty="0"/>
              <a:t>)</a:t>
            </a:r>
          </a:p>
        </p:txBody>
      </p:sp>
      <p:pic>
        <p:nvPicPr>
          <p:cNvPr id="11" name="Рисунок 10" descr="Телефон">
            <a:extLst>
              <a:ext uri="{FF2B5EF4-FFF2-40B4-BE49-F238E27FC236}">
                <a16:creationId xmlns:a16="http://schemas.microsoft.com/office/drawing/2014/main" id="{E4AB3EB8-5C30-4319-895C-3D852F18FF4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03372" y="3079100"/>
            <a:ext cx="720000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5A55A63-7634-4CE9-BF56-0E0665976DFF}"/>
              </a:ext>
            </a:extLst>
          </p:cNvPr>
          <p:cNvSpPr txBox="1"/>
          <p:nvPr/>
        </p:nvSpPr>
        <p:spPr>
          <a:xfrm>
            <a:off x="8497349" y="3565625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Заполнение стандартизированной формы </a:t>
            </a:r>
            <a:r>
              <a:rPr lang="en-US" sz="1200" dirty="0"/>
              <a:t>PetroLife </a:t>
            </a:r>
            <a:r>
              <a:rPr lang="ru-RU" sz="1200" dirty="0"/>
              <a:t>и отправка (</a:t>
            </a:r>
            <a:r>
              <a:rPr lang="en-US" sz="1200" b="1"/>
              <a:t>5 </a:t>
            </a:r>
            <a:r>
              <a:rPr lang="ru-RU" sz="1200" b="1" dirty="0"/>
              <a:t>мин</a:t>
            </a:r>
            <a:r>
              <a:rPr lang="ru-RU" sz="1200" dirty="0"/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70F461-9510-41BB-9CC1-8A373A426036}"/>
              </a:ext>
            </a:extLst>
          </p:cNvPr>
          <p:cNvSpPr txBox="1"/>
          <p:nvPr/>
        </p:nvSpPr>
        <p:spPr>
          <a:xfrm rot="16200000">
            <a:off x="-126747" y="5007467"/>
            <a:ext cx="1447572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dirty="0"/>
              <a:t>Сбор и анализ предложений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5E8F0CA-3953-4B52-BCAA-A13F7CA8F9D2}"/>
              </a:ext>
            </a:extLst>
          </p:cNvPr>
          <p:cNvCxnSpPr>
            <a:cxnSpLocks/>
          </p:cNvCxnSpPr>
          <p:nvPr/>
        </p:nvCxnSpPr>
        <p:spPr>
          <a:xfrm flipV="1">
            <a:off x="596157" y="6145964"/>
            <a:ext cx="11595843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Открытый конверт">
            <a:extLst>
              <a:ext uri="{FF2B5EF4-FFF2-40B4-BE49-F238E27FC236}">
                <a16:creationId xmlns:a16="http://schemas.microsoft.com/office/drawing/2014/main" id="{14C885F4-5D6C-4446-A7E3-8295FF7E67C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91728" y="4696622"/>
            <a:ext cx="720000" cy="720000"/>
          </a:xfrm>
          <a:prstGeom prst="rect">
            <a:avLst/>
          </a:prstGeom>
        </p:spPr>
      </p:pic>
      <p:pic>
        <p:nvPicPr>
          <p:cNvPr id="44" name="Рисунок 43" descr="Контрольный список">
            <a:extLst>
              <a:ext uri="{FF2B5EF4-FFF2-40B4-BE49-F238E27FC236}">
                <a16:creationId xmlns:a16="http://schemas.microsoft.com/office/drawing/2014/main" id="{991C4834-2E5A-48D8-938E-2A7F4C3D338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88041" y="5425253"/>
            <a:ext cx="720000" cy="7200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B3B9F5F-52F9-4D77-9D7D-3E9C1822197B}"/>
              </a:ext>
            </a:extLst>
          </p:cNvPr>
          <p:cNvSpPr txBox="1"/>
          <p:nvPr/>
        </p:nvSpPr>
        <p:spPr>
          <a:xfrm>
            <a:off x="3115414" y="4846567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Сбор информации от компаний (</a:t>
            </a:r>
            <a:r>
              <a:rPr lang="ru-RU" sz="1200" b="1" dirty="0"/>
              <a:t>от 2 до 14 дней</a:t>
            </a:r>
            <a:r>
              <a:rPr lang="ru-RU" sz="1200" dirty="0"/>
              <a:t>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9F9D0-0C79-484D-829E-D3E74F56BA33}"/>
              </a:ext>
            </a:extLst>
          </p:cNvPr>
          <p:cNvSpPr txBox="1"/>
          <p:nvPr/>
        </p:nvSpPr>
        <p:spPr>
          <a:xfrm>
            <a:off x="3120517" y="5558509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Систематизация и анализ информации (</a:t>
            </a:r>
            <a:r>
              <a:rPr lang="ru-RU" sz="1200" b="1" dirty="0"/>
              <a:t>от 2 до 8 часов</a:t>
            </a:r>
            <a:r>
              <a:rPr lang="ru-RU" sz="1200" dirty="0"/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4035A7-CCB8-4237-A8E6-75380E49AC5F}"/>
              </a:ext>
            </a:extLst>
          </p:cNvPr>
          <p:cNvSpPr txBox="1"/>
          <p:nvPr/>
        </p:nvSpPr>
        <p:spPr>
          <a:xfrm>
            <a:off x="8497349" y="5465277"/>
            <a:ext cx="2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Сравнение предложений с использованием аналитического ядра </a:t>
            </a:r>
            <a:r>
              <a:rPr lang="en-US" sz="1200" dirty="0"/>
              <a:t>PetroLife</a:t>
            </a:r>
            <a:r>
              <a:rPr lang="ru-RU" sz="1200" dirty="0"/>
              <a:t> (</a:t>
            </a:r>
            <a:r>
              <a:rPr lang="ru-RU" sz="1200" b="1" dirty="0"/>
              <a:t>5</a:t>
            </a:r>
            <a:r>
              <a:rPr lang="en-US" sz="1200" b="1" dirty="0"/>
              <a:t> </a:t>
            </a:r>
            <a:r>
              <a:rPr lang="ru-RU" sz="1200" b="1" dirty="0"/>
              <a:t>мин</a:t>
            </a:r>
            <a:r>
              <a:rPr lang="ru-RU" sz="1200" dirty="0"/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3F3F88-2282-40D8-981C-FDD2C588387F}"/>
              </a:ext>
            </a:extLst>
          </p:cNvPr>
          <p:cNvSpPr txBox="1"/>
          <p:nvPr/>
        </p:nvSpPr>
        <p:spPr>
          <a:xfrm rot="16200000">
            <a:off x="255038" y="6066000"/>
            <a:ext cx="684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dirty="0"/>
              <a:t>Итого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A76111-1D3B-49FB-8320-8895D00B58A1}"/>
              </a:ext>
            </a:extLst>
          </p:cNvPr>
          <p:cNvSpPr txBox="1"/>
          <p:nvPr/>
        </p:nvSpPr>
        <p:spPr>
          <a:xfrm>
            <a:off x="3111728" y="6359500"/>
            <a:ext cx="25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Общее время (</a:t>
            </a:r>
            <a:r>
              <a:rPr lang="ru-RU" sz="1200" b="1" dirty="0">
                <a:solidFill>
                  <a:srgbClr val="0070C0"/>
                </a:solidFill>
              </a:rPr>
              <a:t>от 4,5 до 19 дней</a:t>
            </a:r>
            <a:r>
              <a:rPr lang="ru-RU" sz="1200" dirty="0"/>
              <a:t>)</a:t>
            </a:r>
          </a:p>
        </p:txBody>
      </p:sp>
      <p:pic>
        <p:nvPicPr>
          <p:cNvPr id="58" name="Рисунок 57" descr="Секундомер">
            <a:extLst>
              <a:ext uri="{FF2B5EF4-FFF2-40B4-BE49-F238E27FC236}">
                <a16:creationId xmlns:a16="http://schemas.microsoft.com/office/drawing/2014/main" id="{BEF55F1B-1599-4B77-9D6A-11DBB6C077E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777350" y="6122308"/>
            <a:ext cx="720000" cy="720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A8DEDB0-AE07-488F-AAE8-F51337FE6780}"/>
              </a:ext>
            </a:extLst>
          </p:cNvPr>
          <p:cNvSpPr txBox="1"/>
          <p:nvPr/>
        </p:nvSpPr>
        <p:spPr>
          <a:xfrm>
            <a:off x="8497349" y="6341309"/>
            <a:ext cx="25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Общее время (</a:t>
            </a:r>
            <a:r>
              <a:rPr lang="ru-RU" sz="1200" b="1" dirty="0">
                <a:solidFill>
                  <a:srgbClr val="FF0000"/>
                </a:solidFill>
              </a:rPr>
              <a:t>от 2 до 5 дней</a:t>
            </a:r>
            <a:r>
              <a:rPr lang="ru-RU" sz="1200" dirty="0"/>
              <a:t>)</a:t>
            </a:r>
          </a:p>
        </p:txBody>
      </p:sp>
      <p:pic>
        <p:nvPicPr>
          <p:cNvPr id="61" name="Рисунок 60" descr="Голова с шестеренками">
            <a:extLst>
              <a:ext uri="{FF2B5EF4-FFF2-40B4-BE49-F238E27FC236}">
                <a16:creationId xmlns:a16="http://schemas.microsoft.com/office/drawing/2014/main" id="{8D1AAC3B-B874-4C77-9209-EDBFF29462A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781037" y="5425153"/>
            <a:ext cx="720000" cy="720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B5CD1A9-460F-48F3-B7BE-09459B84665C}"/>
              </a:ext>
            </a:extLst>
          </p:cNvPr>
          <p:cNvSpPr txBox="1"/>
          <p:nvPr/>
        </p:nvSpPr>
        <p:spPr>
          <a:xfrm>
            <a:off x="8497349" y="4820244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Сбор информации от компаний (</a:t>
            </a:r>
            <a:r>
              <a:rPr lang="ru-RU" sz="1200" b="1" dirty="0"/>
              <a:t>от 2 до 5 дней</a:t>
            </a:r>
            <a:r>
              <a:rPr lang="ru-RU" sz="1200" dirty="0"/>
              <a:t>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C3571A2-2F20-4A01-9B09-2D9FF91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5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AFF7007-CFC2-49FE-9FFE-DB05BFF0F771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3053962" y="1253423"/>
            <a:ext cx="0" cy="3680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B4022-6076-4A73-B664-624DE947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Выгоды для бизнеса при использовании сервиса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PetroLife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5B24D-8AF9-4EB1-B2D1-EFDD981B44DC}"/>
              </a:ext>
            </a:extLst>
          </p:cNvPr>
          <p:cNvSpPr txBox="1"/>
          <p:nvPr/>
        </p:nvSpPr>
        <p:spPr>
          <a:xfrm>
            <a:off x="2256307" y="88409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Заказчики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FFBF32-5B0F-454A-9713-D36F6E1399A2}"/>
              </a:ext>
            </a:extLst>
          </p:cNvPr>
          <p:cNvSpPr txBox="1"/>
          <p:nvPr/>
        </p:nvSpPr>
        <p:spPr>
          <a:xfrm>
            <a:off x="8221761" y="882038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Поставщики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2B1381-79B3-4FDA-B204-28867365DC65}"/>
              </a:ext>
            </a:extLst>
          </p:cNvPr>
          <p:cNvCxnSpPr>
            <a:cxnSpLocks/>
          </p:cNvCxnSpPr>
          <p:nvPr/>
        </p:nvCxnSpPr>
        <p:spPr>
          <a:xfrm>
            <a:off x="2237393" y="1253423"/>
            <a:ext cx="160369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060A6DD-DE97-4A36-A527-56EE9943E6EE}"/>
              </a:ext>
            </a:extLst>
          </p:cNvPr>
          <p:cNvCxnSpPr>
            <a:cxnSpLocks/>
          </p:cNvCxnSpPr>
          <p:nvPr/>
        </p:nvCxnSpPr>
        <p:spPr>
          <a:xfrm>
            <a:off x="8236026" y="1251370"/>
            <a:ext cx="1804021" cy="0"/>
          </a:xfrm>
          <a:prstGeom prst="line">
            <a:avLst/>
          </a:prstGeom>
          <a:ln w="76200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9C5835E-59BE-4FDE-A0B8-67EACC50F878}"/>
              </a:ext>
            </a:extLst>
          </p:cNvPr>
          <p:cNvSpPr txBox="1"/>
          <p:nvPr/>
        </p:nvSpPr>
        <p:spPr>
          <a:xfrm>
            <a:off x="389962" y="1621516"/>
            <a:ext cx="5328000" cy="6463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Экономия времени и денег на поиск контрагентов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B9DF610-CF2A-449D-AA3A-B0E3D1630F13}"/>
              </a:ext>
            </a:extLst>
          </p:cNvPr>
          <p:cNvCxnSpPr>
            <a:cxnSpLocks/>
            <a:stCxn id="14" idx="2"/>
            <a:endCxn id="32" idx="0"/>
          </p:cNvCxnSpPr>
          <p:nvPr/>
        </p:nvCxnSpPr>
        <p:spPr>
          <a:xfrm>
            <a:off x="3053962" y="2267847"/>
            <a:ext cx="0" cy="3680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DCA7EC-0800-4C8D-9596-4E7C47B683E1}"/>
              </a:ext>
            </a:extLst>
          </p:cNvPr>
          <p:cNvSpPr txBox="1"/>
          <p:nvPr/>
        </p:nvSpPr>
        <p:spPr>
          <a:xfrm>
            <a:off x="389962" y="2635938"/>
            <a:ext cx="5328000" cy="6480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Экспресс-анализ компаний на благонадежность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F44BD62-BF53-43ED-8FC2-8E66F2A52C0A}"/>
              </a:ext>
            </a:extLst>
          </p:cNvPr>
          <p:cNvCxnSpPr>
            <a:cxnSpLocks/>
            <a:stCxn id="32" idx="2"/>
            <a:endCxn id="35" idx="0"/>
          </p:cNvCxnSpPr>
          <p:nvPr/>
        </p:nvCxnSpPr>
        <p:spPr>
          <a:xfrm>
            <a:off x="3053962" y="3283938"/>
            <a:ext cx="0" cy="3660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7D0C891-2405-49A7-BAF1-CB3F1EC7BED4}"/>
              </a:ext>
            </a:extLst>
          </p:cNvPr>
          <p:cNvSpPr txBox="1"/>
          <p:nvPr/>
        </p:nvSpPr>
        <p:spPr>
          <a:xfrm>
            <a:off x="389962" y="3649996"/>
            <a:ext cx="5328000" cy="6463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Актуальная информация о продукции компаний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718F5CFE-9429-4D8D-8790-7DAC287AD161}"/>
              </a:ext>
            </a:extLst>
          </p:cNvPr>
          <p:cNvCxnSpPr>
            <a:cxnSpLocks/>
            <a:stCxn id="35" idx="2"/>
            <a:endCxn id="45" idx="0"/>
          </p:cNvCxnSpPr>
          <p:nvPr/>
        </p:nvCxnSpPr>
        <p:spPr>
          <a:xfrm>
            <a:off x="3053962" y="4296327"/>
            <a:ext cx="0" cy="3660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556E7F1-8FA9-4969-880F-6F243DAF1AFD}"/>
              </a:ext>
            </a:extLst>
          </p:cNvPr>
          <p:cNvSpPr txBox="1"/>
          <p:nvPr/>
        </p:nvSpPr>
        <p:spPr>
          <a:xfrm>
            <a:off x="389962" y="4662385"/>
            <a:ext cx="5328000" cy="6480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Отображение базовых/средних цен в личном кабинете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54E76F6-0760-40AF-B2A5-D9E39F1BA334}"/>
              </a:ext>
            </a:extLst>
          </p:cNvPr>
          <p:cNvCxnSpPr>
            <a:cxnSpLocks/>
            <a:stCxn id="45" idx="2"/>
            <a:endCxn id="48" idx="0"/>
          </p:cNvCxnSpPr>
          <p:nvPr/>
        </p:nvCxnSpPr>
        <p:spPr>
          <a:xfrm>
            <a:off x="3053962" y="5310385"/>
            <a:ext cx="0" cy="3668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E54371E-FA3F-4DD6-A5EB-345B14185C4B}"/>
              </a:ext>
            </a:extLst>
          </p:cNvPr>
          <p:cNvSpPr txBox="1"/>
          <p:nvPr/>
        </p:nvSpPr>
        <p:spPr>
          <a:xfrm>
            <a:off x="389962" y="5677278"/>
            <a:ext cx="5328000" cy="64633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Легкое </a:t>
            </a:r>
            <a:r>
              <a: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статистики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работе с заявкам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544791AF-8004-4D5C-BC13-706149782243}"/>
              </a:ext>
            </a:extLst>
          </p:cNvPr>
          <p:cNvCxnSpPr>
            <a:cxnSpLocks/>
            <a:stCxn id="17" idx="2"/>
            <a:endCxn id="56" idx="0"/>
          </p:cNvCxnSpPr>
          <p:nvPr/>
        </p:nvCxnSpPr>
        <p:spPr>
          <a:xfrm>
            <a:off x="9138038" y="1251370"/>
            <a:ext cx="0" cy="369311"/>
          </a:xfrm>
          <a:prstGeom prst="line">
            <a:avLst/>
          </a:prstGeom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8F49FC1-29DB-45DD-A55C-81175FBD5968}"/>
              </a:ext>
            </a:extLst>
          </p:cNvPr>
          <p:cNvSpPr txBox="1"/>
          <p:nvPr/>
        </p:nvSpPr>
        <p:spPr>
          <a:xfrm>
            <a:off x="6474038" y="1620681"/>
            <a:ext cx="5328000" cy="6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Удобный сервис для продвижения услуг/продукции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DBA419A-DE0E-4F6F-BB07-22657855C52C}"/>
              </a:ext>
            </a:extLst>
          </p:cNvPr>
          <p:cNvCxnSpPr>
            <a:cxnSpLocks/>
            <a:stCxn id="56" idx="2"/>
            <a:endCxn id="58" idx="0"/>
          </p:cNvCxnSpPr>
          <p:nvPr/>
        </p:nvCxnSpPr>
        <p:spPr>
          <a:xfrm>
            <a:off x="9138038" y="2268681"/>
            <a:ext cx="0" cy="367257"/>
          </a:xfrm>
          <a:prstGeom prst="line">
            <a:avLst/>
          </a:prstGeom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F16AD5E-05F7-4FB3-8F4E-5D284D6CD577}"/>
              </a:ext>
            </a:extLst>
          </p:cNvPr>
          <p:cNvSpPr txBox="1"/>
          <p:nvPr/>
        </p:nvSpPr>
        <p:spPr>
          <a:xfrm>
            <a:off x="6474038" y="2635938"/>
            <a:ext cx="5328000" cy="6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Экспресс-анализ заказчика на благонадежность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ACFCDFE2-5AF2-43EC-8C06-3EB92BF0497F}"/>
              </a:ext>
            </a:extLst>
          </p:cNvPr>
          <p:cNvCxnSpPr>
            <a:cxnSpLocks/>
            <a:stCxn id="58" idx="2"/>
            <a:endCxn id="60" idx="0"/>
          </p:cNvCxnSpPr>
          <p:nvPr/>
        </p:nvCxnSpPr>
        <p:spPr>
          <a:xfrm>
            <a:off x="9138038" y="3283938"/>
            <a:ext cx="0" cy="365223"/>
          </a:xfrm>
          <a:prstGeom prst="line">
            <a:avLst/>
          </a:prstGeom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1F134F6-2420-4E84-B180-0CAF34CEC3E4}"/>
              </a:ext>
            </a:extLst>
          </p:cNvPr>
          <p:cNvSpPr txBox="1"/>
          <p:nvPr/>
        </p:nvSpPr>
        <p:spPr>
          <a:xfrm>
            <a:off x="6474038" y="3649161"/>
            <a:ext cx="5328000" cy="6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Аналитические сводки по запросам заказчиков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37B3F407-7D58-4351-B15B-A5E647AD612F}"/>
              </a:ext>
            </a:extLst>
          </p:cNvPr>
          <p:cNvCxnSpPr>
            <a:cxnSpLocks/>
            <a:stCxn id="60" idx="2"/>
            <a:endCxn id="62" idx="0"/>
          </p:cNvCxnSpPr>
          <p:nvPr/>
        </p:nvCxnSpPr>
        <p:spPr>
          <a:xfrm>
            <a:off x="9138038" y="4297161"/>
            <a:ext cx="0" cy="365223"/>
          </a:xfrm>
          <a:prstGeom prst="line">
            <a:avLst/>
          </a:prstGeom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A08493C-CA00-4E3F-9F8D-FB2059F4FD1D}"/>
              </a:ext>
            </a:extLst>
          </p:cNvPr>
          <p:cNvSpPr txBox="1"/>
          <p:nvPr/>
        </p:nvSpPr>
        <p:spPr>
          <a:xfrm>
            <a:off x="6474038" y="4662384"/>
            <a:ext cx="5328000" cy="648000"/>
          </a:xfrm>
          <a:prstGeom prst="rect">
            <a:avLst/>
          </a:prstGeom>
          <a:solidFill>
            <a:schemeClr val="bg1"/>
          </a:solidFill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за входящими запросами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ED024556-C663-46B4-8A0A-512B8712AD9F}"/>
              </a:ext>
            </a:extLst>
          </p:cNvPr>
          <p:cNvCxnSpPr>
            <a:cxnSpLocks/>
            <a:stCxn id="62" idx="2"/>
            <a:endCxn id="64" idx="0"/>
          </p:cNvCxnSpPr>
          <p:nvPr/>
        </p:nvCxnSpPr>
        <p:spPr>
          <a:xfrm>
            <a:off x="9138038" y="5310384"/>
            <a:ext cx="0" cy="366894"/>
          </a:xfrm>
          <a:prstGeom prst="line">
            <a:avLst/>
          </a:prstGeom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14D2545-3339-4E62-A26A-8CA9E1B84AE7}"/>
              </a:ext>
            </a:extLst>
          </p:cNvPr>
          <p:cNvSpPr txBox="1"/>
          <p:nvPr/>
        </p:nvSpPr>
        <p:spPr>
          <a:xfrm>
            <a:off x="6474038" y="5677278"/>
            <a:ext cx="53280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A6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Только целевые заявки и обратная связь по решению заказчика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EF01F1-14F2-44EA-ABEC-11AAA4B6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0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Этикетка">
            <a:extLst>
              <a:ext uri="{FF2B5EF4-FFF2-40B4-BE49-F238E27FC236}">
                <a16:creationId xmlns:a16="http://schemas.microsoft.com/office/drawing/2014/main" id="{887CEF82-2A5E-460D-B7DA-06DB3C40E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1955" y="4424645"/>
            <a:ext cx="1648087" cy="164808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B4022-6076-4A73-B664-624DE947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686"/>
            <a:ext cx="10515600" cy="68103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55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Специальное предложение для участников семинара!</a:t>
            </a:r>
          </a:p>
        </p:txBody>
      </p:sp>
      <p:pic>
        <p:nvPicPr>
          <p:cNvPr id="5" name="Рисунок 4" descr="Связь">
            <a:extLst>
              <a:ext uri="{FF2B5EF4-FFF2-40B4-BE49-F238E27FC236}">
                <a16:creationId xmlns:a16="http://schemas.microsoft.com/office/drawing/2014/main" id="{42417775-896E-481F-AFBD-596584A28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7618" y="1750857"/>
            <a:ext cx="718177" cy="718177"/>
          </a:xfrm>
          <a:prstGeom prst="rect">
            <a:avLst/>
          </a:prstGeom>
        </p:spPr>
      </p:pic>
      <p:pic>
        <p:nvPicPr>
          <p:cNvPr id="11" name="Рисунок 10" descr="Предупреждение">
            <a:extLst>
              <a:ext uri="{FF2B5EF4-FFF2-40B4-BE49-F238E27FC236}">
                <a16:creationId xmlns:a16="http://schemas.microsoft.com/office/drawing/2014/main" id="{DD7E535F-30F4-4E8E-B8A9-6DED88472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8599" y="6276179"/>
            <a:ext cx="426572" cy="426572"/>
          </a:xfrm>
          <a:prstGeom prst="rect">
            <a:avLst/>
          </a:prstGeom>
        </p:spPr>
      </p:pic>
      <p:pic>
        <p:nvPicPr>
          <p:cNvPr id="13" name="Рисунок 12" descr="Галочка">
            <a:extLst>
              <a:ext uri="{FF2B5EF4-FFF2-40B4-BE49-F238E27FC236}">
                <a16:creationId xmlns:a16="http://schemas.microsoft.com/office/drawing/2014/main" id="{987E6CF7-8B30-4313-9388-7971A33590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3252" y="999589"/>
            <a:ext cx="500064" cy="500064"/>
          </a:xfrm>
          <a:prstGeom prst="rect">
            <a:avLst/>
          </a:prstGeom>
        </p:spPr>
      </p:pic>
      <p:pic>
        <p:nvPicPr>
          <p:cNvPr id="37" name="Рисунок 36" descr="Предупреждение">
            <a:extLst>
              <a:ext uri="{FF2B5EF4-FFF2-40B4-BE49-F238E27FC236}">
                <a16:creationId xmlns:a16="http://schemas.microsoft.com/office/drawing/2014/main" id="{362841F8-9CBB-4A6C-A5BF-88014D091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0600" y="6276179"/>
            <a:ext cx="426572" cy="42657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0D3A1A-AABB-4D44-B5F9-ABF861A08970}"/>
              </a:ext>
            </a:extLst>
          </p:cNvPr>
          <p:cNvSpPr/>
          <p:nvPr/>
        </p:nvSpPr>
        <p:spPr>
          <a:xfrm>
            <a:off x="4895190" y="1064955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Перейди на сайт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23DAD8-A86C-44C2-B619-33DB5AD17CA7}"/>
              </a:ext>
            </a:extLst>
          </p:cNvPr>
          <p:cNvSpPr/>
          <p:nvPr/>
        </p:nvSpPr>
        <p:spPr>
          <a:xfrm>
            <a:off x="4203401" y="1750857"/>
            <a:ext cx="3804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55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Petrolife.org</a:t>
            </a:r>
            <a:endParaRPr lang="ru-RU" sz="4000" b="1" dirty="0">
              <a:solidFill>
                <a:srgbClr val="FF55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97BCA1-1599-40B0-85B2-079401EFA0F4}"/>
              </a:ext>
            </a:extLst>
          </p:cNvPr>
          <p:cNvSpPr/>
          <p:nvPr/>
        </p:nvSpPr>
        <p:spPr>
          <a:xfrm>
            <a:off x="1724025" y="5076440"/>
            <a:ext cx="8743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забронируй скидку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25% </a:t>
            </a:r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премиум аккаунт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70E9EB-85E2-4A69-AE4D-E8C833B7D55B}"/>
              </a:ext>
            </a:extLst>
          </p:cNvPr>
          <p:cNvSpPr/>
          <p:nvPr/>
        </p:nvSpPr>
        <p:spPr>
          <a:xfrm>
            <a:off x="2760663" y="6309927"/>
            <a:ext cx="6670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Предложение активно до вечера субботы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759475-CCC8-439F-B190-8E4F33EA1420}"/>
              </a:ext>
            </a:extLst>
          </p:cNvPr>
          <p:cNvSpPr/>
          <p:nvPr/>
        </p:nvSpPr>
        <p:spPr>
          <a:xfrm>
            <a:off x="3996707" y="2915045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пройди простую регистрацию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2B32DCE-A556-4466-A17A-BC8E1036331E}"/>
              </a:ext>
            </a:extLst>
          </p:cNvPr>
          <p:cNvSpPr/>
          <p:nvPr/>
        </p:nvSpPr>
        <p:spPr>
          <a:xfrm>
            <a:off x="2202946" y="3679952"/>
            <a:ext cx="7786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55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используй промокод </a:t>
            </a:r>
            <a:r>
              <a:rPr lang="en-US" sz="40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PL1</a:t>
            </a:r>
            <a:r>
              <a:rPr lang="ru-RU" sz="4000" b="1" dirty="0">
                <a:solidFill>
                  <a:srgbClr val="FF55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5" name="Рисунок 14" descr="Контрольный список">
            <a:extLst>
              <a:ext uri="{FF2B5EF4-FFF2-40B4-BE49-F238E27FC236}">
                <a16:creationId xmlns:a16="http://schemas.microsoft.com/office/drawing/2014/main" id="{A5714758-EF54-4B5D-A942-79B1C7F71B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7618" y="2861241"/>
            <a:ext cx="504000" cy="504000"/>
          </a:xfrm>
          <a:prstGeom prst="rect">
            <a:avLst/>
          </a:prstGeom>
        </p:spPr>
      </p:pic>
      <p:pic>
        <p:nvPicPr>
          <p:cNvPr id="20" name="Рисунок 19" descr="Ярлык">
            <a:extLst>
              <a:ext uri="{FF2B5EF4-FFF2-40B4-BE49-F238E27FC236}">
                <a16:creationId xmlns:a16="http://schemas.microsoft.com/office/drawing/2014/main" id="{4619A819-FB15-4C0B-9371-961BF0E50E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65079" y="3716960"/>
            <a:ext cx="720000" cy="720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01617F-3B83-4D28-A7DB-6A5AD1EB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C067-20F9-48A2-A8B3-D4616EB24A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34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572</Words>
  <Application>Microsoft Office PowerPoint</Application>
  <PresentationFormat>Широкоэкранный</PresentationFormat>
  <Paragraphs>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Ежедневные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процесса закупки</vt:lpstr>
      <vt:lpstr>Выгоды для бизнеса при использовании сервиса PetroLife</vt:lpstr>
      <vt:lpstr>Специальное предложение для участников семинара!</vt:lpstr>
      <vt:lpstr>Пример формирования заявки на оборудование</vt:lpstr>
      <vt:lpstr>Пример формирования заявки на оборудование</vt:lpstr>
      <vt:lpstr>Пример формирования заявки на оборудование</vt:lpstr>
      <vt:lpstr>Пример формирования заявки на оборудование</vt:lpstr>
      <vt:lpstr>Пример личного кабинета поставщика</vt:lpstr>
      <vt:lpstr>Выбор поставщика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Литвин</dc:creator>
  <cp:lastModifiedBy>Павел Рощин</cp:lastModifiedBy>
  <cp:revision>15</cp:revision>
  <dcterms:created xsi:type="dcterms:W3CDTF">2018-02-27T10:53:20Z</dcterms:created>
  <dcterms:modified xsi:type="dcterms:W3CDTF">2018-06-07T19:16:49Z</dcterms:modified>
</cp:coreProperties>
</file>